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677" r:id="rId2"/>
  </p:sldMasterIdLst>
  <p:notesMasterIdLst>
    <p:notesMasterId r:id="rId104"/>
  </p:notesMasterIdLst>
  <p:sldIdLst>
    <p:sldId id="488" r:id="rId3"/>
    <p:sldId id="589" r:id="rId4"/>
    <p:sldId id="256" r:id="rId5"/>
    <p:sldId id="778" r:id="rId6"/>
    <p:sldId id="681" r:id="rId7"/>
    <p:sldId id="610" r:id="rId8"/>
    <p:sldId id="718" r:id="rId9"/>
    <p:sldId id="427" r:id="rId10"/>
    <p:sldId id="611" r:id="rId11"/>
    <p:sldId id="561" r:id="rId12"/>
    <p:sldId id="322" r:id="rId13"/>
    <p:sldId id="577" r:id="rId14"/>
    <p:sldId id="716" r:id="rId15"/>
    <p:sldId id="720" r:id="rId16"/>
    <p:sldId id="721" r:id="rId17"/>
    <p:sldId id="723" r:id="rId18"/>
    <p:sldId id="719" r:id="rId19"/>
    <p:sldId id="613" r:id="rId20"/>
    <p:sldId id="631" r:id="rId21"/>
    <p:sldId id="612" r:id="rId22"/>
    <p:sldId id="601" r:id="rId23"/>
    <p:sldId id="273" r:id="rId24"/>
    <p:sldId id="728" r:id="rId25"/>
    <p:sldId id="724" r:id="rId26"/>
    <p:sldId id="257" r:id="rId27"/>
    <p:sldId id="258" r:id="rId28"/>
    <p:sldId id="259" r:id="rId29"/>
    <p:sldId id="725" r:id="rId30"/>
    <p:sldId id="726" r:id="rId31"/>
    <p:sldId id="739" r:id="rId32"/>
    <p:sldId id="736" r:id="rId33"/>
    <p:sldId id="737" r:id="rId34"/>
    <p:sldId id="738" r:id="rId35"/>
    <p:sldId id="615" r:id="rId36"/>
    <p:sldId id="729" r:id="rId37"/>
    <p:sldId id="732" r:id="rId38"/>
    <p:sldId id="682" r:id="rId39"/>
    <p:sldId id="530" r:id="rId40"/>
    <p:sldId id="758" r:id="rId41"/>
    <p:sldId id="759" r:id="rId42"/>
    <p:sldId id="760" r:id="rId43"/>
    <p:sldId id="761" r:id="rId44"/>
    <p:sldId id="762" r:id="rId45"/>
    <p:sldId id="763" r:id="rId46"/>
    <p:sldId id="532" r:id="rId47"/>
    <p:sldId id="765" r:id="rId48"/>
    <p:sldId id="766" r:id="rId49"/>
    <p:sldId id="688" r:id="rId50"/>
    <p:sldId id="734" r:id="rId51"/>
    <p:sldId id="733" r:id="rId52"/>
    <p:sldId id="735" r:id="rId53"/>
    <p:sldId id="640" r:id="rId54"/>
    <p:sldId id="742" r:id="rId55"/>
    <p:sldId id="741" r:id="rId56"/>
    <p:sldId id="743" r:id="rId57"/>
    <p:sldId id="753" r:id="rId58"/>
    <p:sldId id="754" r:id="rId59"/>
    <p:sldId id="755" r:id="rId60"/>
    <p:sldId id="756" r:id="rId61"/>
    <p:sldId id="749" r:id="rId62"/>
    <p:sldId id="309" r:id="rId63"/>
    <p:sldId id="310" r:id="rId64"/>
    <p:sldId id="750" r:id="rId65"/>
    <p:sldId id="311" r:id="rId66"/>
    <p:sldId id="751" r:id="rId67"/>
    <p:sldId id="313" r:id="rId68"/>
    <p:sldId id="752" r:id="rId69"/>
    <p:sldId id="317" r:id="rId70"/>
    <p:sldId id="342" r:id="rId71"/>
    <p:sldId id="343" r:id="rId72"/>
    <p:sldId id="344" r:id="rId73"/>
    <p:sldId id="315" r:id="rId74"/>
    <p:sldId id="345" r:id="rId75"/>
    <p:sldId id="289" r:id="rId76"/>
    <p:sldId id="286" r:id="rId77"/>
    <p:sldId id="327" r:id="rId78"/>
    <p:sldId id="288" r:id="rId79"/>
    <p:sldId id="285" r:id="rId80"/>
    <p:sldId id="290" r:id="rId81"/>
    <p:sldId id="357" r:id="rId82"/>
    <p:sldId id="291" r:id="rId83"/>
    <p:sldId id="306" r:id="rId84"/>
    <p:sldId id="329" r:id="rId85"/>
    <p:sldId id="330" r:id="rId86"/>
    <p:sldId id="307" r:id="rId87"/>
    <p:sldId id="303" r:id="rId88"/>
    <p:sldId id="744" r:id="rId89"/>
    <p:sldId id="745" r:id="rId90"/>
    <p:sldId id="768" r:id="rId91"/>
    <p:sldId id="769" r:id="rId92"/>
    <p:sldId id="770" r:id="rId93"/>
    <p:sldId id="772" r:id="rId94"/>
    <p:sldId id="773" r:id="rId95"/>
    <p:sldId id="774" r:id="rId96"/>
    <p:sldId id="775" r:id="rId97"/>
    <p:sldId id="777" r:id="rId98"/>
    <p:sldId id="776" r:id="rId99"/>
    <p:sldId id="746" r:id="rId100"/>
    <p:sldId id="747" r:id="rId101"/>
    <p:sldId id="748" r:id="rId102"/>
    <p:sldId id="489" r:id="rId10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BA9"/>
    <a:srgbClr val="537F2D"/>
    <a:srgbClr val="E31836"/>
    <a:srgbClr val="337B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2FE5C-A7B3-4425-86A8-4B0075EE804C}" v="4" dt="2021-10-26T15:04:18.01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p:restoredTop sz="94663"/>
  </p:normalViewPr>
  <p:slideViewPr>
    <p:cSldViewPr snapToGrid="0" snapToObjects="1">
      <p:cViewPr varScale="1">
        <p:scale>
          <a:sx n="50" d="100"/>
          <a:sy n="50" d="100"/>
        </p:scale>
        <p:origin x="66"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5/10/relationships/revisionInfo" Target="revisionInfo.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BPPSA%20RNN%20Training%20Curve%202080T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seq_lens_to_backward_speedup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batch_sizes_to_backward_speedup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seq_lens_to_backward_runtim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toronto-my.sharepoint.com/personal/samshang_wang_mail_utoronto_ca/Documents/batch_sizes_to_backward_runtime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Baseline</c:v>
                </c:pt>
              </c:strCache>
            </c:strRef>
          </c:tx>
          <c:spPr>
            <a:ln w="31750" cap="rnd">
              <a:solidFill>
                <a:srgbClr val="FF0000"/>
              </a:solidFill>
              <a:round/>
            </a:ln>
            <a:effectLst/>
          </c:spPr>
          <c:marker>
            <c:symbol val="none"/>
          </c:marker>
          <c:xVal>
            <c:numRef>
              <c:f>Sheet1!$A$2:$A$81</c:f>
              <c:numCache>
                <c:formatCode>General</c:formatCode>
                <c:ptCount val="80"/>
                <c:pt idx="0">
                  <c:v>59.990695312500002</c:v>
                </c:pt>
                <c:pt idx="1">
                  <c:v>122.09441796874999</c:v>
                </c:pt>
                <c:pt idx="2">
                  <c:v>182.80870703125001</c:v>
                </c:pt>
                <c:pt idx="3">
                  <c:v>244.5024921875</c:v>
                </c:pt>
                <c:pt idx="4">
                  <c:v>306.166859375</c:v>
                </c:pt>
                <c:pt idx="5">
                  <c:v>367.74124218750001</c:v>
                </c:pt>
                <c:pt idx="6">
                  <c:v>426.07838281250002</c:v>
                </c:pt>
                <c:pt idx="7">
                  <c:v>486.08846093749997</c:v>
                </c:pt>
                <c:pt idx="8">
                  <c:v>545.07040625000002</c:v>
                </c:pt>
                <c:pt idx="9">
                  <c:v>602.69479687499995</c:v>
                </c:pt>
                <c:pt idx="10">
                  <c:v>660.31499218750002</c:v>
                </c:pt>
                <c:pt idx="11">
                  <c:v>720.80162499999994</c:v>
                </c:pt>
                <c:pt idx="12">
                  <c:v>779.05120703124999</c:v>
                </c:pt>
                <c:pt idx="13">
                  <c:v>838.10994921874999</c:v>
                </c:pt>
                <c:pt idx="14">
                  <c:v>898.11277734375005</c:v>
                </c:pt>
                <c:pt idx="15">
                  <c:v>960.45107031249995</c:v>
                </c:pt>
                <c:pt idx="16">
                  <c:v>1021.17894140625</c:v>
                </c:pt>
                <c:pt idx="17">
                  <c:v>1083.2921328125001</c:v>
                </c:pt>
                <c:pt idx="18">
                  <c:v>1146.3004960937501</c:v>
                </c:pt>
                <c:pt idx="19">
                  <c:v>1205.041125</c:v>
                </c:pt>
                <c:pt idx="20">
                  <c:v>1266.1135546875</c:v>
                </c:pt>
                <c:pt idx="21">
                  <c:v>1327.7413359375</c:v>
                </c:pt>
                <c:pt idx="22">
                  <c:v>1385.2874218750001</c:v>
                </c:pt>
                <c:pt idx="23">
                  <c:v>1443.8231210937499</c:v>
                </c:pt>
                <c:pt idx="24">
                  <c:v>1500.3420820312499</c:v>
                </c:pt>
                <c:pt idx="25">
                  <c:v>1560.5896250000001</c:v>
                </c:pt>
                <c:pt idx="26">
                  <c:v>1618.04859765625</c:v>
                </c:pt>
                <c:pt idx="27">
                  <c:v>1678.19900390625</c:v>
                </c:pt>
                <c:pt idx="28">
                  <c:v>1738.0934140625</c:v>
                </c:pt>
                <c:pt idx="29">
                  <c:v>1799.8783671875001</c:v>
                </c:pt>
                <c:pt idx="30">
                  <c:v>1861.9557578125</c:v>
                </c:pt>
                <c:pt idx="31">
                  <c:v>1924.17773046875</c:v>
                </c:pt>
                <c:pt idx="32">
                  <c:v>1987.4015898437499</c:v>
                </c:pt>
                <c:pt idx="33">
                  <c:v>2049.16841796875</c:v>
                </c:pt>
                <c:pt idx="34">
                  <c:v>2110.7430546874998</c:v>
                </c:pt>
                <c:pt idx="35">
                  <c:v>2172.0648476562401</c:v>
                </c:pt>
                <c:pt idx="36">
                  <c:v>2232.15563671874</c:v>
                </c:pt>
                <c:pt idx="37">
                  <c:v>2286.6531640624899</c:v>
                </c:pt>
                <c:pt idx="38">
                  <c:v>2345.11831640624</c:v>
                </c:pt>
                <c:pt idx="39">
                  <c:v>2403.75571484374</c:v>
                </c:pt>
                <c:pt idx="40">
                  <c:v>2459.8824882812401</c:v>
                </c:pt>
                <c:pt idx="41">
                  <c:v>2519.0669726562401</c:v>
                </c:pt>
                <c:pt idx="42">
                  <c:v>2574.8033515624902</c:v>
                </c:pt>
                <c:pt idx="43">
                  <c:v>2635.7843124999999</c:v>
                </c:pt>
                <c:pt idx="44">
                  <c:v>2698.2359375000001</c:v>
                </c:pt>
                <c:pt idx="45">
                  <c:v>2759.5866054687499</c:v>
                </c:pt>
                <c:pt idx="46">
                  <c:v>2820.0482382812402</c:v>
                </c:pt>
                <c:pt idx="47">
                  <c:v>2882.3727578124999</c:v>
                </c:pt>
                <c:pt idx="48">
                  <c:v>2943.8920390624999</c:v>
                </c:pt>
                <c:pt idx="49">
                  <c:v>3005.4767890624998</c:v>
                </c:pt>
                <c:pt idx="50">
                  <c:v>3067.5671679687498</c:v>
                </c:pt>
                <c:pt idx="51">
                  <c:v>3118.8269062499999</c:v>
                </c:pt>
                <c:pt idx="52">
                  <c:v>3177.5860351562401</c:v>
                </c:pt>
                <c:pt idx="53">
                  <c:v>3236.2842539062399</c:v>
                </c:pt>
                <c:pt idx="54">
                  <c:v>3295.7543007812401</c:v>
                </c:pt>
                <c:pt idx="55">
                  <c:v>3355.3270742187401</c:v>
                </c:pt>
                <c:pt idx="56">
                  <c:v>3415.14614062499</c:v>
                </c:pt>
                <c:pt idx="57">
                  <c:v>3474.9743203124899</c:v>
                </c:pt>
                <c:pt idx="58">
                  <c:v>3537.0573671874899</c:v>
                </c:pt>
                <c:pt idx="59">
                  <c:v>3599.4772304687399</c:v>
                </c:pt>
                <c:pt idx="60">
                  <c:v>3662.0613437499901</c:v>
                </c:pt>
                <c:pt idx="61">
                  <c:v>3723.9582343749998</c:v>
                </c:pt>
                <c:pt idx="62">
                  <c:v>3782.8127187499999</c:v>
                </c:pt>
                <c:pt idx="63">
                  <c:v>3844.1878476562501</c:v>
                </c:pt>
                <c:pt idx="64">
                  <c:v>3906.0079335937498</c:v>
                </c:pt>
                <c:pt idx="65">
                  <c:v>3964.0545117187498</c:v>
                </c:pt>
                <c:pt idx="66">
                  <c:v>4022.7218593749999</c:v>
                </c:pt>
                <c:pt idx="67">
                  <c:v>4081.4621992187499</c:v>
                </c:pt>
                <c:pt idx="68">
                  <c:v>4135.6469570312502</c:v>
                </c:pt>
                <c:pt idx="69">
                  <c:v>4195.5189804687498</c:v>
                </c:pt>
                <c:pt idx="70">
                  <c:v>4255.5952343749996</c:v>
                </c:pt>
                <c:pt idx="71">
                  <c:v>4315.7422304687498</c:v>
                </c:pt>
                <c:pt idx="72">
                  <c:v>4376.1219023437498</c:v>
                </c:pt>
                <c:pt idx="73">
                  <c:v>4438.0939609375</c:v>
                </c:pt>
                <c:pt idx="74">
                  <c:v>4500.6369218749996</c:v>
                </c:pt>
                <c:pt idx="75">
                  <c:v>4562.8172929687498</c:v>
                </c:pt>
                <c:pt idx="76">
                  <c:v>4624.0307695312404</c:v>
                </c:pt>
                <c:pt idx="77">
                  <c:v>4685.7000078124902</c:v>
                </c:pt>
                <c:pt idx="78">
                  <c:v>4747.3554999999997</c:v>
                </c:pt>
                <c:pt idx="79">
                  <c:v>4805.7087851562501</c:v>
                </c:pt>
              </c:numCache>
            </c:numRef>
          </c:xVal>
          <c:yVal>
            <c:numRef>
              <c:f>Sheet1!$B$2:$B$81</c:f>
              <c:numCache>
                <c:formatCode>General</c:formatCode>
                <c:ptCount val="80"/>
                <c:pt idx="0">
                  <c:v>2.3041787968873901</c:v>
                </c:pt>
                <c:pt idx="1">
                  <c:v>2.2881307331323599</c:v>
                </c:pt>
                <c:pt idx="2">
                  <c:v>2.2654175226688298</c:v>
                </c:pt>
                <c:pt idx="3">
                  <c:v>2.1907469707727398</c:v>
                </c:pt>
                <c:pt idx="4">
                  <c:v>1.91901191931962</c:v>
                </c:pt>
                <c:pt idx="5">
                  <c:v>1.86172630876302</c:v>
                </c:pt>
                <c:pt idx="6">
                  <c:v>1.8593120894432</c:v>
                </c:pt>
                <c:pt idx="7">
                  <c:v>1.83290749204158</c:v>
                </c:pt>
                <c:pt idx="8">
                  <c:v>1.8063212811350799</c:v>
                </c:pt>
                <c:pt idx="9">
                  <c:v>1.77907053500413</c:v>
                </c:pt>
                <c:pt idx="10">
                  <c:v>1.7526086503863301</c:v>
                </c:pt>
                <c:pt idx="11">
                  <c:v>1.7406719461679401</c:v>
                </c:pt>
                <c:pt idx="12">
                  <c:v>1.73025942921638</c:v>
                </c:pt>
                <c:pt idx="13">
                  <c:v>1.72281458103656</c:v>
                </c:pt>
                <c:pt idx="14">
                  <c:v>1.7174802541732701</c:v>
                </c:pt>
                <c:pt idx="15">
                  <c:v>1.7102497223019599</c:v>
                </c:pt>
                <c:pt idx="16">
                  <c:v>1.70295351767539</c:v>
                </c:pt>
                <c:pt idx="17">
                  <c:v>1.6977505246400799</c:v>
                </c:pt>
                <c:pt idx="18">
                  <c:v>1.6924709408879199</c:v>
                </c:pt>
                <c:pt idx="19">
                  <c:v>1.6945672290921201</c:v>
                </c:pt>
                <c:pt idx="20">
                  <c:v>1.68686760085821</c:v>
                </c:pt>
                <c:pt idx="21">
                  <c:v>1.68230683982372</c:v>
                </c:pt>
                <c:pt idx="22">
                  <c:v>1.67974928832054</c:v>
                </c:pt>
                <c:pt idx="23">
                  <c:v>1.6701093189716301</c:v>
                </c:pt>
                <c:pt idx="24">
                  <c:v>1.67172874206304</c:v>
                </c:pt>
                <c:pt idx="25">
                  <c:v>1.6661672295928001</c:v>
                </c:pt>
                <c:pt idx="26">
                  <c:v>1.6631111279726001</c:v>
                </c:pt>
                <c:pt idx="27">
                  <c:v>1.6634416950941</c:v>
                </c:pt>
                <c:pt idx="28">
                  <c:v>1.6586106300950001</c:v>
                </c:pt>
                <c:pt idx="29">
                  <c:v>1.6549326838254901</c:v>
                </c:pt>
                <c:pt idx="30">
                  <c:v>1.65920134824514</c:v>
                </c:pt>
                <c:pt idx="31">
                  <c:v>1.6662346495389899</c:v>
                </c:pt>
                <c:pt idx="32">
                  <c:v>1.66729653441905</c:v>
                </c:pt>
                <c:pt idx="33">
                  <c:v>1.6637842020392399</c:v>
                </c:pt>
                <c:pt idx="34">
                  <c:v>1.65238497155904</c:v>
                </c:pt>
                <c:pt idx="35">
                  <c:v>1.6421416343450499</c:v>
                </c:pt>
                <c:pt idx="36">
                  <c:v>1.64481383955478</c:v>
                </c:pt>
                <c:pt idx="37">
                  <c:v>1.6362935931682501</c:v>
                </c:pt>
                <c:pt idx="38">
                  <c:v>1.63398019051551</c:v>
                </c:pt>
                <c:pt idx="39">
                  <c:v>1.6306747233271599</c:v>
                </c:pt>
                <c:pt idx="40">
                  <c:v>1.63117638009786</c:v>
                </c:pt>
                <c:pt idx="41">
                  <c:v>1.6239518592953599</c:v>
                </c:pt>
                <c:pt idx="42">
                  <c:v>1.6214484841227499</c:v>
                </c:pt>
                <c:pt idx="43">
                  <c:v>1.6189149671196901</c:v>
                </c:pt>
                <c:pt idx="44">
                  <c:v>1.6139905946850699</c:v>
                </c:pt>
                <c:pt idx="45">
                  <c:v>1.60961670458316</c:v>
                </c:pt>
                <c:pt idx="46">
                  <c:v>1.6040957589745499</c:v>
                </c:pt>
                <c:pt idx="47">
                  <c:v>1.59840283495187</c:v>
                </c:pt>
                <c:pt idx="48">
                  <c:v>1.5942273122072199</c:v>
                </c:pt>
                <c:pt idx="49">
                  <c:v>1.5895262581109999</c:v>
                </c:pt>
                <c:pt idx="50">
                  <c:v>1.58223629796504</c:v>
                </c:pt>
                <c:pt idx="51">
                  <c:v>1.57724232411384</c:v>
                </c:pt>
                <c:pt idx="52">
                  <c:v>1.5729023838043199</c:v>
                </c:pt>
                <c:pt idx="53">
                  <c:v>1.5655046275258</c:v>
                </c:pt>
                <c:pt idx="54">
                  <c:v>1.5594928897023199</c:v>
                </c:pt>
                <c:pt idx="55">
                  <c:v>1.55383534294366</c:v>
                </c:pt>
                <c:pt idx="56">
                  <c:v>1.5460301880240399</c:v>
                </c:pt>
                <c:pt idx="57">
                  <c:v>1.5381964564919399</c:v>
                </c:pt>
                <c:pt idx="58">
                  <c:v>1.53241919142007</c:v>
                </c:pt>
                <c:pt idx="59">
                  <c:v>1.5217844711542099</c:v>
                </c:pt>
                <c:pt idx="60">
                  <c:v>1.5114805629253301</c:v>
                </c:pt>
                <c:pt idx="61">
                  <c:v>1.49983575868606</c:v>
                </c:pt>
                <c:pt idx="62">
                  <c:v>1.48782129228115</c:v>
                </c:pt>
                <c:pt idx="63">
                  <c:v>1.47391279917955</c:v>
                </c:pt>
                <c:pt idx="64">
                  <c:v>1.4597234668135599</c:v>
                </c:pt>
                <c:pt idx="65">
                  <c:v>1.44398182505369</c:v>
                </c:pt>
                <c:pt idx="66">
                  <c:v>1.42891519862413</c:v>
                </c:pt>
                <c:pt idx="67">
                  <c:v>1.4121990087032299</c:v>
                </c:pt>
                <c:pt idx="68">
                  <c:v>1.39738643670082</c:v>
                </c:pt>
                <c:pt idx="69">
                  <c:v>1.3834719975590699</c:v>
                </c:pt>
                <c:pt idx="70">
                  <c:v>1.37341860514879</c:v>
                </c:pt>
                <c:pt idx="71">
                  <c:v>1.36567586421966</c:v>
                </c:pt>
                <c:pt idx="72">
                  <c:v>1.35345485633611</c:v>
                </c:pt>
                <c:pt idx="73">
                  <c:v>1.3459825600981701</c:v>
                </c:pt>
                <c:pt idx="74">
                  <c:v>1.3364904895424801</c:v>
                </c:pt>
                <c:pt idx="75">
                  <c:v>1.3285133989453299</c:v>
                </c:pt>
                <c:pt idx="76">
                  <c:v>1.3242678682804101</c:v>
                </c:pt>
                <c:pt idx="77">
                  <c:v>1.3142096182107901</c:v>
                </c:pt>
                <c:pt idx="78">
                  <c:v>1.3072534353137</c:v>
                </c:pt>
                <c:pt idx="79">
                  <c:v>1.30098129296302</c:v>
                </c:pt>
              </c:numCache>
            </c:numRef>
          </c:yVal>
          <c:smooth val="0"/>
          <c:extLst>
            <c:ext xmlns:c16="http://schemas.microsoft.com/office/drawing/2014/chart" uri="{C3380CC4-5D6E-409C-BE32-E72D297353CC}">
              <c16:uniqueId val="{00000000-2811-4657-B51E-26AB19EF4A8A}"/>
            </c:ext>
          </c:extLst>
        </c:ser>
        <c:ser>
          <c:idx val="2"/>
          <c:order val="1"/>
          <c:tx>
            <c:strRef>
              <c:f>Sheet1!$E$1</c:f>
              <c:strCache>
                <c:ptCount val="1"/>
                <c:pt idx="0">
                  <c:v>BPPSA</c:v>
                </c:pt>
              </c:strCache>
            </c:strRef>
          </c:tx>
          <c:spPr>
            <a:ln w="31750" cap="rnd">
              <a:solidFill>
                <a:schemeClr val="accent1"/>
              </a:solidFill>
              <a:round/>
            </a:ln>
            <a:effectLst/>
          </c:spPr>
          <c:marker>
            <c:symbol val="none"/>
          </c:marker>
          <c:xVal>
            <c:numRef>
              <c:f>Sheet1!$D$2:$D$81</c:f>
              <c:numCache>
                <c:formatCode>General</c:formatCode>
                <c:ptCount val="80"/>
                <c:pt idx="0">
                  <c:v>27.82081640625</c:v>
                </c:pt>
                <c:pt idx="1">
                  <c:v>56.007691406249997</c:v>
                </c:pt>
                <c:pt idx="2">
                  <c:v>84.191560546874996</c:v>
                </c:pt>
                <c:pt idx="3">
                  <c:v>112.414787109375</c:v>
                </c:pt>
                <c:pt idx="4">
                  <c:v>140.67134765624999</c:v>
                </c:pt>
                <c:pt idx="5">
                  <c:v>168.97652734374901</c:v>
                </c:pt>
                <c:pt idx="6">
                  <c:v>198.53523046874901</c:v>
                </c:pt>
                <c:pt idx="7">
                  <c:v>226.83540624999901</c:v>
                </c:pt>
                <c:pt idx="8">
                  <c:v>255.13437499999901</c:v>
                </c:pt>
                <c:pt idx="9">
                  <c:v>283.444386718749</c:v>
                </c:pt>
                <c:pt idx="10">
                  <c:v>311.71279687499998</c:v>
                </c:pt>
                <c:pt idx="11">
                  <c:v>339.96944140624998</c:v>
                </c:pt>
                <c:pt idx="12">
                  <c:v>366.82139453125001</c:v>
                </c:pt>
                <c:pt idx="13">
                  <c:v>393.61812109375001</c:v>
                </c:pt>
                <c:pt idx="14">
                  <c:v>420.43967187499999</c:v>
                </c:pt>
                <c:pt idx="15">
                  <c:v>447.2660234375</c:v>
                </c:pt>
                <c:pt idx="16">
                  <c:v>474.08773828124998</c:v>
                </c:pt>
                <c:pt idx="17">
                  <c:v>500.91505664062498</c:v>
                </c:pt>
                <c:pt idx="18">
                  <c:v>528.32843554687497</c:v>
                </c:pt>
                <c:pt idx="19">
                  <c:v>555.56200976562502</c:v>
                </c:pt>
                <c:pt idx="20">
                  <c:v>583.00686328125005</c:v>
                </c:pt>
                <c:pt idx="21">
                  <c:v>610.45820703125003</c:v>
                </c:pt>
                <c:pt idx="22">
                  <c:v>637.79230078124999</c:v>
                </c:pt>
                <c:pt idx="23">
                  <c:v>665.23658593749997</c:v>
                </c:pt>
                <c:pt idx="24">
                  <c:v>693.36224218749999</c:v>
                </c:pt>
                <c:pt idx="25">
                  <c:v>721.47671679687403</c:v>
                </c:pt>
                <c:pt idx="26">
                  <c:v>749.68999609374998</c:v>
                </c:pt>
                <c:pt idx="27">
                  <c:v>777.88227734374902</c:v>
                </c:pt>
                <c:pt idx="28">
                  <c:v>806.59408593749902</c:v>
                </c:pt>
                <c:pt idx="29">
                  <c:v>835.59862890624902</c:v>
                </c:pt>
                <c:pt idx="30">
                  <c:v>862.19772851562402</c:v>
                </c:pt>
                <c:pt idx="31">
                  <c:v>888.79615624999997</c:v>
                </c:pt>
                <c:pt idx="32">
                  <c:v>915.39366406249997</c:v>
                </c:pt>
                <c:pt idx="33">
                  <c:v>941.99897460937495</c:v>
                </c:pt>
                <c:pt idx="34">
                  <c:v>968.30189453124899</c:v>
                </c:pt>
                <c:pt idx="35">
                  <c:v>995.63991992187403</c:v>
                </c:pt>
                <c:pt idx="36">
                  <c:v>1023.03210351562</c:v>
                </c:pt>
                <c:pt idx="37">
                  <c:v>1050.419046875</c:v>
                </c:pt>
                <c:pt idx="38">
                  <c:v>1077.8109648437501</c:v>
                </c:pt>
                <c:pt idx="39">
                  <c:v>1105.2287480468699</c:v>
                </c:pt>
                <c:pt idx="40">
                  <c:v>1132.7256210937501</c:v>
                </c:pt>
                <c:pt idx="41">
                  <c:v>1161.4438398437501</c:v>
                </c:pt>
                <c:pt idx="42">
                  <c:v>1189.5973144531199</c:v>
                </c:pt>
                <c:pt idx="43">
                  <c:v>1217.8639375</c:v>
                </c:pt>
                <c:pt idx="44">
                  <c:v>1246.1109277343701</c:v>
                </c:pt>
                <c:pt idx="45">
                  <c:v>1274.36737890625</c:v>
                </c:pt>
                <c:pt idx="46">
                  <c:v>1302.75034570312</c:v>
                </c:pt>
                <c:pt idx="47">
                  <c:v>1330.85800976562</c:v>
                </c:pt>
                <c:pt idx="48">
                  <c:v>1358.35221875</c:v>
                </c:pt>
                <c:pt idx="49">
                  <c:v>1385.8905312500001</c:v>
                </c:pt>
                <c:pt idx="50">
                  <c:v>1413.3996308593701</c:v>
                </c:pt>
                <c:pt idx="51">
                  <c:v>1440.93967773437</c:v>
                </c:pt>
                <c:pt idx="52">
                  <c:v>1468.55227539062</c:v>
                </c:pt>
                <c:pt idx="53">
                  <c:v>1496.61101171875</c:v>
                </c:pt>
                <c:pt idx="54">
                  <c:v>1524.7217246093701</c:v>
                </c:pt>
                <c:pt idx="55">
                  <c:v>1552.89624414062</c:v>
                </c:pt>
                <c:pt idx="56">
                  <c:v>1581.06065625</c:v>
                </c:pt>
                <c:pt idx="57">
                  <c:v>1609.2083652343699</c:v>
                </c:pt>
                <c:pt idx="58">
                  <c:v>1637.3713652343699</c:v>
                </c:pt>
                <c:pt idx="59">
                  <c:v>1664.0388046875</c:v>
                </c:pt>
                <c:pt idx="60">
                  <c:v>1690.86711132812</c:v>
                </c:pt>
                <c:pt idx="61">
                  <c:v>1717.68854296875</c:v>
                </c:pt>
                <c:pt idx="62">
                  <c:v>1744.5062636718701</c:v>
                </c:pt>
                <c:pt idx="63">
                  <c:v>1771.3375058593699</c:v>
                </c:pt>
                <c:pt idx="64">
                  <c:v>1798.1751425781199</c:v>
                </c:pt>
                <c:pt idx="65">
                  <c:v>1825.6801210937499</c:v>
                </c:pt>
                <c:pt idx="66">
                  <c:v>1853.14420507812</c:v>
                </c:pt>
                <c:pt idx="67">
                  <c:v>1880.5993066406199</c:v>
                </c:pt>
                <c:pt idx="68">
                  <c:v>1908.0558632812499</c:v>
                </c:pt>
                <c:pt idx="69">
                  <c:v>1935.5251777343699</c:v>
                </c:pt>
                <c:pt idx="70">
                  <c:v>1964.0459589843699</c:v>
                </c:pt>
                <c:pt idx="71">
                  <c:v>1992.3223261718699</c:v>
                </c:pt>
                <c:pt idx="72">
                  <c:v>2020.58380664062</c:v>
                </c:pt>
                <c:pt idx="73">
                  <c:v>2048.90844726562</c:v>
                </c:pt>
                <c:pt idx="74">
                  <c:v>2077.2537988281201</c:v>
                </c:pt>
                <c:pt idx="75">
                  <c:v>2105.5985195312501</c:v>
                </c:pt>
                <c:pt idx="76">
                  <c:v>2133.8453808593699</c:v>
                </c:pt>
                <c:pt idx="77">
                  <c:v>2160.6234980468698</c:v>
                </c:pt>
                <c:pt idx="78">
                  <c:v>2187.4472070312499</c:v>
                </c:pt>
                <c:pt idx="79">
                  <c:v>2214.2541093750001</c:v>
                </c:pt>
              </c:numCache>
            </c:numRef>
          </c:xVal>
          <c:yVal>
            <c:numRef>
              <c:f>Sheet1!$E$2:$E$81</c:f>
              <c:numCache>
                <c:formatCode>General</c:formatCode>
                <c:ptCount val="80"/>
                <c:pt idx="0">
                  <c:v>2.3041787972450201</c:v>
                </c:pt>
                <c:pt idx="1">
                  <c:v>2.2881307303905398</c:v>
                </c:pt>
                <c:pt idx="2">
                  <c:v>2.2654175189733499</c:v>
                </c:pt>
                <c:pt idx="3">
                  <c:v>2.1907469595670701</c:v>
                </c:pt>
                <c:pt idx="4">
                  <c:v>1.91901100856065</c:v>
                </c:pt>
                <c:pt idx="5">
                  <c:v>1.8556789777278899</c:v>
                </c:pt>
                <c:pt idx="6">
                  <c:v>1.8349970203042001</c:v>
                </c:pt>
                <c:pt idx="7">
                  <c:v>1.8228892303109101</c:v>
                </c:pt>
                <c:pt idx="8">
                  <c:v>1.81361656880378</c:v>
                </c:pt>
                <c:pt idx="9">
                  <c:v>1.7885160368680899</c:v>
                </c:pt>
                <c:pt idx="10">
                  <c:v>1.76051270043849</c:v>
                </c:pt>
                <c:pt idx="11">
                  <c:v>1.73742009717226</c:v>
                </c:pt>
                <c:pt idx="12">
                  <c:v>1.7228114785552</c:v>
                </c:pt>
                <c:pt idx="13">
                  <c:v>1.7169179765582001</c:v>
                </c:pt>
                <c:pt idx="14">
                  <c:v>1.70744657284021</c:v>
                </c:pt>
                <c:pt idx="15">
                  <c:v>1.7009175596833199</c:v>
                </c:pt>
                <c:pt idx="16">
                  <c:v>1.70026830887794</c:v>
                </c:pt>
                <c:pt idx="17">
                  <c:v>1.6953405300378701</c:v>
                </c:pt>
                <c:pt idx="18">
                  <c:v>1.68975222551822</c:v>
                </c:pt>
                <c:pt idx="19">
                  <c:v>1.6861406006216999</c:v>
                </c:pt>
                <c:pt idx="20">
                  <c:v>1.6880469191074301</c:v>
                </c:pt>
                <c:pt idx="21">
                  <c:v>1.67333941709995</c:v>
                </c:pt>
                <c:pt idx="22">
                  <c:v>1.66984798270463</c:v>
                </c:pt>
                <c:pt idx="23">
                  <c:v>1.67120275992155</c:v>
                </c:pt>
                <c:pt idx="24">
                  <c:v>1.6655813505649499</c:v>
                </c:pt>
                <c:pt idx="25">
                  <c:v>1.6619970900416301</c:v>
                </c:pt>
                <c:pt idx="26">
                  <c:v>1.65712136304378</c:v>
                </c:pt>
                <c:pt idx="27">
                  <c:v>1.6568273968696501</c:v>
                </c:pt>
                <c:pt idx="28">
                  <c:v>1.6545386087298299</c:v>
                </c:pt>
                <c:pt idx="29">
                  <c:v>1.65147733741998</c:v>
                </c:pt>
                <c:pt idx="30">
                  <c:v>1.64585342419147</c:v>
                </c:pt>
                <c:pt idx="31">
                  <c:v>1.6446826831102299</c:v>
                </c:pt>
                <c:pt idx="32">
                  <c:v>1.6438122214078901</c:v>
                </c:pt>
                <c:pt idx="33">
                  <c:v>1.6387835333943299</c:v>
                </c:pt>
                <c:pt idx="34">
                  <c:v>1.6329746111035299</c:v>
                </c:pt>
                <c:pt idx="35">
                  <c:v>1.62988435608148</c:v>
                </c:pt>
                <c:pt idx="36">
                  <c:v>1.62586586165428</c:v>
                </c:pt>
                <c:pt idx="37">
                  <c:v>1.62415274560451</c:v>
                </c:pt>
                <c:pt idx="38">
                  <c:v>1.6190116756558399</c:v>
                </c:pt>
                <c:pt idx="39">
                  <c:v>1.6155409729480701</c:v>
                </c:pt>
                <c:pt idx="40">
                  <c:v>1.61322686946392</c:v>
                </c:pt>
                <c:pt idx="41">
                  <c:v>1.60931301128864</c:v>
                </c:pt>
                <c:pt idx="42">
                  <c:v>1.60813295292854</c:v>
                </c:pt>
                <c:pt idx="43">
                  <c:v>1.60062240719795</c:v>
                </c:pt>
                <c:pt idx="44">
                  <c:v>1.5950288092494</c:v>
                </c:pt>
                <c:pt idx="45">
                  <c:v>1.5927789248227999</c:v>
                </c:pt>
                <c:pt idx="46">
                  <c:v>1.5874960905909501</c:v>
                </c:pt>
                <c:pt idx="47">
                  <c:v>1.58190683197975</c:v>
                </c:pt>
                <c:pt idx="48">
                  <c:v>1.58418981647491</c:v>
                </c:pt>
                <c:pt idx="49">
                  <c:v>1.58010165864229</c:v>
                </c:pt>
                <c:pt idx="50">
                  <c:v>1.57571690613031</c:v>
                </c:pt>
                <c:pt idx="51">
                  <c:v>1.56933753156661</c:v>
                </c:pt>
                <c:pt idx="52">
                  <c:v>1.5648576413988999</c:v>
                </c:pt>
                <c:pt idx="53">
                  <c:v>1.5591060134172401</c:v>
                </c:pt>
                <c:pt idx="54">
                  <c:v>1.5570051728487</c:v>
                </c:pt>
                <c:pt idx="55">
                  <c:v>1.5480840584039599</c:v>
                </c:pt>
                <c:pt idx="56">
                  <c:v>1.5463453447222699</c:v>
                </c:pt>
                <c:pt idx="57">
                  <c:v>1.53422578138113</c:v>
                </c:pt>
                <c:pt idx="58">
                  <c:v>1.5249898638725199</c:v>
                </c:pt>
                <c:pt idx="59">
                  <c:v>1.5146166674494701</c:v>
                </c:pt>
                <c:pt idx="60">
                  <c:v>1.5047789747714899</c:v>
                </c:pt>
                <c:pt idx="61">
                  <c:v>1.4938026771545401</c:v>
                </c:pt>
                <c:pt idx="62">
                  <c:v>1.4819256129860801</c:v>
                </c:pt>
                <c:pt idx="63">
                  <c:v>1.46933169811964</c:v>
                </c:pt>
                <c:pt idx="64">
                  <c:v>1.4561710016131399</c:v>
                </c:pt>
                <c:pt idx="65">
                  <c:v>1.4418061639070501</c:v>
                </c:pt>
                <c:pt idx="66">
                  <c:v>1.4276578947901699</c:v>
                </c:pt>
                <c:pt idx="67">
                  <c:v>1.4144208031296699</c:v>
                </c:pt>
                <c:pt idx="68">
                  <c:v>1.40428994703292</c:v>
                </c:pt>
                <c:pt idx="69">
                  <c:v>1.3897910502552899</c:v>
                </c:pt>
                <c:pt idx="70">
                  <c:v>1.3772559775113999</c:v>
                </c:pt>
                <c:pt idx="71">
                  <c:v>1.3678476735949501</c:v>
                </c:pt>
                <c:pt idx="72">
                  <c:v>1.35885020637512</c:v>
                </c:pt>
                <c:pt idx="73">
                  <c:v>1.3492191209793001</c:v>
                </c:pt>
                <c:pt idx="74">
                  <c:v>1.3433089866042101</c:v>
                </c:pt>
                <c:pt idx="75">
                  <c:v>1.3335652327537499</c:v>
                </c:pt>
                <c:pt idx="76">
                  <c:v>1.3254670093655501</c:v>
                </c:pt>
                <c:pt idx="77">
                  <c:v>1.3206565378308199</c:v>
                </c:pt>
                <c:pt idx="78">
                  <c:v>1.3134907065629899</c:v>
                </c:pt>
                <c:pt idx="79">
                  <c:v>1.3082274922728501</c:v>
                </c:pt>
              </c:numCache>
            </c:numRef>
          </c:yVal>
          <c:smooth val="0"/>
          <c:extLst>
            <c:ext xmlns:c16="http://schemas.microsoft.com/office/drawing/2014/chart" uri="{C3380CC4-5D6E-409C-BE32-E72D297353CC}">
              <c16:uniqueId val="{00000001-2811-4657-B51E-26AB19EF4A8A}"/>
            </c:ext>
          </c:extLst>
        </c:ser>
        <c:dLbls>
          <c:showLegendKey val="0"/>
          <c:showVal val="0"/>
          <c:showCatName val="0"/>
          <c:showSerName val="0"/>
          <c:showPercent val="0"/>
          <c:showBubbleSize val="0"/>
        </c:dLbls>
        <c:axId val="1812686816"/>
        <c:axId val="1884400032"/>
      </c:scatterChart>
      <c:valAx>
        <c:axId val="1812686816"/>
        <c:scaling>
          <c:orientation val="minMax"/>
          <c:max val="5000"/>
        </c:scaling>
        <c:delete val="0"/>
        <c:axPos val="b"/>
        <c:majorGridlines>
          <c:spPr>
            <a:ln w="12700" cap="flat" cmpd="sng" algn="ctr">
              <a:solidFill>
                <a:schemeClr val="accent3"/>
              </a:solidFill>
              <a:round/>
            </a:ln>
            <a:effectLst/>
          </c:spPr>
        </c:majorGridlines>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Wall-clock Time (s)</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84400032"/>
        <c:crosses val="autoZero"/>
        <c:crossBetween val="midCat"/>
      </c:valAx>
      <c:valAx>
        <c:axId val="1884400032"/>
        <c:scaling>
          <c:orientation val="minMax"/>
          <c:max val="2.4"/>
          <c:min val="1.2"/>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Training Loss</a:t>
                </a:r>
              </a:p>
            </c:rich>
          </c:tx>
          <c:layout>
            <c:manualLayout>
              <c:xMode val="edge"/>
              <c:yMode val="edge"/>
              <c:x val="8.5827338372592016E-3"/>
              <c:y val="0.27910310545858213"/>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12686816"/>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aseline="0" dirty="0"/>
              <a:t>Backward Pass Speedup over Baseline</a:t>
            </a:r>
          </a:p>
        </c:rich>
      </c:tx>
      <c:layout>
        <c:manualLayout>
          <c:xMode val="edge"/>
          <c:yMode val="edge"/>
          <c:x val="0.17489578508568784"/>
          <c:y val="1.167457266582661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89234985332719"/>
          <c:y val="8.8381800812026276E-2"/>
          <c:w val="0.82710765014667287"/>
          <c:h val="0.74922489340632548"/>
        </c:manualLayout>
      </c:layout>
      <c:barChart>
        <c:barDir val="col"/>
        <c:grouping val="clustered"/>
        <c:varyColors val="0"/>
        <c:ser>
          <c:idx val="0"/>
          <c:order val="0"/>
          <c:tx>
            <c:strRef>
              <c:f>seq_lens_to_backward_speedups!$D$1</c:f>
              <c:strCache>
                <c:ptCount val="1"/>
                <c:pt idx="0">
                  <c:v>2080ti</c:v>
                </c:pt>
              </c:strCache>
            </c:strRef>
          </c:tx>
          <c:spPr>
            <a:solidFill>
              <a:schemeClr val="accent1"/>
            </a:solidFill>
            <a:ln>
              <a:noFill/>
            </a:ln>
            <a:effectLst/>
          </c:spPr>
          <c:invertIfNegative val="0"/>
          <c:cat>
            <c:strRef>
              <c:f>seq_lens_to_backward_speedups!$B$3:$B$10</c:f>
              <c:strCache>
                <c:ptCount val="8"/>
                <c:pt idx="0">
                  <c:v>10</c:v>
                </c:pt>
                <c:pt idx="1">
                  <c:v>30</c:v>
                </c:pt>
                <c:pt idx="2">
                  <c:v>100</c:v>
                </c:pt>
                <c:pt idx="3">
                  <c:v>300</c:v>
                </c:pt>
                <c:pt idx="4">
                  <c:v>1k</c:v>
                </c:pt>
                <c:pt idx="5">
                  <c:v>3k</c:v>
                </c:pt>
                <c:pt idx="6">
                  <c:v>10k</c:v>
                </c:pt>
                <c:pt idx="7">
                  <c:v>30k</c:v>
                </c:pt>
              </c:strCache>
            </c:strRef>
          </c:cat>
          <c:val>
            <c:numRef>
              <c:f>seq_lens_to_backward_speedups!$D$3:$D$10</c:f>
              <c:numCache>
                <c:formatCode>General</c:formatCode>
                <c:ptCount val="8"/>
                <c:pt idx="0">
                  <c:v>1.83907928981521</c:v>
                </c:pt>
                <c:pt idx="1">
                  <c:v>2.2170188038224801</c:v>
                </c:pt>
                <c:pt idx="2">
                  <c:v>3.18594897193144</c:v>
                </c:pt>
                <c:pt idx="3">
                  <c:v>4.89899401331955</c:v>
                </c:pt>
                <c:pt idx="4">
                  <c:v>16.080284274696801</c:v>
                </c:pt>
                <c:pt idx="5">
                  <c:v>24.704033794514402</c:v>
                </c:pt>
                <c:pt idx="6">
                  <c:v>107.909487512873</c:v>
                </c:pt>
                <c:pt idx="7">
                  <c:v>78.171313873211403</c:v>
                </c:pt>
              </c:numCache>
            </c:numRef>
          </c:val>
          <c:extLst>
            <c:ext xmlns:c16="http://schemas.microsoft.com/office/drawing/2014/chart" uri="{C3380CC4-5D6E-409C-BE32-E72D297353CC}">
              <c16:uniqueId val="{00000000-1C1E-4DBC-9AD4-858C1779F1C7}"/>
            </c:ext>
          </c:extLst>
        </c:ser>
        <c:dLbls>
          <c:showLegendKey val="0"/>
          <c:showVal val="0"/>
          <c:showCatName val="0"/>
          <c:showSerName val="0"/>
          <c:showPercent val="0"/>
          <c:showBubbleSize val="0"/>
        </c:dLbls>
        <c:gapWidth val="219"/>
        <c:axId val="1844491920"/>
        <c:axId val="1786931040"/>
      </c:barChart>
      <c:catAx>
        <c:axId val="184449192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1" baseline="0" dirty="0"/>
                  <a:t>Sequence Length (T)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786931040"/>
        <c:crosses val="autoZero"/>
        <c:auto val="1"/>
        <c:lblAlgn val="ctr"/>
        <c:lblOffset val="100"/>
        <c:noMultiLvlLbl val="0"/>
      </c:catAx>
      <c:valAx>
        <c:axId val="1786931040"/>
        <c:scaling>
          <c:logBase val="10"/>
          <c:orientation val="minMax"/>
          <c:max val="110"/>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Speedup</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44491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2000" b="0" i="0" baseline="0" dirty="0">
                <a:effectLst/>
              </a:rPr>
              <a:t>Backward Pass Speedup over Baseline</a:t>
            </a:r>
            <a:endParaRPr lang="en-US" sz="2000" dirty="0">
              <a:effectLst/>
            </a:endParaRPr>
          </a:p>
        </c:rich>
      </c:tx>
      <c:layout>
        <c:manualLayout>
          <c:xMode val="edge"/>
          <c:yMode val="edge"/>
          <c:x val="0.1978676470588235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15425254747568318"/>
          <c:y val="9.3848834542386739E-2"/>
          <c:w val="0.84574745252431682"/>
          <c:h val="0.75792319511837514"/>
        </c:manualLayout>
      </c:layout>
      <c:barChart>
        <c:barDir val="col"/>
        <c:grouping val="clustered"/>
        <c:varyColors val="0"/>
        <c:ser>
          <c:idx val="0"/>
          <c:order val="0"/>
          <c:tx>
            <c:strRef>
              <c:f>batch_sizes_to_backward_speedup!$D$1</c:f>
              <c:strCache>
                <c:ptCount val="1"/>
                <c:pt idx="0">
                  <c:v>2080ti</c:v>
                </c:pt>
              </c:strCache>
            </c:strRef>
          </c:tx>
          <c:spPr>
            <a:solidFill>
              <a:schemeClr val="accent1"/>
            </a:solidFill>
            <a:ln>
              <a:noFill/>
            </a:ln>
            <a:effectLst/>
          </c:spPr>
          <c:invertIfNegative val="0"/>
          <c:cat>
            <c:strRef>
              <c:f>batch_sizes_to_backward_speedup!$B$2:$B$9</c:f>
              <c:strCache>
                <c:ptCount val="8"/>
                <c:pt idx="0">
                  <c:v>1/256</c:v>
                </c:pt>
                <c:pt idx="1">
                  <c:v>1/128</c:v>
                </c:pt>
                <c:pt idx="2">
                  <c:v>1/64</c:v>
                </c:pt>
                <c:pt idx="3">
                  <c:v>1/32</c:v>
                </c:pt>
                <c:pt idx="4">
                  <c:v>1/16</c:v>
                </c:pt>
                <c:pt idx="5">
                  <c:v>1/8</c:v>
                </c:pt>
                <c:pt idx="6">
                  <c:v>1/4</c:v>
                </c:pt>
                <c:pt idx="7">
                  <c:v>1/2</c:v>
                </c:pt>
              </c:strCache>
            </c:strRef>
          </c:cat>
          <c:val>
            <c:numRef>
              <c:f>batch_sizes_to_backward_speedup!$D$2:$D$9</c:f>
              <c:numCache>
                <c:formatCode>General</c:formatCode>
                <c:ptCount val="8"/>
                <c:pt idx="0">
                  <c:v>1.33804780269617</c:v>
                </c:pt>
                <c:pt idx="1">
                  <c:v>3.5441013737167699</c:v>
                </c:pt>
                <c:pt idx="2">
                  <c:v>11.237265860319599</c:v>
                </c:pt>
                <c:pt idx="3">
                  <c:v>9.7399015144353704</c:v>
                </c:pt>
                <c:pt idx="4">
                  <c:v>16.080284274696801</c:v>
                </c:pt>
                <c:pt idx="5">
                  <c:v>11.1021663584311</c:v>
                </c:pt>
                <c:pt idx="6">
                  <c:v>10.9923699375616</c:v>
                </c:pt>
                <c:pt idx="7">
                  <c:v>12.6199692241807</c:v>
                </c:pt>
              </c:numCache>
            </c:numRef>
          </c:val>
          <c:extLst>
            <c:ext xmlns:c16="http://schemas.microsoft.com/office/drawing/2014/chart" uri="{C3380CC4-5D6E-409C-BE32-E72D297353CC}">
              <c16:uniqueId val="{00000000-CE6C-450A-99A4-3266ADE47ADB}"/>
            </c:ext>
          </c:extLst>
        </c:ser>
        <c:dLbls>
          <c:showLegendKey val="0"/>
          <c:showVal val="0"/>
          <c:showCatName val="0"/>
          <c:showSerName val="0"/>
          <c:showPercent val="0"/>
          <c:showBubbleSize val="0"/>
        </c:dLbls>
        <c:gapWidth val="219"/>
        <c:axId val="813909295"/>
        <c:axId val="695100031"/>
      </c:barChart>
      <c:catAx>
        <c:axId val="813909295"/>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Fraction of GPU per Sample (1/B)</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5100031"/>
        <c:crosses val="autoZero"/>
        <c:auto val="1"/>
        <c:lblAlgn val="ctr"/>
        <c:lblOffset val="100"/>
        <c:noMultiLvlLbl val="0"/>
      </c:catAx>
      <c:valAx>
        <c:axId val="695100031"/>
        <c:scaling>
          <c:logBase val="2"/>
          <c:orientation val="minMax"/>
          <c:max val="16"/>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baseline="0" dirty="0"/>
                  <a:t>Speedup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813909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seq_lens_to_backward_runtimes!$C$1</c:f>
              <c:strCache>
                <c:ptCount val="1"/>
                <c:pt idx="0">
                  <c:v>2070</c:v>
                </c:pt>
              </c:strCache>
            </c:strRef>
          </c:tx>
          <c:spPr>
            <a:solidFill>
              <a:srgbClr val="8C468C"/>
            </a:solidFill>
            <a:ln>
              <a:noFill/>
            </a:ln>
            <a:effectLst/>
          </c:spPr>
          <c:invertIfNegative val="0"/>
          <c:errBars>
            <c:errBarType val="both"/>
            <c:errValType val="cust"/>
            <c:noEndCap val="0"/>
            <c:plus>
              <c:numRef>
                <c:f>seq_lens_to_backward_runtimes!$D$2:$D$9</c:f>
                <c:numCache>
                  <c:formatCode>General</c:formatCode>
                  <c:ptCount val="8"/>
                  <c:pt idx="0">
                    <c:v>7.8683080047737997E-2</c:v>
                  </c:pt>
                  <c:pt idx="1">
                    <c:v>5.25710937170384E-2</c:v>
                  </c:pt>
                  <c:pt idx="2">
                    <c:v>0.10464354251629999</c:v>
                  </c:pt>
                  <c:pt idx="3">
                    <c:v>0.106340699307117</c:v>
                  </c:pt>
                  <c:pt idx="4">
                    <c:v>0.45422968790098101</c:v>
                  </c:pt>
                  <c:pt idx="5">
                    <c:v>0.72096379938367505</c:v>
                  </c:pt>
                  <c:pt idx="6">
                    <c:v>1.8083834327156301</c:v>
                  </c:pt>
                  <c:pt idx="7">
                    <c:v>5.5500124625087404</c:v>
                  </c:pt>
                </c:numCache>
              </c:numRef>
            </c:plus>
            <c:minus>
              <c:numRef>
                <c:f>seq_lens_to_backward_runtimes!$D$2:$D$9</c:f>
                <c:numCache>
                  <c:formatCode>General</c:formatCode>
                  <c:ptCount val="8"/>
                  <c:pt idx="0">
                    <c:v>7.8683080047737997E-2</c:v>
                  </c:pt>
                  <c:pt idx="1">
                    <c:v>5.25710937170384E-2</c:v>
                  </c:pt>
                  <c:pt idx="2">
                    <c:v>0.10464354251629999</c:v>
                  </c:pt>
                  <c:pt idx="3">
                    <c:v>0.106340699307117</c:v>
                  </c:pt>
                  <c:pt idx="4">
                    <c:v>0.45422968790098101</c:v>
                  </c:pt>
                  <c:pt idx="5">
                    <c:v>0.72096379938367505</c:v>
                  </c:pt>
                  <c:pt idx="6">
                    <c:v>1.8083834327156301</c:v>
                  </c:pt>
                  <c:pt idx="7">
                    <c:v>5.5500124625087404</c:v>
                  </c:pt>
                </c:numCache>
              </c:numRef>
            </c:minus>
            <c:spPr>
              <a:noFill/>
              <a:ln w="19050" cap="flat" cmpd="sng" algn="ctr">
                <a:solidFill>
                  <a:schemeClr val="tx1">
                    <a:lumMod val="65000"/>
                    <a:lumOff val="35000"/>
                  </a:schemeClr>
                </a:solidFill>
                <a:round/>
              </a:ln>
              <a:effectLst/>
            </c:spPr>
          </c:errBars>
          <c:cat>
            <c:strRef>
              <c:f>seq_lens_to_backward_runtimes!$B$2:$B$9</c:f>
              <c:strCache>
                <c:ptCount val="8"/>
                <c:pt idx="0">
                  <c:v>10</c:v>
                </c:pt>
                <c:pt idx="1">
                  <c:v>30</c:v>
                </c:pt>
                <c:pt idx="2">
                  <c:v>100</c:v>
                </c:pt>
                <c:pt idx="3">
                  <c:v>300</c:v>
                </c:pt>
                <c:pt idx="4">
                  <c:v>1k</c:v>
                </c:pt>
                <c:pt idx="5">
                  <c:v>3k</c:v>
                </c:pt>
                <c:pt idx="6">
                  <c:v>10k</c:v>
                </c:pt>
                <c:pt idx="7">
                  <c:v>30k</c:v>
                </c:pt>
              </c:strCache>
            </c:strRef>
          </c:cat>
          <c:val>
            <c:numRef>
              <c:f>seq_lens_to_backward_runtimes!$C$2:$C$9</c:f>
              <c:numCache>
                <c:formatCode>General</c:formatCode>
                <c:ptCount val="8"/>
                <c:pt idx="0">
                  <c:v>1.1773991455078101</c:v>
                </c:pt>
                <c:pt idx="1">
                  <c:v>1.27855364990234</c:v>
                </c:pt>
                <c:pt idx="2">
                  <c:v>1.2622585937499999</c:v>
                </c:pt>
                <c:pt idx="3">
                  <c:v>1.38007681884765</c:v>
                </c:pt>
                <c:pt idx="4">
                  <c:v>1.300089453125</c:v>
                </c:pt>
                <c:pt idx="5">
                  <c:v>1.9570869140625</c:v>
                </c:pt>
                <c:pt idx="6">
                  <c:v>10.439385937500001</c:v>
                </c:pt>
                <c:pt idx="7">
                  <c:v>37.342857812499901</c:v>
                </c:pt>
              </c:numCache>
            </c:numRef>
          </c:val>
          <c:extLst>
            <c:ext xmlns:c16="http://schemas.microsoft.com/office/drawing/2014/chart" uri="{C3380CC4-5D6E-409C-BE32-E72D297353CC}">
              <c16:uniqueId val="{00000000-C366-40B4-8811-CF9B14BA5703}"/>
            </c:ext>
          </c:extLst>
        </c:ser>
        <c:ser>
          <c:idx val="1"/>
          <c:order val="1"/>
          <c:tx>
            <c:strRef>
              <c:f>seq_lens_to_backward_runtimes!$E$1</c:f>
              <c:strCache>
                <c:ptCount val="1"/>
                <c:pt idx="0">
                  <c:v>2080Ti</c:v>
                </c:pt>
              </c:strCache>
            </c:strRef>
          </c:tx>
          <c:spPr>
            <a:solidFill>
              <a:schemeClr val="accent1"/>
            </a:solidFill>
            <a:ln>
              <a:noFill/>
            </a:ln>
            <a:effectLst/>
          </c:spPr>
          <c:invertIfNegative val="0"/>
          <c:errBars>
            <c:errBarType val="both"/>
            <c:errValType val="cust"/>
            <c:noEndCap val="0"/>
            <c:plus>
              <c:numRef>
                <c:f>seq_lens_to_backward_runtimes!$F$2:$F$9</c:f>
                <c:numCache>
                  <c:formatCode>General</c:formatCode>
                  <c:ptCount val="8"/>
                  <c:pt idx="0">
                    <c:v>0.113388785788024</c:v>
                  </c:pt>
                  <c:pt idx="1">
                    <c:v>0.141450485908273</c:v>
                  </c:pt>
                  <c:pt idx="2">
                    <c:v>0.137168853227601</c:v>
                  </c:pt>
                  <c:pt idx="3">
                    <c:v>0.20331783831186001</c:v>
                  </c:pt>
                  <c:pt idx="4">
                    <c:v>0.68132588684529505</c:v>
                  </c:pt>
                  <c:pt idx="5">
                    <c:v>1.2185164599310401</c:v>
                  </c:pt>
                  <c:pt idx="6">
                    <c:v>3.55383490990247</c:v>
                  </c:pt>
                  <c:pt idx="7">
                    <c:v>2.8241846701240498</c:v>
                  </c:pt>
                </c:numCache>
              </c:numRef>
            </c:plus>
            <c:minus>
              <c:numRef>
                <c:f>seq_lens_to_backward_runtimes!$F$2:$F$9</c:f>
                <c:numCache>
                  <c:formatCode>General</c:formatCode>
                  <c:ptCount val="8"/>
                  <c:pt idx="0">
                    <c:v>0.113388785788024</c:v>
                  </c:pt>
                  <c:pt idx="1">
                    <c:v>0.141450485908273</c:v>
                  </c:pt>
                  <c:pt idx="2">
                    <c:v>0.137168853227601</c:v>
                  </c:pt>
                  <c:pt idx="3">
                    <c:v>0.20331783831186001</c:v>
                  </c:pt>
                  <c:pt idx="4">
                    <c:v>0.68132588684529505</c:v>
                  </c:pt>
                  <c:pt idx="5">
                    <c:v>1.2185164599310401</c:v>
                  </c:pt>
                  <c:pt idx="6">
                    <c:v>3.55383490990247</c:v>
                  </c:pt>
                  <c:pt idx="7">
                    <c:v>2.8241846701240498</c:v>
                  </c:pt>
                </c:numCache>
              </c:numRef>
            </c:minus>
            <c:spPr>
              <a:noFill/>
              <a:ln w="19050" cap="flat" cmpd="sng" algn="ctr">
                <a:solidFill>
                  <a:schemeClr val="tx1">
                    <a:lumMod val="65000"/>
                    <a:lumOff val="35000"/>
                  </a:schemeClr>
                </a:solidFill>
                <a:round/>
              </a:ln>
              <a:effectLst/>
            </c:spPr>
          </c:errBars>
          <c:cat>
            <c:strRef>
              <c:f>seq_lens_to_backward_runtimes!$B$2:$B$9</c:f>
              <c:strCache>
                <c:ptCount val="8"/>
                <c:pt idx="0">
                  <c:v>10</c:v>
                </c:pt>
                <c:pt idx="1">
                  <c:v>30</c:v>
                </c:pt>
                <c:pt idx="2">
                  <c:v>100</c:v>
                </c:pt>
                <c:pt idx="3">
                  <c:v>300</c:v>
                </c:pt>
                <c:pt idx="4">
                  <c:v>1k</c:v>
                </c:pt>
                <c:pt idx="5">
                  <c:v>3k</c:v>
                </c:pt>
                <c:pt idx="6">
                  <c:v>10k</c:v>
                </c:pt>
                <c:pt idx="7">
                  <c:v>30k</c:v>
                </c:pt>
              </c:strCache>
            </c:strRef>
          </c:cat>
          <c:val>
            <c:numRef>
              <c:f>seq_lens_to_backward_runtimes!$E$2:$E$9</c:f>
              <c:numCache>
                <c:formatCode>General</c:formatCode>
                <c:ptCount val="8"/>
                <c:pt idx="0">
                  <c:v>1.3290154510498</c:v>
                </c:pt>
                <c:pt idx="1">
                  <c:v>1.3510881286620999</c:v>
                </c:pt>
                <c:pt idx="2">
                  <c:v>1.3251629882812499</c:v>
                </c:pt>
                <c:pt idx="3">
                  <c:v>1.44026188964843</c:v>
                </c:pt>
                <c:pt idx="4">
                  <c:v>1.0725486328125</c:v>
                </c:pt>
                <c:pt idx="5">
                  <c:v>1.5967828124999901</c:v>
                </c:pt>
                <c:pt idx="6">
                  <c:v>1.11699453124999</c:v>
                </c:pt>
                <c:pt idx="7">
                  <c:v>4.4904328124999902</c:v>
                </c:pt>
              </c:numCache>
            </c:numRef>
          </c:val>
          <c:extLst>
            <c:ext xmlns:c16="http://schemas.microsoft.com/office/drawing/2014/chart" uri="{C3380CC4-5D6E-409C-BE32-E72D297353CC}">
              <c16:uniqueId val="{00000001-C366-40B4-8811-CF9B14BA5703}"/>
            </c:ext>
          </c:extLst>
        </c:ser>
        <c:dLbls>
          <c:showLegendKey val="0"/>
          <c:showVal val="0"/>
          <c:showCatName val="0"/>
          <c:showSerName val="0"/>
          <c:showPercent val="0"/>
          <c:showBubbleSize val="0"/>
        </c:dLbls>
        <c:gapWidth val="219"/>
        <c:overlap val="-27"/>
        <c:axId val="2115887599"/>
        <c:axId val="1562814031"/>
      </c:barChart>
      <c:catAx>
        <c:axId val="2115887599"/>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Sequence Length (T)</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562814031"/>
        <c:crosses val="autoZero"/>
        <c:auto val="1"/>
        <c:lblAlgn val="ctr"/>
        <c:lblOffset val="100"/>
        <c:noMultiLvlLbl val="0"/>
      </c:catAx>
      <c:valAx>
        <c:axId val="1562814031"/>
        <c:scaling>
          <c:orientation val="minMax"/>
          <c:max val="44"/>
          <c:min val="0"/>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Latency (</a:t>
                </a:r>
                <a:r>
                  <a:rPr lang="en-US" sz="2000" b="1" baseline="0" dirty="0" err="1"/>
                  <a:t>ms</a:t>
                </a:r>
                <a:r>
                  <a:rPr lang="en-US" sz="2000" b="1" baseline="0" dirty="0"/>
                  <a:t>) per Iteration</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11588759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batch_sizes_to_backward_runtime!$C$1</c:f>
              <c:strCache>
                <c:ptCount val="1"/>
                <c:pt idx="0">
                  <c:v>2070</c:v>
                </c:pt>
              </c:strCache>
            </c:strRef>
          </c:tx>
          <c:spPr>
            <a:solidFill>
              <a:srgbClr val="8C468C"/>
            </a:solidFill>
            <a:ln>
              <a:noFill/>
            </a:ln>
            <a:effectLst/>
          </c:spPr>
          <c:invertIfNegative val="0"/>
          <c:errBars>
            <c:errBarType val="both"/>
            <c:errValType val="cust"/>
            <c:noEndCap val="0"/>
            <c:plus>
              <c:numRef>
                <c:f>batch_sizes_to_backward_runtime!$D$2:$D$9</c:f>
                <c:numCache>
                  <c:formatCode>General</c:formatCode>
                  <c:ptCount val="8"/>
                  <c:pt idx="0">
                    <c:v>0.30950093357077402</c:v>
                  </c:pt>
                  <c:pt idx="1">
                    <c:v>0.123312085824759</c:v>
                  </c:pt>
                  <c:pt idx="2">
                    <c:v>0.12604775835125301</c:v>
                  </c:pt>
                  <c:pt idx="3">
                    <c:v>9.2965549583677601E-2</c:v>
                  </c:pt>
                  <c:pt idx="4">
                    <c:v>0.45422968790098101</c:v>
                  </c:pt>
                  <c:pt idx="5">
                    <c:v>0.21072129562198399</c:v>
                  </c:pt>
                  <c:pt idx="6">
                    <c:v>0.225864969979505</c:v>
                  </c:pt>
                  <c:pt idx="7">
                    <c:v>0.30763687825815</c:v>
                  </c:pt>
                </c:numCache>
              </c:numRef>
            </c:plus>
            <c:minus>
              <c:numRef>
                <c:f>batch_sizes_to_backward_runtime!$D$2:$D$9</c:f>
                <c:numCache>
                  <c:formatCode>General</c:formatCode>
                  <c:ptCount val="8"/>
                  <c:pt idx="0">
                    <c:v>0.30950093357077402</c:v>
                  </c:pt>
                  <c:pt idx="1">
                    <c:v>0.123312085824759</c:v>
                  </c:pt>
                  <c:pt idx="2">
                    <c:v>0.12604775835125301</c:v>
                  </c:pt>
                  <c:pt idx="3">
                    <c:v>9.2965549583677601E-2</c:v>
                  </c:pt>
                  <c:pt idx="4">
                    <c:v>0.45422968790098101</c:v>
                  </c:pt>
                  <c:pt idx="5">
                    <c:v>0.21072129562198399</c:v>
                  </c:pt>
                  <c:pt idx="6">
                    <c:v>0.225864969979505</c:v>
                  </c:pt>
                  <c:pt idx="7">
                    <c:v>0.30763687825815</c:v>
                  </c:pt>
                </c:numCache>
              </c:numRef>
            </c:minus>
            <c:spPr>
              <a:noFill/>
              <a:ln w="19050" cap="flat" cmpd="sng" algn="ctr">
                <a:solidFill>
                  <a:schemeClr val="tx1">
                    <a:lumMod val="65000"/>
                    <a:lumOff val="35000"/>
                  </a:schemeClr>
                </a:solidFill>
                <a:round/>
              </a:ln>
              <a:effectLst/>
            </c:spPr>
          </c:errBars>
          <c:cat>
            <c:strRef>
              <c:f>batch_sizes_to_backward_runtime!$B$2:$B$9</c:f>
              <c:strCache>
                <c:ptCount val="8"/>
                <c:pt idx="0">
                  <c:v>1/256</c:v>
                </c:pt>
                <c:pt idx="1">
                  <c:v>1/128</c:v>
                </c:pt>
                <c:pt idx="2">
                  <c:v>1/64</c:v>
                </c:pt>
                <c:pt idx="3">
                  <c:v>1/32</c:v>
                </c:pt>
                <c:pt idx="4">
                  <c:v>1/16</c:v>
                </c:pt>
                <c:pt idx="5">
                  <c:v>1/8</c:v>
                </c:pt>
                <c:pt idx="6">
                  <c:v>1/4</c:v>
                </c:pt>
                <c:pt idx="7">
                  <c:v>1/2</c:v>
                </c:pt>
              </c:strCache>
            </c:strRef>
          </c:cat>
          <c:val>
            <c:numRef>
              <c:f>batch_sizes_to_backward_runtime!$C$2:$C$9</c:f>
              <c:numCache>
                <c:formatCode>General</c:formatCode>
                <c:ptCount val="8"/>
                <c:pt idx="0">
                  <c:v>30.409462890624901</c:v>
                </c:pt>
                <c:pt idx="1">
                  <c:v>14.1797229492187</c:v>
                </c:pt>
                <c:pt idx="2">
                  <c:v>8.0517061035156203</c:v>
                </c:pt>
                <c:pt idx="3">
                  <c:v>3.9070075683593699</c:v>
                </c:pt>
                <c:pt idx="4">
                  <c:v>1.300089453125</c:v>
                </c:pt>
                <c:pt idx="5">
                  <c:v>1.5885437011718699</c:v>
                </c:pt>
                <c:pt idx="6">
                  <c:v>1.62601201171874</c:v>
                </c:pt>
                <c:pt idx="7">
                  <c:v>1.19504365234375</c:v>
                </c:pt>
              </c:numCache>
            </c:numRef>
          </c:val>
          <c:extLst>
            <c:ext xmlns:c16="http://schemas.microsoft.com/office/drawing/2014/chart" uri="{C3380CC4-5D6E-409C-BE32-E72D297353CC}">
              <c16:uniqueId val="{00000000-01DA-463D-A9CF-58B2F117FA37}"/>
            </c:ext>
          </c:extLst>
        </c:ser>
        <c:ser>
          <c:idx val="1"/>
          <c:order val="1"/>
          <c:tx>
            <c:strRef>
              <c:f>batch_sizes_to_backward_runtime!$E$1</c:f>
              <c:strCache>
                <c:ptCount val="1"/>
                <c:pt idx="0">
                  <c:v>2080ti</c:v>
                </c:pt>
              </c:strCache>
            </c:strRef>
          </c:tx>
          <c:spPr>
            <a:solidFill>
              <a:schemeClr val="accent1"/>
            </a:solidFill>
            <a:ln>
              <a:noFill/>
            </a:ln>
            <a:effectLst/>
          </c:spPr>
          <c:invertIfNegative val="0"/>
          <c:errBars>
            <c:errBarType val="both"/>
            <c:errValType val="cust"/>
            <c:noEndCap val="0"/>
            <c:plus>
              <c:numRef>
                <c:f>batch_sizes_to_backward_runtime!$F$2:$F$9</c:f>
                <c:numCache>
                  <c:formatCode>General</c:formatCode>
                  <c:ptCount val="8"/>
                  <c:pt idx="0">
                    <c:v>1.2936081866181499</c:v>
                  </c:pt>
                  <c:pt idx="1">
                    <c:v>0.72205757971629503</c:v>
                  </c:pt>
                  <c:pt idx="2">
                    <c:v>0.51134168275166603</c:v>
                  </c:pt>
                  <c:pt idx="3">
                    <c:v>0.40883726252429098</c:v>
                  </c:pt>
                  <c:pt idx="4">
                    <c:v>0.68132588684529505</c:v>
                  </c:pt>
                  <c:pt idx="5">
                    <c:v>0.29685024572406699</c:v>
                  </c:pt>
                  <c:pt idx="6">
                    <c:v>0.39265811269053902</c:v>
                  </c:pt>
                  <c:pt idx="7">
                    <c:v>0.32754811770659298</c:v>
                  </c:pt>
                </c:numCache>
              </c:numRef>
            </c:plus>
            <c:minus>
              <c:numRef>
                <c:f>batch_sizes_to_backward_runtime!$F$2:$F$9</c:f>
                <c:numCache>
                  <c:formatCode>General</c:formatCode>
                  <c:ptCount val="8"/>
                  <c:pt idx="0">
                    <c:v>1.2936081866181499</c:v>
                  </c:pt>
                  <c:pt idx="1">
                    <c:v>0.72205757971629503</c:v>
                  </c:pt>
                  <c:pt idx="2">
                    <c:v>0.51134168275166603</c:v>
                  </c:pt>
                  <c:pt idx="3">
                    <c:v>0.40883726252429098</c:v>
                  </c:pt>
                  <c:pt idx="4">
                    <c:v>0.68132588684529505</c:v>
                  </c:pt>
                  <c:pt idx="5">
                    <c:v>0.29685024572406699</c:v>
                  </c:pt>
                  <c:pt idx="6">
                    <c:v>0.39265811269053902</c:v>
                  </c:pt>
                  <c:pt idx="7">
                    <c:v>0.32754811770659298</c:v>
                  </c:pt>
                </c:numCache>
              </c:numRef>
            </c:minus>
            <c:spPr>
              <a:noFill/>
              <a:ln w="19050" cap="flat" cmpd="sng" algn="ctr">
                <a:solidFill>
                  <a:schemeClr val="tx1">
                    <a:lumMod val="65000"/>
                    <a:lumOff val="35000"/>
                  </a:schemeClr>
                </a:solidFill>
                <a:round/>
              </a:ln>
              <a:effectLst/>
            </c:spPr>
          </c:errBars>
          <c:cat>
            <c:strRef>
              <c:f>batch_sizes_to_backward_runtime!$B$2:$B$9</c:f>
              <c:strCache>
                <c:ptCount val="8"/>
                <c:pt idx="0">
                  <c:v>1/256</c:v>
                </c:pt>
                <c:pt idx="1">
                  <c:v>1/128</c:v>
                </c:pt>
                <c:pt idx="2">
                  <c:v>1/64</c:v>
                </c:pt>
                <c:pt idx="3">
                  <c:v>1/32</c:v>
                </c:pt>
                <c:pt idx="4">
                  <c:v>1/16</c:v>
                </c:pt>
                <c:pt idx="5">
                  <c:v>1/8</c:v>
                </c:pt>
                <c:pt idx="6">
                  <c:v>1/4</c:v>
                </c:pt>
                <c:pt idx="7">
                  <c:v>1/2</c:v>
                </c:pt>
              </c:strCache>
            </c:strRef>
          </c:cat>
          <c:val>
            <c:numRef>
              <c:f>batch_sizes_to_backward_runtime!$E$2:$E$9</c:f>
              <c:numCache>
                <c:formatCode>General</c:formatCode>
                <c:ptCount val="8"/>
                <c:pt idx="0">
                  <c:v>14.644324267578099</c:v>
                </c:pt>
                <c:pt idx="1">
                  <c:v>5.5696296874999902</c:v>
                </c:pt>
                <c:pt idx="2">
                  <c:v>1.6511578124999899</c:v>
                </c:pt>
                <c:pt idx="3">
                  <c:v>1.8465686035156199</c:v>
                </c:pt>
                <c:pt idx="4">
                  <c:v>1.0725486328125</c:v>
                </c:pt>
                <c:pt idx="5">
                  <c:v>1.5226535156250001</c:v>
                </c:pt>
                <c:pt idx="6">
                  <c:v>1.5224011230468699</c:v>
                </c:pt>
                <c:pt idx="7">
                  <c:v>1.31644418945312</c:v>
                </c:pt>
              </c:numCache>
            </c:numRef>
          </c:val>
          <c:extLst>
            <c:ext xmlns:c16="http://schemas.microsoft.com/office/drawing/2014/chart" uri="{C3380CC4-5D6E-409C-BE32-E72D297353CC}">
              <c16:uniqueId val="{00000001-01DA-463D-A9CF-58B2F117FA37}"/>
            </c:ext>
          </c:extLst>
        </c:ser>
        <c:dLbls>
          <c:showLegendKey val="0"/>
          <c:showVal val="0"/>
          <c:showCatName val="0"/>
          <c:showSerName val="0"/>
          <c:showPercent val="0"/>
          <c:showBubbleSize val="0"/>
        </c:dLbls>
        <c:gapWidth val="219"/>
        <c:overlap val="-27"/>
        <c:axId val="1890522800"/>
        <c:axId val="1887092736"/>
      </c:barChart>
      <c:catAx>
        <c:axId val="1890522800"/>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Fraction of GPU per Sample (1/B)</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87092736"/>
        <c:crosses val="autoZero"/>
        <c:auto val="1"/>
        <c:lblAlgn val="ctr"/>
        <c:lblOffset val="100"/>
        <c:noMultiLvlLbl val="0"/>
      </c:catAx>
      <c:valAx>
        <c:axId val="1887092736"/>
        <c:scaling>
          <c:orientation val="minMax"/>
          <c:max val="31"/>
          <c:min val="0"/>
        </c:scaling>
        <c:delete val="0"/>
        <c:axPos val="l"/>
        <c:majorGridlines>
          <c:spPr>
            <a:ln w="12700" cap="flat" cmpd="sng" algn="ctr">
              <a:solidFill>
                <a:schemeClr val="accent3"/>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2000" b="1" baseline="0" dirty="0"/>
                  <a:t>Latency (</a:t>
                </a:r>
                <a:r>
                  <a:rPr lang="en-US" sz="2000" b="1" baseline="0" dirty="0" err="1"/>
                  <a:t>ms</a:t>
                </a:r>
                <a:r>
                  <a:rPr lang="en-US" sz="2000" b="1" baseline="0" dirty="0"/>
                  <a:t>) per Iteration</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90522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661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I am going to speak about how we profile the DNN training system, and how these profiling results can motivate optimizations</a:t>
            </a:r>
          </a:p>
        </p:txBody>
      </p:sp>
      <p:sp>
        <p:nvSpPr>
          <p:cNvPr id="150" name="Google Shape;1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114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575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918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37</a:t>
            </a:fld>
            <a:endParaRPr lang="en-US"/>
          </a:p>
        </p:txBody>
      </p:sp>
    </p:spTree>
    <p:extLst>
      <p:ext uri="{BB962C8B-B14F-4D97-AF65-F5344CB8AC3E}">
        <p14:creationId xmlns:p14="http://schemas.microsoft.com/office/powerpoint/2010/main" val="303184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255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39</a:t>
            </a:fld>
            <a:endParaRPr lang="en-US"/>
          </a:p>
        </p:txBody>
      </p:sp>
    </p:spTree>
    <p:extLst>
      <p:ext uri="{BB962C8B-B14F-4D97-AF65-F5344CB8AC3E}">
        <p14:creationId xmlns:p14="http://schemas.microsoft.com/office/powerpoint/2010/main" val="2306042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40</a:t>
            </a:fld>
            <a:endParaRPr lang="en-US"/>
          </a:p>
        </p:txBody>
      </p:sp>
    </p:spTree>
    <p:extLst>
      <p:ext uri="{BB962C8B-B14F-4D97-AF65-F5344CB8AC3E}">
        <p14:creationId xmlns:p14="http://schemas.microsoft.com/office/powerpoint/2010/main" val="1382857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41</a:t>
            </a:fld>
            <a:endParaRPr lang="en-US"/>
          </a:p>
        </p:txBody>
      </p:sp>
    </p:spTree>
    <p:extLst>
      <p:ext uri="{BB962C8B-B14F-4D97-AF65-F5344CB8AC3E}">
        <p14:creationId xmlns:p14="http://schemas.microsoft.com/office/powerpoint/2010/main" val="211148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DD43E-DB87-4654-8BF5-31CE5D2042F4}"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349768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42</a:t>
            </a:fld>
            <a:endParaRPr lang="en-US"/>
          </a:p>
        </p:txBody>
      </p:sp>
    </p:spTree>
    <p:extLst>
      <p:ext uri="{BB962C8B-B14F-4D97-AF65-F5344CB8AC3E}">
        <p14:creationId xmlns:p14="http://schemas.microsoft.com/office/powerpoint/2010/main" val="1302723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43</a:t>
            </a:fld>
            <a:endParaRPr lang="en-US"/>
          </a:p>
        </p:txBody>
      </p:sp>
    </p:spTree>
    <p:extLst>
      <p:ext uri="{BB962C8B-B14F-4D97-AF65-F5344CB8AC3E}">
        <p14:creationId xmlns:p14="http://schemas.microsoft.com/office/powerpoint/2010/main" val="3965518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44</a:t>
            </a:fld>
            <a:endParaRPr lang="en-US"/>
          </a:p>
        </p:txBody>
      </p:sp>
    </p:spTree>
    <p:extLst>
      <p:ext uri="{BB962C8B-B14F-4D97-AF65-F5344CB8AC3E}">
        <p14:creationId xmlns:p14="http://schemas.microsoft.com/office/powerpoint/2010/main" val="2947575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364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46</a:t>
            </a:fld>
            <a:endParaRPr lang="en-US"/>
          </a:p>
        </p:txBody>
      </p:sp>
    </p:spTree>
    <p:extLst>
      <p:ext uri="{BB962C8B-B14F-4D97-AF65-F5344CB8AC3E}">
        <p14:creationId xmlns:p14="http://schemas.microsoft.com/office/powerpoint/2010/main" val="2914412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48</a:t>
            </a:fld>
            <a:endParaRPr lang="en-US"/>
          </a:p>
        </p:txBody>
      </p:sp>
    </p:spTree>
    <p:extLst>
      <p:ext uri="{BB962C8B-B14F-4D97-AF65-F5344CB8AC3E}">
        <p14:creationId xmlns:p14="http://schemas.microsoft.com/office/powerpoint/2010/main" val="2187010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49</a:t>
            </a:fld>
            <a:endParaRPr lang="en-US"/>
          </a:p>
        </p:txBody>
      </p:sp>
    </p:spTree>
    <p:extLst>
      <p:ext uri="{BB962C8B-B14F-4D97-AF65-F5344CB8AC3E}">
        <p14:creationId xmlns:p14="http://schemas.microsoft.com/office/powerpoint/2010/main" val="3287070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915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52</a:t>
            </a:fld>
            <a:endParaRPr lang="en-US"/>
          </a:p>
        </p:txBody>
      </p:sp>
    </p:spTree>
    <p:extLst>
      <p:ext uri="{BB962C8B-B14F-4D97-AF65-F5344CB8AC3E}">
        <p14:creationId xmlns:p14="http://schemas.microsoft.com/office/powerpoint/2010/main" val="601686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54</a:t>
            </a:fld>
            <a:endParaRPr lang="en-US"/>
          </a:p>
        </p:txBody>
      </p:sp>
    </p:spTree>
    <p:extLst>
      <p:ext uri="{BB962C8B-B14F-4D97-AF65-F5344CB8AC3E}">
        <p14:creationId xmlns:p14="http://schemas.microsoft.com/office/powerpoint/2010/main" val="363022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55</a:t>
            </a:fld>
            <a:endParaRPr lang="en-US"/>
          </a:p>
        </p:txBody>
      </p:sp>
    </p:spTree>
    <p:extLst>
      <p:ext uri="{BB962C8B-B14F-4D97-AF65-F5344CB8AC3E}">
        <p14:creationId xmlns:p14="http://schemas.microsoft.com/office/powerpoint/2010/main" val="4216276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342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66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86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038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167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823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002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863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20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7397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50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149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557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528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31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851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168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871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070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03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4488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79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10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763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199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168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3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097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72F97-3F0D-47C1-9B15-B2F459B73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760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805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88</a:t>
            </a:fld>
            <a:endParaRPr lang="en-US"/>
          </a:p>
        </p:txBody>
      </p:sp>
    </p:spTree>
    <p:extLst>
      <p:ext uri="{BB962C8B-B14F-4D97-AF65-F5344CB8AC3E}">
        <p14:creationId xmlns:p14="http://schemas.microsoft.com/office/powerpoint/2010/main" val="322559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8</a:t>
            </a:fld>
            <a:endParaRPr lang="en-US"/>
          </a:p>
        </p:txBody>
      </p:sp>
    </p:spTree>
    <p:extLst>
      <p:ext uri="{BB962C8B-B14F-4D97-AF65-F5344CB8AC3E}">
        <p14:creationId xmlns:p14="http://schemas.microsoft.com/office/powerpoint/2010/main" val="3768699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B959945-7217-484B-8E74-88DC87A74BB0}" type="slidenum">
              <a:rPr lang="en-US" smtClean="0"/>
              <a:pPr/>
              <a:t>98</a:t>
            </a:fld>
            <a:endParaRPr lang="en-US"/>
          </a:p>
        </p:txBody>
      </p:sp>
    </p:spTree>
    <p:extLst>
      <p:ext uri="{BB962C8B-B14F-4D97-AF65-F5344CB8AC3E}">
        <p14:creationId xmlns:p14="http://schemas.microsoft.com/office/powerpoint/2010/main" val="11097148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53462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535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list of models in our benchmark set. We have 8 models that cover 6 major application domains. The footnotes here indicate that the model is available on which frameworks.</a:t>
            </a:r>
          </a:p>
          <a:p>
            <a:endParaRPr lang="en-US" dirty="0"/>
          </a:p>
          <a:p>
            <a:r>
              <a:rPr lang="en-US" dirty="0"/>
              <a:t>We do not implement any of them, all models we use come from open-sourced </a:t>
            </a:r>
            <a:r>
              <a:rPr lang="en-US" dirty="0" err="1"/>
              <a:t>github</a:t>
            </a:r>
            <a:r>
              <a:rPr lang="en-US" dirty="0"/>
              <a:t> repos. Most of them are from the official examples of the frameworks. Different frameworks are maintained by different people in this group.</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A9553-5795-4F93-99FE-FAA4D84310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53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04cb663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704cb663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299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341D3D9-3FE8-4025-BF66-8DAB1ABB951F}" type="slidenum">
              <a:rPr lang="en-US" altLang="en-US" smtClean="0"/>
              <a:pPr/>
              <a:t>‹#›</a:t>
            </a:fld>
            <a:endParaRPr lang="en-US" altLang="en-US"/>
          </a:p>
        </p:txBody>
      </p:sp>
    </p:spTree>
    <p:extLst>
      <p:ext uri="{BB962C8B-B14F-4D97-AF65-F5344CB8AC3E}">
        <p14:creationId xmlns:p14="http://schemas.microsoft.com/office/powerpoint/2010/main" val="424696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64562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9"/>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9"/>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14726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68054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 Images">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4"/>
            <a:ext cx="24384000" cy="13715997"/>
            <a:chOff x="0" y="-1"/>
            <a:chExt cx="10972800" cy="6172199"/>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t="9528" b="9530"/>
            <a:stretch/>
          </p:blipFill>
          <p:spPr>
            <a:xfrm>
              <a:off x="0" y="-1"/>
              <a:ext cx="10972800" cy="6172199"/>
            </a:xfrm>
            <a:prstGeom prst="rect">
              <a:avLst/>
            </a:prstGeom>
          </p:spPr>
        </p:pic>
        <p:sp>
          <p:nvSpPr>
            <p:cNvPr id="2" name="Rectangle 1"/>
            <p:cNvSpPr/>
            <p:nvPr userDrawn="1"/>
          </p:nvSpPr>
          <p:spPr>
            <a:xfrm>
              <a:off x="0" y="-1"/>
              <a:ext cx="10972800" cy="6172199"/>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61951" fontAlgn="base">
                <a:spcBef>
                  <a:spcPct val="0"/>
                </a:spcBef>
                <a:spcAft>
                  <a:spcPct val="0"/>
                </a:spcAft>
              </a:pPr>
              <a:endParaRPr lang="en-US" sz="3000">
                <a:solidFill>
                  <a:srgbClr val="FFFFFF"/>
                </a:solidFill>
              </a:endParaRPr>
            </a:p>
          </p:txBody>
        </p:sp>
      </p:grpSp>
      <p:sp>
        <p:nvSpPr>
          <p:cNvPr id="11" name="Rectangle 4"/>
          <p:cNvSpPr>
            <a:spLocks noGrp="1" noChangeArrowheads="1"/>
          </p:cNvSpPr>
          <p:nvPr>
            <p:ph type="subTitle" idx="1"/>
          </p:nvPr>
        </p:nvSpPr>
        <p:spPr>
          <a:xfrm>
            <a:off x="4044980" y="10663002"/>
            <a:ext cx="19309479" cy="584712"/>
          </a:xfrm>
        </p:spPr>
        <p:txBody>
          <a:bodyPr wrap="square" anchor="t">
            <a:spAutoFit/>
          </a:bodyPr>
          <a:lstStyle>
            <a:lvl1pPr marL="0" indent="0" algn="l">
              <a:lnSpc>
                <a:spcPct val="90000"/>
              </a:lnSpc>
              <a:spcBef>
                <a:spcPts val="0"/>
              </a:spcBef>
              <a:spcAft>
                <a:spcPts val="0"/>
              </a:spcAft>
              <a:buFontTx/>
              <a:buNone/>
              <a:defRPr sz="3555" b="0">
                <a:solidFill>
                  <a:schemeClr val="bg2"/>
                </a:solidFill>
                <a:latin typeface="Arial" panose="020B0604020202020204" pitchFamily="34" charset="0"/>
                <a:cs typeface="Arial" panose="020B0604020202020204" pitchFamily="34" charset="0"/>
              </a:defRPr>
            </a:lvl1pPr>
          </a:lstStyle>
          <a:p>
            <a:r>
              <a:rPr lang="en-US"/>
              <a:t>Click to edit Master subtitle style</a:t>
            </a:r>
            <a:endParaRPr lang="en-US" dirty="0"/>
          </a:p>
        </p:txBody>
      </p:sp>
      <p:sp>
        <p:nvSpPr>
          <p:cNvPr id="305" name="Title 304"/>
          <p:cNvSpPr>
            <a:spLocks noGrp="1"/>
          </p:cNvSpPr>
          <p:nvPr>
            <p:ph type="title"/>
          </p:nvPr>
        </p:nvSpPr>
        <p:spPr>
          <a:xfrm>
            <a:off x="3987627" y="9647278"/>
            <a:ext cx="19339733" cy="1015727"/>
          </a:xfrm>
        </p:spPr>
        <p:txBody>
          <a:bodyPr anchor="b"/>
          <a:lstStyle>
            <a:lvl1pPr marL="0" indent="0" algn="l">
              <a:lnSpc>
                <a:spcPct val="90000"/>
              </a:lnSpc>
              <a:spcBef>
                <a:spcPts val="0"/>
              </a:spcBef>
              <a:defRPr sz="6667" b="0" cap="none" baseline="0">
                <a:solidFill>
                  <a:schemeClr val="bg2">
                    <a:lumMod val="60000"/>
                    <a:lumOff val="4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grpSp>
        <p:nvGrpSpPr>
          <p:cNvPr id="3" name="Group 2"/>
          <p:cNvGrpSpPr/>
          <p:nvPr/>
        </p:nvGrpSpPr>
        <p:grpSpPr>
          <a:xfrm>
            <a:off x="-2" y="1664103"/>
            <a:ext cx="24384004" cy="3970083"/>
            <a:chOff x="0" y="748845"/>
            <a:chExt cx="6356036" cy="1379811"/>
          </a:xfrm>
        </p:grpSpPr>
        <p:pic>
          <p:nvPicPr>
            <p:cNvPr id="18" name="Picture 17"/>
            <p:cNvPicPr>
              <a:picLocks noChangeAspect="1"/>
            </p:cNvPicPr>
            <p:nvPr userDrawn="1"/>
          </p:nvPicPr>
          <p:blipFill rotWithShape="1">
            <a:blip r:embed="rId3"/>
            <a:srcRect l="12327"/>
            <a:stretch/>
          </p:blipFill>
          <p:spPr>
            <a:xfrm>
              <a:off x="0" y="748845"/>
              <a:ext cx="3105001" cy="760384"/>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7380" y="937806"/>
              <a:ext cx="2073674" cy="382462"/>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val="0"/>
                </a:ext>
              </a:extLst>
            </a:blip>
            <a:srcRect r="35477"/>
            <a:stretch/>
          </p:blipFill>
          <p:spPr>
            <a:xfrm>
              <a:off x="1039432" y="1561775"/>
              <a:ext cx="5316604" cy="566881"/>
            </a:xfrm>
            <a:prstGeom prst="rect">
              <a:avLst/>
            </a:prstGeom>
          </p:spPr>
        </p:pic>
        <p:grpSp>
          <p:nvGrpSpPr>
            <p:cNvPr id="20" name="Group 19"/>
            <p:cNvGrpSpPr/>
            <p:nvPr userDrawn="1"/>
          </p:nvGrpSpPr>
          <p:grpSpPr>
            <a:xfrm>
              <a:off x="1643784" y="1708498"/>
              <a:ext cx="1170069" cy="272357"/>
              <a:chOff x="4100403" y="1765746"/>
              <a:chExt cx="3118543" cy="725905"/>
            </a:xfrm>
          </p:grpSpPr>
          <p:pic>
            <p:nvPicPr>
              <p:cNvPr id="21" name="Picture 2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100403" y="1765746"/>
                <a:ext cx="561259" cy="725905"/>
              </a:xfrm>
              <a:prstGeom prst="rect">
                <a:avLst/>
              </a:prstGeom>
            </p:spPr>
          </p:pic>
          <p:pic>
            <p:nvPicPr>
              <p:cNvPr id="22" name="Picture 21"/>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838124" y="1905033"/>
                <a:ext cx="2380822" cy="581350"/>
              </a:xfrm>
              <a:prstGeom prst="rect">
                <a:avLst/>
              </a:prstGeom>
            </p:spPr>
          </p:pic>
        </p:grpSp>
      </p:grpSp>
      <p:sp>
        <p:nvSpPr>
          <p:cNvPr id="14" name="Subtitle 11"/>
          <p:cNvSpPr txBox="1">
            <a:spLocks/>
          </p:cNvSpPr>
          <p:nvPr userDrawn="1"/>
        </p:nvSpPr>
        <p:spPr bwMode="auto">
          <a:xfrm>
            <a:off x="14667005" y="2810617"/>
            <a:ext cx="8615388" cy="592983"/>
          </a:xfrm>
          <a:prstGeom prst="rect">
            <a:avLst/>
          </a:prstGeom>
          <a:noFill/>
          <a:ln w="9525">
            <a:noFill/>
            <a:miter lim="800000"/>
            <a:headEnd/>
            <a:tailEnd/>
          </a:ln>
        </p:spPr>
        <p:txBody>
          <a:bodyPr vert="horz" wrap="square" lIns="203200" tIns="101600" rIns="203200" bIns="101600" numCol="1" anchor="t" anchorCtr="0" compatLnSpc="1">
            <a:prstTxWarp prst="textNoShape">
              <a:avLst/>
            </a:prstTxWarp>
            <a:spAutoFit/>
          </a:bodyPr>
          <a:lstStyle>
            <a:lvl1pPr marL="0" indent="0" algn="l" defTabSz="346459" rtl="0" fontAlgn="base">
              <a:lnSpc>
                <a:spcPct val="90000"/>
              </a:lnSpc>
              <a:spcBef>
                <a:spcPts val="0"/>
              </a:spcBef>
              <a:spcAft>
                <a:spcPts val="0"/>
              </a:spcAft>
              <a:buClr>
                <a:srgbClr val="6F6F6F"/>
              </a:buClr>
              <a:buSzPct val="100000"/>
              <a:buFontTx/>
              <a:buNone/>
              <a:defRPr sz="1600" b="0" baseline="0">
                <a:solidFill>
                  <a:schemeClr val="bg2"/>
                </a:solidFill>
                <a:latin typeface="Arial" panose="020B0604020202020204" pitchFamily="34" charset="0"/>
                <a:ea typeface="+mn-ea"/>
                <a:cs typeface="Arial" panose="020B0604020202020204" pitchFamily="34" charset="0"/>
              </a:defRPr>
            </a:lvl1pPr>
            <a:lvl2pPr marL="630238" indent="-2286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2pPr>
            <a:lvl3pPr marL="804863" indent="-2032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3pPr>
            <a:lvl4pPr marL="1331066" indent="-171443" algn="l" rtl="0" fontAlgn="base">
              <a:spcBef>
                <a:spcPct val="20000"/>
              </a:spcBef>
              <a:spcAft>
                <a:spcPct val="0"/>
              </a:spcAft>
              <a:buChar char="–"/>
              <a:defRPr sz="1500">
                <a:solidFill>
                  <a:schemeClr val="bg1"/>
                </a:solidFill>
                <a:latin typeface="+mn-lt"/>
              </a:defRPr>
            </a:lvl4pPr>
            <a:lvl5pPr marL="1588230" indent="-171443" algn="l" rtl="0" fontAlgn="base">
              <a:spcBef>
                <a:spcPct val="20000"/>
              </a:spcBef>
              <a:spcAft>
                <a:spcPct val="0"/>
              </a:spcAft>
              <a:buChar char="»"/>
              <a:defRPr sz="1500">
                <a:solidFill>
                  <a:schemeClr val="bg1"/>
                </a:solidFill>
                <a:latin typeface="+mn-lt"/>
              </a:defRPr>
            </a:lvl5pPr>
            <a:lvl6pPr marL="1931117" indent="-171443" algn="l" rtl="0" eaLnBrk="1" fontAlgn="base" hangingPunct="1">
              <a:spcBef>
                <a:spcPct val="20000"/>
              </a:spcBef>
              <a:spcAft>
                <a:spcPct val="0"/>
              </a:spcAft>
              <a:buChar char="»"/>
              <a:defRPr sz="1500">
                <a:solidFill>
                  <a:schemeClr val="bg1"/>
                </a:solidFill>
                <a:latin typeface="+mn-lt"/>
              </a:defRPr>
            </a:lvl6pPr>
            <a:lvl7pPr marL="2274003" indent="-171443" algn="l" rtl="0" eaLnBrk="1" fontAlgn="base" hangingPunct="1">
              <a:spcBef>
                <a:spcPct val="20000"/>
              </a:spcBef>
              <a:spcAft>
                <a:spcPct val="0"/>
              </a:spcAft>
              <a:buChar char="»"/>
              <a:defRPr sz="1500">
                <a:solidFill>
                  <a:schemeClr val="bg1"/>
                </a:solidFill>
                <a:latin typeface="+mn-lt"/>
              </a:defRPr>
            </a:lvl7pPr>
            <a:lvl8pPr marL="2616890" indent="-171443" algn="l" rtl="0" eaLnBrk="1" fontAlgn="base" hangingPunct="1">
              <a:spcBef>
                <a:spcPct val="20000"/>
              </a:spcBef>
              <a:spcAft>
                <a:spcPct val="0"/>
              </a:spcAft>
              <a:buChar char="»"/>
              <a:defRPr sz="1500">
                <a:solidFill>
                  <a:schemeClr val="bg1"/>
                </a:solidFill>
                <a:latin typeface="+mn-lt"/>
              </a:defRPr>
            </a:lvl8pPr>
            <a:lvl9pPr marL="2959775" indent="-171443" algn="l" rtl="0" eaLnBrk="1" fontAlgn="base" hangingPunct="1">
              <a:spcBef>
                <a:spcPct val="20000"/>
              </a:spcBef>
              <a:spcAft>
                <a:spcPct val="0"/>
              </a:spcAft>
              <a:buChar char="»"/>
              <a:defRPr sz="1500">
                <a:solidFill>
                  <a:schemeClr val="bg1"/>
                </a:solidFill>
                <a:latin typeface="+mn-lt"/>
              </a:defRPr>
            </a:lvl9pPr>
          </a:lstStyle>
          <a:p>
            <a:r>
              <a:rPr lang="en-US" sz="2800" kern="0" dirty="0"/>
              <a:t>Accelerated Computing</a:t>
            </a:r>
          </a:p>
        </p:txBody>
      </p:sp>
      <p:sp>
        <p:nvSpPr>
          <p:cNvPr id="15" name="Title 10"/>
          <p:cNvSpPr txBox="1">
            <a:spLocks/>
          </p:cNvSpPr>
          <p:nvPr userDrawn="1"/>
        </p:nvSpPr>
        <p:spPr bwMode="auto">
          <a:xfrm>
            <a:off x="14616741" y="1989817"/>
            <a:ext cx="8628889" cy="820802"/>
          </a:xfrm>
          <a:prstGeom prst="rect">
            <a:avLst/>
          </a:prstGeom>
          <a:noFill/>
          <a:ln w="9525">
            <a:noFill/>
            <a:miter lim="800000"/>
            <a:headEnd/>
            <a:tailEnd/>
          </a:ln>
        </p:spPr>
        <p:txBody>
          <a:bodyPr vert="horz" wrap="square" lIns="203200" tIns="101600" rIns="203200" bIns="101600" numCol="1" anchor="b" anchorCtr="0" compatLnSpc="1">
            <a:prstTxWarp prst="textNoShape">
              <a:avLst/>
            </a:prstTxWarp>
            <a:spAutoFit/>
          </a:bodyPr>
          <a:lstStyle>
            <a:lvl1pPr marL="0" indent="0" algn="l" rtl="0" fontAlgn="base">
              <a:lnSpc>
                <a:spcPct val="90000"/>
              </a:lnSpc>
              <a:spcBef>
                <a:spcPts val="0"/>
              </a:spcBef>
              <a:spcAft>
                <a:spcPct val="0"/>
              </a:spcAft>
              <a:defRPr sz="3000" b="0" cap="none" baseline="0">
                <a:solidFill>
                  <a:schemeClr val="bg2">
                    <a:lumMod val="60000"/>
                    <a:lumOff val="40000"/>
                  </a:schemeClr>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400" b="1">
                <a:solidFill>
                  <a:srgbClr val="73B900"/>
                </a:solidFill>
                <a:latin typeface="Arial" charset="0"/>
              </a:defRPr>
            </a:lvl2pPr>
            <a:lvl3pPr algn="l" rtl="0" fontAlgn="base">
              <a:spcBef>
                <a:spcPct val="0"/>
              </a:spcBef>
              <a:spcAft>
                <a:spcPct val="0"/>
              </a:spcAft>
              <a:defRPr sz="2400" b="1">
                <a:solidFill>
                  <a:srgbClr val="73B900"/>
                </a:solidFill>
                <a:latin typeface="Arial" charset="0"/>
              </a:defRPr>
            </a:lvl3pPr>
            <a:lvl4pPr algn="l" rtl="0" fontAlgn="base">
              <a:spcBef>
                <a:spcPct val="0"/>
              </a:spcBef>
              <a:spcAft>
                <a:spcPct val="0"/>
              </a:spcAft>
              <a:defRPr sz="2400" b="1">
                <a:solidFill>
                  <a:srgbClr val="73B900"/>
                </a:solidFill>
                <a:latin typeface="Arial" charset="0"/>
              </a:defRPr>
            </a:lvl4pPr>
            <a:lvl5pPr algn="l" rtl="0" fontAlgn="base">
              <a:spcBef>
                <a:spcPct val="0"/>
              </a:spcBef>
              <a:spcAft>
                <a:spcPct val="0"/>
              </a:spcAft>
              <a:defRPr sz="2400" b="1">
                <a:solidFill>
                  <a:srgbClr val="73B900"/>
                </a:solidFill>
                <a:latin typeface="Arial" charset="0"/>
              </a:defRPr>
            </a:lvl5pPr>
            <a:lvl6pPr marL="342887" algn="l" rtl="0" eaLnBrk="1" fontAlgn="base" hangingPunct="1">
              <a:spcBef>
                <a:spcPct val="0"/>
              </a:spcBef>
              <a:spcAft>
                <a:spcPct val="0"/>
              </a:spcAft>
              <a:defRPr sz="2400" b="1">
                <a:solidFill>
                  <a:srgbClr val="73B900"/>
                </a:solidFill>
                <a:latin typeface="Arial" charset="0"/>
              </a:defRPr>
            </a:lvl6pPr>
            <a:lvl7pPr marL="685773" algn="l" rtl="0" eaLnBrk="1" fontAlgn="base" hangingPunct="1">
              <a:spcBef>
                <a:spcPct val="0"/>
              </a:spcBef>
              <a:spcAft>
                <a:spcPct val="0"/>
              </a:spcAft>
              <a:defRPr sz="2400" b="1">
                <a:solidFill>
                  <a:srgbClr val="73B900"/>
                </a:solidFill>
                <a:latin typeface="Arial" charset="0"/>
              </a:defRPr>
            </a:lvl7pPr>
            <a:lvl8pPr marL="1028659" algn="l" rtl="0" eaLnBrk="1" fontAlgn="base" hangingPunct="1">
              <a:spcBef>
                <a:spcPct val="0"/>
              </a:spcBef>
              <a:spcAft>
                <a:spcPct val="0"/>
              </a:spcAft>
              <a:defRPr sz="2400" b="1">
                <a:solidFill>
                  <a:srgbClr val="73B900"/>
                </a:solidFill>
                <a:latin typeface="Arial" charset="0"/>
              </a:defRPr>
            </a:lvl8pPr>
            <a:lvl9pPr marL="1371545" algn="l" rtl="0" eaLnBrk="1" fontAlgn="base" hangingPunct="1">
              <a:spcBef>
                <a:spcPct val="0"/>
              </a:spcBef>
              <a:spcAft>
                <a:spcPct val="0"/>
              </a:spcAft>
              <a:defRPr sz="2400" b="1">
                <a:solidFill>
                  <a:srgbClr val="73B900"/>
                </a:solidFill>
                <a:latin typeface="Arial" charset="0"/>
              </a:defRPr>
            </a:lvl9pPr>
          </a:lstStyle>
          <a:p>
            <a:pPr defTabSz="2031945"/>
            <a:r>
              <a:rPr lang="en-US" sz="4445" kern="0" dirty="0"/>
              <a:t>GPU Teaching Kit</a:t>
            </a:r>
          </a:p>
        </p:txBody>
      </p:sp>
    </p:spTree>
    <p:extLst>
      <p:ext uri="{BB962C8B-B14F-4D97-AF65-F5344CB8AC3E}">
        <p14:creationId xmlns:p14="http://schemas.microsoft.com/office/powerpoint/2010/main" val="407733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Slide - Images">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4"/>
            <a:ext cx="24384000" cy="13715997"/>
            <a:chOff x="0" y="-1"/>
            <a:chExt cx="10972800" cy="6172199"/>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t="9528" b="9530"/>
            <a:stretch/>
          </p:blipFill>
          <p:spPr>
            <a:xfrm>
              <a:off x="0" y="-1"/>
              <a:ext cx="10972800" cy="6172199"/>
            </a:xfrm>
            <a:prstGeom prst="rect">
              <a:avLst/>
            </a:prstGeom>
          </p:spPr>
        </p:pic>
        <p:sp>
          <p:nvSpPr>
            <p:cNvPr id="2" name="Rectangle 1"/>
            <p:cNvSpPr/>
            <p:nvPr userDrawn="1"/>
          </p:nvSpPr>
          <p:spPr>
            <a:xfrm>
              <a:off x="0" y="-1"/>
              <a:ext cx="10972800" cy="6172199"/>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61951" fontAlgn="base">
                <a:spcBef>
                  <a:spcPct val="0"/>
                </a:spcBef>
                <a:spcAft>
                  <a:spcPct val="0"/>
                </a:spcAft>
              </a:pPr>
              <a:endParaRPr lang="en-US" sz="3000">
                <a:solidFill>
                  <a:srgbClr val="FFFFFF"/>
                </a:solidFill>
              </a:endParaRPr>
            </a:p>
          </p:txBody>
        </p:sp>
      </p:grpSp>
      <p:sp>
        <p:nvSpPr>
          <p:cNvPr id="11" name="Rectangle 4"/>
          <p:cNvSpPr>
            <a:spLocks noGrp="1" noChangeArrowheads="1"/>
          </p:cNvSpPr>
          <p:nvPr>
            <p:ph type="subTitle" idx="1"/>
          </p:nvPr>
        </p:nvSpPr>
        <p:spPr>
          <a:xfrm>
            <a:off x="4044980" y="10663002"/>
            <a:ext cx="19309479" cy="584712"/>
          </a:xfrm>
        </p:spPr>
        <p:txBody>
          <a:bodyPr wrap="square" anchor="t">
            <a:spAutoFit/>
          </a:bodyPr>
          <a:lstStyle>
            <a:lvl1pPr marL="0" indent="0" algn="l">
              <a:lnSpc>
                <a:spcPct val="90000"/>
              </a:lnSpc>
              <a:spcBef>
                <a:spcPts val="0"/>
              </a:spcBef>
              <a:spcAft>
                <a:spcPts val="0"/>
              </a:spcAft>
              <a:buFontTx/>
              <a:buNone/>
              <a:defRPr sz="3555" b="0">
                <a:solidFill>
                  <a:schemeClr val="bg2"/>
                </a:solidFill>
                <a:latin typeface="Arial" panose="020B0604020202020204" pitchFamily="34" charset="0"/>
                <a:cs typeface="Arial" panose="020B0604020202020204" pitchFamily="34" charset="0"/>
              </a:defRPr>
            </a:lvl1pPr>
          </a:lstStyle>
          <a:p>
            <a:r>
              <a:rPr lang="en-US"/>
              <a:t>Click to edit Master subtitle style</a:t>
            </a:r>
            <a:endParaRPr lang="en-US" dirty="0"/>
          </a:p>
        </p:txBody>
      </p:sp>
      <p:sp>
        <p:nvSpPr>
          <p:cNvPr id="305" name="Title 304"/>
          <p:cNvSpPr>
            <a:spLocks noGrp="1"/>
          </p:cNvSpPr>
          <p:nvPr>
            <p:ph type="title"/>
          </p:nvPr>
        </p:nvSpPr>
        <p:spPr>
          <a:xfrm>
            <a:off x="3987627" y="9647278"/>
            <a:ext cx="19339733" cy="1015727"/>
          </a:xfrm>
        </p:spPr>
        <p:txBody>
          <a:bodyPr anchor="b"/>
          <a:lstStyle>
            <a:lvl1pPr marL="0" indent="0" algn="l">
              <a:lnSpc>
                <a:spcPct val="90000"/>
              </a:lnSpc>
              <a:spcBef>
                <a:spcPts val="0"/>
              </a:spcBef>
              <a:defRPr sz="6667" b="0" cap="none" baseline="0">
                <a:solidFill>
                  <a:schemeClr val="bg2">
                    <a:lumMod val="60000"/>
                    <a:lumOff val="4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grpSp>
        <p:nvGrpSpPr>
          <p:cNvPr id="3" name="Group 2"/>
          <p:cNvGrpSpPr/>
          <p:nvPr/>
        </p:nvGrpSpPr>
        <p:grpSpPr>
          <a:xfrm>
            <a:off x="-2" y="1664103"/>
            <a:ext cx="24384004" cy="3970083"/>
            <a:chOff x="0" y="748845"/>
            <a:chExt cx="6356036" cy="1379811"/>
          </a:xfrm>
        </p:grpSpPr>
        <p:pic>
          <p:nvPicPr>
            <p:cNvPr id="18" name="Picture 17"/>
            <p:cNvPicPr>
              <a:picLocks noChangeAspect="1"/>
            </p:cNvPicPr>
            <p:nvPr userDrawn="1"/>
          </p:nvPicPr>
          <p:blipFill rotWithShape="1">
            <a:blip r:embed="rId3"/>
            <a:srcRect l="12327"/>
            <a:stretch/>
          </p:blipFill>
          <p:spPr>
            <a:xfrm>
              <a:off x="0" y="748845"/>
              <a:ext cx="3105001" cy="760384"/>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7380" y="937806"/>
              <a:ext cx="2073674" cy="382462"/>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val="0"/>
                </a:ext>
              </a:extLst>
            </a:blip>
            <a:srcRect r="35477"/>
            <a:stretch/>
          </p:blipFill>
          <p:spPr>
            <a:xfrm>
              <a:off x="1039432" y="1561775"/>
              <a:ext cx="5316604" cy="566881"/>
            </a:xfrm>
            <a:prstGeom prst="rect">
              <a:avLst/>
            </a:prstGeom>
          </p:spPr>
        </p:pic>
        <p:grpSp>
          <p:nvGrpSpPr>
            <p:cNvPr id="20" name="Group 19"/>
            <p:cNvGrpSpPr/>
            <p:nvPr userDrawn="1"/>
          </p:nvGrpSpPr>
          <p:grpSpPr>
            <a:xfrm>
              <a:off x="1643784" y="1708498"/>
              <a:ext cx="1170069" cy="272357"/>
              <a:chOff x="4100403" y="1765746"/>
              <a:chExt cx="3118543" cy="725905"/>
            </a:xfrm>
          </p:grpSpPr>
          <p:pic>
            <p:nvPicPr>
              <p:cNvPr id="21" name="Picture 2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100403" y="1765746"/>
                <a:ext cx="561259" cy="725905"/>
              </a:xfrm>
              <a:prstGeom prst="rect">
                <a:avLst/>
              </a:prstGeom>
            </p:spPr>
          </p:pic>
          <p:pic>
            <p:nvPicPr>
              <p:cNvPr id="22" name="Picture 21"/>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838124" y="1905033"/>
                <a:ext cx="2380822" cy="581350"/>
              </a:xfrm>
              <a:prstGeom prst="rect">
                <a:avLst/>
              </a:prstGeom>
            </p:spPr>
          </p:pic>
        </p:grpSp>
      </p:grpSp>
      <p:sp>
        <p:nvSpPr>
          <p:cNvPr id="14" name="Subtitle 11"/>
          <p:cNvSpPr txBox="1">
            <a:spLocks/>
          </p:cNvSpPr>
          <p:nvPr userDrawn="1"/>
        </p:nvSpPr>
        <p:spPr bwMode="auto">
          <a:xfrm>
            <a:off x="14667005" y="2810616"/>
            <a:ext cx="8615388" cy="592983"/>
          </a:xfrm>
          <a:prstGeom prst="rect">
            <a:avLst/>
          </a:prstGeom>
          <a:noFill/>
          <a:ln w="9525">
            <a:noFill/>
            <a:miter lim="800000"/>
            <a:headEnd/>
            <a:tailEnd/>
          </a:ln>
        </p:spPr>
        <p:txBody>
          <a:bodyPr vert="horz" wrap="square" lIns="203200" tIns="101600" rIns="203200" bIns="101600" numCol="1" anchor="t" anchorCtr="0" compatLnSpc="1">
            <a:prstTxWarp prst="textNoShape">
              <a:avLst/>
            </a:prstTxWarp>
            <a:spAutoFit/>
          </a:bodyPr>
          <a:lstStyle>
            <a:lvl1pPr marL="0" indent="0" algn="l" defTabSz="346459" rtl="0" fontAlgn="base">
              <a:lnSpc>
                <a:spcPct val="90000"/>
              </a:lnSpc>
              <a:spcBef>
                <a:spcPts val="0"/>
              </a:spcBef>
              <a:spcAft>
                <a:spcPts val="0"/>
              </a:spcAft>
              <a:buClr>
                <a:srgbClr val="6F6F6F"/>
              </a:buClr>
              <a:buSzPct val="100000"/>
              <a:buFontTx/>
              <a:buNone/>
              <a:defRPr sz="1600" b="0" baseline="0">
                <a:solidFill>
                  <a:schemeClr val="bg2"/>
                </a:solidFill>
                <a:latin typeface="Arial" panose="020B0604020202020204" pitchFamily="34" charset="0"/>
                <a:ea typeface="+mn-ea"/>
                <a:cs typeface="Arial" panose="020B0604020202020204" pitchFamily="34" charset="0"/>
              </a:defRPr>
            </a:lvl1pPr>
            <a:lvl2pPr marL="630238" indent="-2286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2pPr>
            <a:lvl3pPr marL="804863" indent="-2032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3pPr>
            <a:lvl4pPr marL="1331066" indent="-171443" algn="l" rtl="0" fontAlgn="base">
              <a:spcBef>
                <a:spcPct val="20000"/>
              </a:spcBef>
              <a:spcAft>
                <a:spcPct val="0"/>
              </a:spcAft>
              <a:buChar char="–"/>
              <a:defRPr sz="1500">
                <a:solidFill>
                  <a:schemeClr val="bg1"/>
                </a:solidFill>
                <a:latin typeface="+mn-lt"/>
              </a:defRPr>
            </a:lvl4pPr>
            <a:lvl5pPr marL="1588230" indent="-171443" algn="l" rtl="0" fontAlgn="base">
              <a:spcBef>
                <a:spcPct val="20000"/>
              </a:spcBef>
              <a:spcAft>
                <a:spcPct val="0"/>
              </a:spcAft>
              <a:buChar char="»"/>
              <a:defRPr sz="1500">
                <a:solidFill>
                  <a:schemeClr val="bg1"/>
                </a:solidFill>
                <a:latin typeface="+mn-lt"/>
              </a:defRPr>
            </a:lvl5pPr>
            <a:lvl6pPr marL="1931117" indent="-171443" algn="l" rtl="0" eaLnBrk="1" fontAlgn="base" hangingPunct="1">
              <a:spcBef>
                <a:spcPct val="20000"/>
              </a:spcBef>
              <a:spcAft>
                <a:spcPct val="0"/>
              </a:spcAft>
              <a:buChar char="»"/>
              <a:defRPr sz="1500">
                <a:solidFill>
                  <a:schemeClr val="bg1"/>
                </a:solidFill>
                <a:latin typeface="+mn-lt"/>
              </a:defRPr>
            </a:lvl6pPr>
            <a:lvl7pPr marL="2274003" indent="-171443" algn="l" rtl="0" eaLnBrk="1" fontAlgn="base" hangingPunct="1">
              <a:spcBef>
                <a:spcPct val="20000"/>
              </a:spcBef>
              <a:spcAft>
                <a:spcPct val="0"/>
              </a:spcAft>
              <a:buChar char="»"/>
              <a:defRPr sz="1500">
                <a:solidFill>
                  <a:schemeClr val="bg1"/>
                </a:solidFill>
                <a:latin typeface="+mn-lt"/>
              </a:defRPr>
            </a:lvl7pPr>
            <a:lvl8pPr marL="2616890" indent="-171443" algn="l" rtl="0" eaLnBrk="1" fontAlgn="base" hangingPunct="1">
              <a:spcBef>
                <a:spcPct val="20000"/>
              </a:spcBef>
              <a:spcAft>
                <a:spcPct val="0"/>
              </a:spcAft>
              <a:buChar char="»"/>
              <a:defRPr sz="1500">
                <a:solidFill>
                  <a:schemeClr val="bg1"/>
                </a:solidFill>
                <a:latin typeface="+mn-lt"/>
              </a:defRPr>
            </a:lvl8pPr>
            <a:lvl9pPr marL="2959775" indent="-171443" algn="l" rtl="0" eaLnBrk="1" fontAlgn="base" hangingPunct="1">
              <a:spcBef>
                <a:spcPct val="20000"/>
              </a:spcBef>
              <a:spcAft>
                <a:spcPct val="0"/>
              </a:spcAft>
              <a:buChar char="»"/>
              <a:defRPr sz="1500">
                <a:solidFill>
                  <a:schemeClr val="bg1"/>
                </a:solidFill>
                <a:latin typeface="+mn-lt"/>
              </a:defRPr>
            </a:lvl9pPr>
          </a:lstStyle>
          <a:p>
            <a:r>
              <a:rPr lang="en-US" sz="2800" kern="0" dirty="0"/>
              <a:t>Heterogeneous Parallel Programming</a:t>
            </a:r>
          </a:p>
        </p:txBody>
      </p:sp>
      <p:sp>
        <p:nvSpPr>
          <p:cNvPr id="15" name="Title 10"/>
          <p:cNvSpPr txBox="1">
            <a:spLocks/>
          </p:cNvSpPr>
          <p:nvPr userDrawn="1"/>
        </p:nvSpPr>
        <p:spPr bwMode="auto">
          <a:xfrm>
            <a:off x="14616741" y="1989817"/>
            <a:ext cx="8628889" cy="820802"/>
          </a:xfrm>
          <a:prstGeom prst="rect">
            <a:avLst/>
          </a:prstGeom>
          <a:noFill/>
          <a:ln w="9525">
            <a:noFill/>
            <a:miter lim="800000"/>
            <a:headEnd/>
            <a:tailEnd/>
          </a:ln>
        </p:spPr>
        <p:txBody>
          <a:bodyPr vert="horz" wrap="square" lIns="203200" tIns="101600" rIns="203200" bIns="101600" numCol="1" anchor="b" anchorCtr="0" compatLnSpc="1">
            <a:prstTxWarp prst="textNoShape">
              <a:avLst/>
            </a:prstTxWarp>
            <a:spAutoFit/>
          </a:bodyPr>
          <a:lstStyle>
            <a:lvl1pPr marL="0" indent="0" algn="l" rtl="0" fontAlgn="base">
              <a:lnSpc>
                <a:spcPct val="90000"/>
              </a:lnSpc>
              <a:spcBef>
                <a:spcPts val="0"/>
              </a:spcBef>
              <a:spcAft>
                <a:spcPct val="0"/>
              </a:spcAft>
              <a:defRPr sz="3000" b="0" cap="none" baseline="0">
                <a:solidFill>
                  <a:schemeClr val="bg2">
                    <a:lumMod val="60000"/>
                    <a:lumOff val="40000"/>
                  </a:schemeClr>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400" b="1">
                <a:solidFill>
                  <a:srgbClr val="73B900"/>
                </a:solidFill>
                <a:latin typeface="Arial" charset="0"/>
              </a:defRPr>
            </a:lvl2pPr>
            <a:lvl3pPr algn="l" rtl="0" fontAlgn="base">
              <a:spcBef>
                <a:spcPct val="0"/>
              </a:spcBef>
              <a:spcAft>
                <a:spcPct val="0"/>
              </a:spcAft>
              <a:defRPr sz="2400" b="1">
                <a:solidFill>
                  <a:srgbClr val="73B900"/>
                </a:solidFill>
                <a:latin typeface="Arial" charset="0"/>
              </a:defRPr>
            </a:lvl3pPr>
            <a:lvl4pPr algn="l" rtl="0" fontAlgn="base">
              <a:spcBef>
                <a:spcPct val="0"/>
              </a:spcBef>
              <a:spcAft>
                <a:spcPct val="0"/>
              </a:spcAft>
              <a:defRPr sz="2400" b="1">
                <a:solidFill>
                  <a:srgbClr val="73B900"/>
                </a:solidFill>
                <a:latin typeface="Arial" charset="0"/>
              </a:defRPr>
            </a:lvl4pPr>
            <a:lvl5pPr algn="l" rtl="0" fontAlgn="base">
              <a:spcBef>
                <a:spcPct val="0"/>
              </a:spcBef>
              <a:spcAft>
                <a:spcPct val="0"/>
              </a:spcAft>
              <a:defRPr sz="2400" b="1">
                <a:solidFill>
                  <a:srgbClr val="73B900"/>
                </a:solidFill>
                <a:latin typeface="Arial" charset="0"/>
              </a:defRPr>
            </a:lvl5pPr>
            <a:lvl6pPr marL="342887" algn="l" rtl="0" eaLnBrk="1" fontAlgn="base" hangingPunct="1">
              <a:spcBef>
                <a:spcPct val="0"/>
              </a:spcBef>
              <a:spcAft>
                <a:spcPct val="0"/>
              </a:spcAft>
              <a:defRPr sz="2400" b="1">
                <a:solidFill>
                  <a:srgbClr val="73B900"/>
                </a:solidFill>
                <a:latin typeface="Arial" charset="0"/>
              </a:defRPr>
            </a:lvl6pPr>
            <a:lvl7pPr marL="685773" algn="l" rtl="0" eaLnBrk="1" fontAlgn="base" hangingPunct="1">
              <a:spcBef>
                <a:spcPct val="0"/>
              </a:spcBef>
              <a:spcAft>
                <a:spcPct val="0"/>
              </a:spcAft>
              <a:defRPr sz="2400" b="1">
                <a:solidFill>
                  <a:srgbClr val="73B900"/>
                </a:solidFill>
                <a:latin typeface="Arial" charset="0"/>
              </a:defRPr>
            </a:lvl7pPr>
            <a:lvl8pPr marL="1028659" algn="l" rtl="0" eaLnBrk="1" fontAlgn="base" hangingPunct="1">
              <a:spcBef>
                <a:spcPct val="0"/>
              </a:spcBef>
              <a:spcAft>
                <a:spcPct val="0"/>
              </a:spcAft>
              <a:defRPr sz="2400" b="1">
                <a:solidFill>
                  <a:srgbClr val="73B900"/>
                </a:solidFill>
                <a:latin typeface="Arial" charset="0"/>
              </a:defRPr>
            </a:lvl8pPr>
            <a:lvl9pPr marL="1371545" algn="l" rtl="0" eaLnBrk="1" fontAlgn="base" hangingPunct="1">
              <a:spcBef>
                <a:spcPct val="0"/>
              </a:spcBef>
              <a:spcAft>
                <a:spcPct val="0"/>
              </a:spcAft>
              <a:defRPr sz="2400" b="1">
                <a:solidFill>
                  <a:srgbClr val="73B900"/>
                </a:solidFill>
                <a:latin typeface="Arial" charset="0"/>
              </a:defRPr>
            </a:lvl9pPr>
          </a:lstStyle>
          <a:p>
            <a:pPr defTabSz="2031945"/>
            <a:r>
              <a:rPr lang="en-US" sz="4445" kern="0" dirty="0"/>
              <a:t>GPU Teaching Kit</a:t>
            </a:r>
          </a:p>
        </p:txBody>
      </p:sp>
    </p:spTree>
    <p:extLst>
      <p:ext uri="{BB962C8B-B14F-4D97-AF65-F5344CB8AC3E}">
        <p14:creationId xmlns:p14="http://schemas.microsoft.com/office/powerpoint/2010/main" val="23945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lang="en-US" dirty="0">
                <a:solidFill>
                  <a:srgbClr val="76B900"/>
                </a:solidFill>
              </a:defRPr>
            </a:lvl1pPr>
          </a:lstStyle>
          <a:p>
            <a:pPr lvl="0"/>
            <a:r>
              <a:rPr lang="en-US"/>
              <a:t>Click to edit Master title style</a:t>
            </a:r>
            <a:endParaRPr lang="en-US" dirty="0"/>
          </a:p>
        </p:txBody>
      </p:sp>
      <p:sp>
        <p:nvSpPr>
          <p:cNvPr id="3" name="Content Placeholder 2"/>
          <p:cNvSpPr>
            <a:spLocks noGrp="1"/>
          </p:cNvSpPr>
          <p:nvPr>
            <p:ph idx="1"/>
          </p:nvPr>
        </p:nvSpPr>
        <p:spPr>
          <a:xfrm>
            <a:off x="1137344" y="2159004"/>
            <a:ext cx="22108160" cy="10730451"/>
          </a:xfrm>
          <a:noFill/>
          <a:ln w="9525">
            <a:noFill/>
            <a:miter lim="800000"/>
            <a:headEnd/>
            <a:tailEnd/>
          </a:ln>
        </p:spPr>
        <p:txBody>
          <a:bodyPr vert="horz" wrap="square" lIns="91440" tIns="45720" rIns="91440" bIns="45720" numCol="1" anchor="t" anchorCtr="0" compatLnSpc="1">
            <a:prstTxWarp prst="textNoShape">
              <a:avLst/>
            </a:prstTxWarp>
          </a:bodyPr>
          <a:lstStyle>
            <a:lvl1pPr marL="631456" marR="0"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4000" dirty="0" smtClean="0"/>
            </a:lvl1pPr>
            <a:lvl2pPr marL="1400490" marR="0" indent="-507985"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2pPr>
            <a:lvl3pPr marL="1788534" marR="0" indent="-451544"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3pPr>
          </a:lstStyle>
          <a:p>
            <a:pPr marL="631456" marR="0" lvl="0"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Edit Master text styles</a:t>
            </a:r>
          </a:p>
          <a:p>
            <a:pPr marL="631456" marR="0" lvl="1"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Second level</a:t>
            </a:r>
          </a:p>
          <a:p>
            <a:pPr marL="631456" marR="0" lvl="2"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Third level</a:t>
            </a:r>
          </a:p>
        </p:txBody>
      </p:sp>
    </p:spTree>
    <p:extLst>
      <p:ext uri="{BB962C8B-B14F-4D97-AF65-F5344CB8AC3E}">
        <p14:creationId xmlns:p14="http://schemas.microsoft.com/office/powerpoint/2010/main" val="382222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o branding graphics">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lang="en-US" dirty="0">
                <a:solidFill>
                  <a:srgbClr val="76B900"/>
                </a:solidFill>
              </a:defRPr>
            </a:lvl1pPr>
          </a:lstStyle>
          <a:p>
            <a:pPr lvl="0"/>
            <a:r>
              <a:rPr lang="en-US"/>
              <a:t>Click to edit Master title style</a:t>
            </a:r>
            <a:endParaRPr lang="en-US" dirty="0"/>
          </a:p>
        </p:txBody>
      </p:sp>
      <p:sp>
        <p:nvSpPr>
          <p:cNvPr id="3" name="Content Placeholder 2"/>
          <p:cNvSpPr>
            <a:spLocks noGrp="1"/>
          </p:cNvSpPr>
          <p:nvPr>
            <p:ph idx="1"/>
          </p:nvPr>
        </p:nvSpPr>
        <p:spPr>
          <a:xfrm>
            <a:off x="1137344" y="2166060"/>
            <a:ext cx="22108160" cy="10723400"/>
          </a:xfrm>
          <a:noFill/>
          <a:ln w="9525">
            <a:noFill/>
            <a:miter lim="800000"/>
            <a:headEnd/>
            <a:tailEnd/>
          </a:ln>
        </p:spPr>
        <p:txBody>
          <a:bodyPr vert="horz" wrap="square" lIns="91440" tIns="45720" rIns="91440" bIns="45720" numCol="1" anchor="t" anchorCtr="0" compatLnSpc="1">
            <a:prstTxWarp prst="textNoShape">
              <a:avLst/>
            </a:prstTxWarp>
          </a:bodyPr>
          <a:lstStyle>
            <a:lvl1pPr marL="631456" marR="0"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4000" dirty="0" smtClean="0"/>
            </a:lvl1pPr>
            <a:lvl2pPr marL="1400490" marR="0" indent="-507985"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555" dirty="0" smtClean="0"/>
            </a:lvl2pPr>
            <a:lvl3pPr marL="1788534" marR="0" indent="-451544"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3pPr>
          </a:lstStyle>
          <a:p>
            <a:pPr marL="631456" marR="0" lvl="0"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Edit Master text styles</a:t>
            </a:r>
          </a:p>
          <a:p>
            <a:pPr marL="631456" marR="0" lvl="1"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Second level</a:t>
            </a:r>
          </a:p>
          <a:p>
            <a:pPr marL="631456" marR="0" lvl="2" indent="-631456" algn="l" defTabSz="769887"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Third level</a:t>
            </a:r>
          </a:p>
        </p:txBody>
      </p:sp>
      <p:sp>
        <p:nvSpPr>
          <p:cNvPr id="4" name="Rectangle 3"/>
          <p:cNvSpPr/>
          <p:nvPr/>
        </p:nvSpPr>
        <p:spPr>
          <a:xfrm>
            <a:off x="0" y="13149792"/>
            <a:ext cx="24384000" cy="574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51" fontAlgn="base">
              <a:spcBef>
                <a:spcPct val="0"/>
              </a:spcBef>
              <a:spcAft>
                <a:spcPct val="0"/>
              </a:spcAft>
            </a:pPr>
            <a:endParaRPr lang="en-US" sz="3000">
              <a:solidFill>
                <a:srgbClr val="FFFFFF"/>
              </a:solidFill>
            </a:endParaRPr>
          </a:p>
        </p:txBody>
      </p:sp>
      <p:sp>
        <p:nvSpPr>
          <p:cNvPr id="6" name="TextBox 5"/>
          <p:cNvSpPr txBox="1"/>
          <p:nvPr/>
        </p:nvSpPr>
        <p:spPr>
          <a:xfrm>
            <a:off x="1420265" y="13447864"/>
            <a:ext cx="713397" cy="171137"/>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defTabSz="761951" fontAlgn="base">
              <a:spcBef>
                <a:spcPct val="0"/>
              </a:spcBef>
              <a:spcAft>
                <a:spcPct val="0"/>
              </a:spcAft>
            </a:pPr>
            <a:fld id="{9EF62655-870B-4C06-BC3D-C67D37BAE36D}" type="slidenum">
              <a:rPr lang="en-US" sz="1112" smtClean="0">
                <a:solidFill>
                  <a:srgbClr val="6F6F6F"/>
                </a:solidFill>
                <a:latin typeface="Arial" panose="020B0604020202020204" pitchFamily="34" charset="0"/>
                <a:ea typeface="MS PGothic" pitchFamily="34" charset="-128"/>
                <a:cs typeface="Arial" panose="020B0604020202020204" pitchFamily="34" charset="0"/>
              </a:rPr>
              <a:pPr algn="l" defTabSz="761951" fontAlgn="base">
                <a:spcBef>
                  <a:spcPct val="0"/>
                </a:spcBef>
                <a:spcAft>
                  <a:spcPct val="0"/>
                </a:spcAft>
              </a:pPr>
              <a:t>‹#›</a:t>
            </a:fld>
            <a:r>
              <a:rPr lang="en-US" sz="1112" cap="none" dirty="0">
                <a:solidFill>
                  <a:srgbClr val="6F6F6F"/>
                </a:solidFill>
                <a:latin typeface="Arial" panose="020B0604020202020204" pitchFamily="34" charset="0"/>
                <a:ea typeface="MS PGothic" pitchFamily="34" charset="-128"/>
                <a:cs typeface="Arial" panose="020B0604020202020204" pitchFamily="34" charset="0"/>
              </a:rPr>
              <a:t> </a:t>
            </a:r>
          </a:p>
        </p:txBody>
      </p:sp>
    </p:spTree>
    <p:extLst>
      <p:ext uri="{BB962C8B-B14F-4D97-AF65-F5344CB8AC3E}">
        <p14:creationId xmlns:p14="http://schemas.microsoft.com/office/powerpoint/2010/main" val="370855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1137344" y="2159000"/>
            <a:ext cx="22108160" cy="1065111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4000" dirty="0" smtClean="0"/>
            </a:lvl1pPr>
            <a:lvl2pPr>
              <a:defRPr lang="en-US" sz="3112" dirty="0" smtClean="0"/>
            </a:lvl2pPr>
            <a:lvl3pPr>
              <a:defRPr lang="en-US" sz="3112" dirty="0" smtClean="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326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entered">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428889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entered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a:defRPr lang="en-US" dirty="0">
                <a:solidFill>
                  <a:srgbClr val="76B900"/>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75983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lvl1pPr>
              <a:defRPr sz="4000"/>
            </a:lvl1pPr>
          </a:lstStyle>
          <a:p>
            <a:fld id="{323594FA-E141-4234-AE05-360401972BE7}" type="slidenum">
              <a:rPr lang="en-US" altLang="en-US" smtClean="0"/>
              <a:pPr/>
              <a:t>‹#›</a:t>
            </a:fld>
            <a:endParaRPr lang="en-US" altLang="en-US" dirty="0"/>
          </a:p>
        </p:txBody>
      </p:sp>
    </p:spTree>
    <p:extLst>
      <p:ext uri="{BB962C8B-B14F-4D97-AF65-F5344CB8AC3E}">
        <p14:creationId xmlns:p14="http://schemas.microsoft.com/office/powerpoint/2010/main" val="144702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and Co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32" y="0"/>
            <a:ext cx="24362343" cy="13716000"/>
          </a:xfrm>
          <a:prstGeom prst="rect">
            <a:avLst/>
          </a:prstGeom>
        </p:spPr>
      </p:pic>
      <p:sp>
        <p:nvSpPr>
          <p:cNvPr id="2" name="Title 1"/>
          <p:cNvSpPr>
            <a:spLocks noGrp="1"/>
          </p:cNvSpPr>
          <p:nvPr>
            <p:ph type="title"/>
          </p:nvPr>
        </p:nvSpPr>
        <p:spPr>
          <a:xfrm>
            <a:off x="1219200" y="549281"/>
            <a:ext cx="22352000" cy="1025523"/>
          </a:xfrm>
        </p:spPr>
        <p:txBody>
          <a:bodyPr>
            <a:normAutofit/>
          </a:bodyPr>
          <a:lstStyle>
            <a:lvl1pPr algn="r">
              <a:defRPr sz="4800">
                <a:solidFill>
                  <a:schemeClr val="accent2">
                    <a:lumMod val="75000"/>
                  </a:schemeClr>
                </a:solidFill>
                <a:latin typeface="Akzidenz-Grotesk Extended BQ" pitchFamily="50" charset="0"/>
              </a:defRPr>
            </a:lvl1pPr>
          </a:lstStyle>
          <a:p>
            <a:r>
              <a:rPr lang="en-US"/>
              <a:t>Click to edit Master title style</a:t>
            </a:r>
          </a:p>
        </p:txBody>
      </p:sp>
      <p:sp>
        <p:nvSpPr>
          <p:cNvPr id="3" name="Content Placeholder 2"/>
          <p:cNvSpPr>
            <a:spLocks noGrp="1"/>
          </p:cNvSpPr>
          <p:nvPr>
            <p:ph idx="1"/>
          </p:nvPr>
        </p:nvSpPr>
        <p:spPr>
          <a:xfrm>
            <a:off x="8534400" y="1981200"/>
            <a:ext cx="15036800" cy="3048000"/>
          </a:xfrm>
        </p:spPr>
        <p:txBody>
          <a:bodyPr>
            <a:normAutofit/>
          </a:bodyPr>
          <a:lstStyle>
            <a:lvl1pPr>
              <a:defRPr sz="3600"/>
            </a:lvl1pPr>
            <a:lvl2pPr marL="1485920" indent="-571508">
              <a:buFont typeface="Arial" pitchFamily="34" charset="0"/>
              <a:buChar char="•"/>
              <a:defRPr sz="3600">
                <a:latin typeface="AkzidenzGrotesk" pitchFamily="50" charset="0"/>
              </a:defRPr>
            </a:lvl2pPr>
            <a:lvl3pPr>
              <a:defRPr sz="3600">
                <a:latin typeface="AkzidenzGrotesk" pitchFamily="50" charset="0"/>
              </a:defRPr>
            </a:lvl3pPr>
            <a:lvl4pPr marL="2743234" indent="0">
              <a:buFont typeface="Arial" pitchFamily="34" charset="0"/>
              <a:buNone/>
              <a:defRPr sz="3600">
                <a:latin typeface="AkzidenzGrotesk" pitchFamily="50" charset="0"/>
              </a:defRPr>
            </a:lvl4pPr>
            <a:lvl5pPr marL="4114851" indent="-457206">
              <a:buFont typeface="Arial" pitchFamily="34" charset="0"/>
              <a:buChar char="•"/>
              <a:defRPr sz="3600">
                <a:latin typeface="AkzidenzGrotesk" pitchFamily="50" charset="0"/>
              </a:defRPr>
            </a:lvl5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8534400" y="5435600"/>
            <a:ext cx="15036800" cy="6908800"/>
          </a:xfrm>
        </p:spPr>
        <p:txBody>
          <a:bodyPr>
            <a:normAutofit/>
          </a:bodyPr>
          <a:lstStyle>
            <a:lvl1pPr marL="0" indent="0">
              <a:buNone/>
              <a:defRPr sz="3200">
                <a:latin typeface="Sentinel Medium" pitchFamily="50" charset="0"/>
              </a:defRPr>
            </a:lvl1pPr>
          </a:lstStyle>
          <a:p>
            <a:pPr lvl="0"/>
            <a:r>
              <a:rPr lang="en-US"/>
              <a:t>Click to edit Master text styles</a:t>
            </a:r>
          </a:p>
        </p:txBody>
      </p:sp>
    </p:spTree>
    <p:extLst>
      <p:ext uri="{BB962C8B-B14F-4D97-AF65-F5344CB8AC3E}">
        <p14:creationId xmlns:p14="http://schemas.microsoft.com/office/powerpoint/2010/main" val="3464622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op Highlight">
    <p:spTree>
      <p:nvGrpSpPr>
        <p:cNvPr id="1" name=""/>
        <p:cNvGrpSpPr/>
        <p:nvPr/>
      </p:nvGrpSpPr>
      <p:grpSpPr>
        <a:xfrm>
          <a:off x="0" y="0"/>
          <a:ext cx="0" cy="0"/>
          <a:chOff x="0" y="0"/>
          <a:chExt cx="0" cy="0"/>
        </a:xfrm>
      </p:grpSpPr>
      <p:sp>
        <p:nvSpPr>
          <p:cNvPr id="2" name="Title 1"/>
          <p:cNvSpPr>
            <a:spLocks noGrp="1"/>
          </p:cNvSpPr>
          <p:nvPr>
            <p:ph type="title"/>
          </p:nvPr>
        </p:nvSpPr>
        <p:spPr>
          <a:xfrm>
            <a:off x="1964976" y="550333"/>
            <a:ext cx="20454055" cy="1015727"/>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82403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7444" y="772163"/>
            <a:ext cx="22169120" cy="1015727"/>
          </a:xfrm>
          <a:noFill/>
          <a:ln w="9525">
            <a:noFill/>
            <a:miter lim="800000"/>
            <a:headEnd/>
            <a:tailEnd/>
          </a:ln>
        </p:spPr>
        <p:txBody>
          <a:bodyPr vert="horz" wrap="square" lIns="91440" tIns="45720" rIns="91440" bIns="45720" numCol="1" anchor="t" anchorCtr="0" compatLnSpc="1">
            <a:prstTxWarp prst="textNoShape">
              <a:avLst/>
            </a:prstTxWarp>
            <a:spAutoFit/>
          </a:bodyPr>
          <a:lstStyle>
            <a:lvl1pPr>
              <a:defRPr lang="en-US" dirty="0">
                <a:solidFill>
                  <a:srgbClr val="76B900"/>
                </a:solidFill>
              </a:defRPr>
            </a:lvl1pPr>
          </a:lstStyle>
          <a:p>
            <a:pPr lvl="0"/>
            <a:r>
              <a:rPr lang="en-US"/>
              <a:t>Click to edit Master title style</a:t>
            </a:r>
            <a:endParaRPr lang="en-US" dirty="0"/>
          </a:p>
        </p:txBody>
      </p:sp>
      <p:sp>
        <p:nvSpPr>
          <p:cNvPr id="3" name="Content Placeholder 2"/>
          <p:cNvSpPr>
            <a:spLocks noGrp="1"/>
          </p:cNvSpPr>
          <p:nvPr>
            <p:ph idx="1"/>
          </p:nvPr>
        </p:nvSpPr>
        <p:spPr>
          <a:xfrm>
            <a:off x="1137344" y="2159007"/>
            <a:ext cx="22108160" cy="10730451"/>
          </a:xfrm>
          <a:noFill/>
          <a:ln w="9525">
            <a:noFill/>
            <a:miter lim="800000"/>
            <a:headEnd/>
            <a:tailEnd/>
          </a:ln>
        </p:spPr>
        <p:txBody>
          <a:bodyPr vert="horz" wrap="square" lIns="91440" tIns="45720" rIns="91440" bIns="45720" numCol="1" anchor="t" anchorCtr="0" compatLnSpc="1">
            <a:prstTxWarp prst="textNoShape">
              <a:avLst/>
            </a:prstTxWarp>
          </a:bodyPr>
          <a:lstStyle>
            <a:lvl1pPr marL="631432" marR="0" indent="-631432"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4000" dirty="0" smtClean="0"/>
            </a:lvl1pPr>
            <a:lvl2pPr marL="1400434" marR="0" indent="-507964"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2pPr>
            <a:lvl3pPr marL="1788462" marR="0" indent="-451526"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lang="en-US" sz="3112" dirty="0" smtClean="0"/>
            </a:lvl3pPr>
          </a:lstStyle>
          <a:p>
            <a:pPr marL="631432" marR="0" lvl="0" indent="-631432"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Edit Master text styles</a:t>
            </a:r>
          </a:p>
          <a:p>
            <a:pPr marL="631432" marR="0" lvl="1" indent="-631432"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Second level</a:t>
            </a:r>
          </a:p>
          <a:p>
            <a:pPr marL="631432" marR="0" lvl="2" indent="-631432" algn="l" defTabSz="769858" rtl="0" eaLnBrk="1" fontAlgn="base" latinLnBrk="0" hangingPunct="1">
              <a:lnSpc>
                <a:spcPct val="90000"/>
              </a:lnSpc>
              <a:spcBef>
                <a:spcPts val="499"/>
              </a:spcBef>
              <a:spcAft>
                <a:spcPts val="499"/>
              </a:spcAft>
              <a:buClr>
                <a:srgbClr val="6F6F6F"/>
              </a:buClr>
              <a:buSzPct val="100000"/>
              <a:buFont typeface="Arial" panose="020B0604020202020204" pitchFamily="34" charset="0"/>
              <a:buChar char="–"/>
              <a:tabLst/>
              <a:defRPr/>
            </a:pPr>
            <a:r>
              <a:rPr kumimoji="0" lang="en-US" sz="4445" b="0" i="0" u="none" strike="noStrike" kern="0" cap="none" spc="0" normalizeH="0" baseline="0" noProof="0">
                <a:ln>
                  <a:noFill/>
                </a:ln>
                <a:solidFill>
                  <a:srgbClr val="6F6F6F"/>
                </a:solidFill>
                <a:effectLst/>
                <a:uLnTx/>
                <a:uFillTx/>
                <a:latin typeface="Arial" panose="020B0604020202020204" pitchFamily="34" charset="0"/>
                <a:cs typeface="Arial" panose="020B0604020202020204" pitchFamily="34" charset="0"/>
              </a:rPr>
              <a:t>Third level</a:t>
            </a:r>
          </a:p>
        </p:txBody>
      </p:sp>
    </p:spTree>
    <p:extLst>
      <p:ext uri="{BB962C8B-B14F-4D97-AF65-F5344CB8AC3E}">
        <p14:creationId xmlns:p14="http://schemas.microsoft.com/office/powerpoint/2010/main" val="416439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7914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8837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6"/>
            <a:ext cx="10773834"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6"/>
            <a:ext cx="10778066"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6"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54998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26812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78048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3467" y="546103"/>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2" y="2870203"/>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557333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0"/>
            <a:ext cx="14630400"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79434"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79434"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FEF5891-60A9-4DA4-8C9F-E9D9ADCD64CE}" type="datetimeFigureOut">
              <a:rPr lang="en-US" smtClean="0"/>
              <a:pPr/>
              <a:t>10/26/2021</a:t>
            </a:fld>
            <a:endParaRPr lang="en-US"/>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F400BD0-49BF-48FC-8114-37C1D4F5AB3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214222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200" y="3200403"/>
            <a:ext cx="21945600"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3"/>
            <a:ext cx="56896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C1048B6-75C2-4B3C-A1E9-A765E362A827}" type="datetimeFigureOut">
              <a:rPr lang="en-US" smtClean="0"/>
              <a:t>10/26/2021</a:t>
            </a:fld>
            <a:endParaRPr lang="en-US"/>
          </a:p>
        </p:txBody>
      </p:sp>
      <p:sp>
        <p:nvSpPr>
          <p:cNvPr id="5" name="Footer Placeholder 4"/>
          <p:cNvSpPr>
            <a:spLocks noGrp="1"/>
          </p:cNvSpPr>
          <p:nvPr>
            <p:ph type="ftr" sz="quarter" idx="3"/>
          </p:nvPr>
        </p:nvSpPr>
        <p:spPr>
          <a:xfrm>
            <a:off x="8331200" y="12712703"/>
            <a:ext cx="7721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17475200" y="12712703"/>
            <a:ext cx="56896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6F400BD0-49BF-48FC-8114-37C1D4F5AB3D}" type="slidenum">
              <a:rPr lang="en-US" altLang="en-US" smtClean="0"/>
              <a:pPr/>
              <a:t>‹#›</a:t>
            </a:fld>
            <a:endParaRPr lang="en-US" altLang="en-US"/>
          </a:p>
        </p:txBody>
      </p:sp>
    </p:spTree>
    <p:extLst>
      <p:ext uri="{BB962C8B-B14F-4D97-AF65-F5344CB8AC3E}">
        <p14:creationId xmlns:p14="http://schemas.microsoft.com/office/powerpoint/2010/main" val="11279827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8" r:id="rId12"/>
  </p:sldLayoutIdLst>
  <p:hf hdr="0" ftr="0" dt="0"/>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8446" y="777669"/>
            <a:ext cx="21991420" cy="10157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1110546" y="2960918"/>
            <a:ext cx="21937650" cy="96674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grpSp>
        <p:nvGrpSpPr>
          <p:cNvPr id="35" name="Group 34"/>
          <p:cNvGrpSpPr/>
          <p:nvPr/>
        </p:nvGrpSpPr>
        <p:grpSpPr>
          <a:xfrm>
            <a:off x="4" y="13306233"/>
            <a:ext cx="24390983" cy="423048"/>
            <a:chOff x="0" y="5987804"/>
            <a:chExt cx="8231957" cy="190372"/>
          </a:xfrm>
        </p:grpSpPr>
        <p:sp>
          <p:nvSpPr>
            <p:cNvPr id="36" name="Parallelogram 35"/>
            <p:cNvSpPr/>
            <p:nvPr userDrawn="1"/>
          </p:nvSpPr>
          <p:spPr>
            <a:xfrm>
              <a:off x="7178479" y="6000375"/>
              <a:ext cx="819901" cy="171825"/>
            </a:xfrm>
            <a:prstGeom prst="parallelogram">
              <a:avLst>
                <a:gd name="adj" fmla="val 36300"/>
              </a:avLst>
            </a:prstGeom>
            <a:solidFill>
              <a:srgbClr val="FA6300"/>
            </a:solidFill>
            <a:ln w="25400" cap="flat" cmpd="sng" algn="ctr">
              <a:noFill/>
              <a:prstDash val="solid"/>
            </a:ln>
            <a:effectLst/>
          </p:spPr>
          <p:txBody>
            <a:bodyPr rtlCol="0" anchor="ctr"/>
            <a:lstStyle/>
            <a:p>
              <a:pPr marL="0" marR="0" lvl="0" indent="0" algn="ctr" defTabSz="203194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Trebuchet MS"/>
              </a:endParaRPr>
            </a:p>
          </p:txBody>
        </p:sp>
        <p:sp>
          <p:nvSpPr>
            <p:cNvPr id="37" name="Parallelogram 36"/>
            <p:cNvSpPr/>
            <p:nvPr userDrawn="1"/>
          </p:nvSpPr>
          <p:spPr>
            <a:xfrm>
              <a:off x="6394206" y="6000375"/>
              <a:ext cx="819901" cy="171825"/>
            </a:xfrm>
            <a:prstGeom prst="parallelogram">
              <a:avLst>
                <a:gd name="adj" fmla="val 36300"/>
              </a:avLst>
            </a:prstGeom>
            <a:solidFill>
              <a:srgbClr val="76B900"/>
            </a:solidFill>
            <a:ln w="25400" cap="flat" cmpd="sng" algn="ctr">
              <a:noFill/>
              <a:prstDash val="solid"/>
            </a:ln>
            <a:effectLst/>
          </p:spPr>
          <p:txBody>
            <a:bodyPr rtlCol="0" anchor="ctr"/>
            <a:lstStyle/>
            <a:p>
              <a:pPr marL="0" marR="0" lvl="0" indent="0" algn="ctr" defTabSz="2031945"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Trebuchet MS"/>
              </a:endParaRPr>
            </a:p>
          </p:txBody>
        </p:sp>
        <p:pic>
          <p:nvPicPr>
            <p:cNvPr id="38" name="Picture 37"/>
            <p:cNvPicPr>
              <a:picLocks noChangeAspect="1"/>
            </p:cNvPicPr>
            <p:nvPr userDrawn="1"/>
          </p:nvPicPr>
          <p:blipFill rotWithShape="1">
            <a:blip r:embed="rId12"/>
            <a:srcRect t="-6317" r="97921" b="17099"/>
            <a:stretch/>
          </p:blipFill>
          <p:spPr>
            <a:xfrm>
              <a:off x="7947899" y="5987804"/>
              <a:ext cx="284058" cy="190372"/>
            </a:xfrm>
            <a:prstGeom prst="rect">
              <a:avLst/>
            </a:prstGeom>
          </p:spPr>
        </p:pic>
        <p:pic>
          <p:nvPicPr>
            <p:cNvPr id="41" name="Picture 40"/>
            <p:cNvPicPr>
              <a:picLocks noChangeAspect="1"/>
            </p:cNvPicPr>
            <p:nvPr userDrawn="1"/>
          </p:nvPicPr>
          <p:blipFill rotWithShape="1">
            <a:blip r:embed="rId13"/>
            <a:srcRect l="52877" t="1978" r="-1" b="17095"/>
            <a:stretch/>
          </p:blipFill>
          <p:spPr>
            <a:xfrm>
              <a:off x="0" y="6002009"/>
              <a:ext cx="6433059" cy="172676"/>
            </a:xfrm>
            <a:prstGeom prst="rect">
              <a:avLst/>
            </a:prstGeom>
          </p:spPr>
        </p:pic>
      </p:grpSp>
      <p:sp>
        <p:nvSpPr>
          <p:cNvPr id="12" name="TextBox 11"/>
          <p:cNvSpPr txBox="1"/>
          <p:nvPr/>
        </p:nvSpPr>
        <p:spPr>
          <a:xfrm>
            <a:off x="1418434" y="13424277"/>
            <a:ext cx="713397" cy="20512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defTabSz="761951" fontAlgn="base">
              <a:spcBef>
                <a:spcPct val="0"/>
              </a:spcBef>
              <a:spcAft>
                <a:spcPct val="0"/>
              </a:spcAft>
            </a:pPr>
            <a:fld id="{9EF62655-870B-4C06-BC3D-C67D37BAE36D}" type="slidenum">
              <a:rPr lang="en-US" sz="1112" smtClean="0">
                <a:solidFill>
                  <a:srgbClr val="FFFFFF"/>
                </a:solidFill>
                <a:latin typeface="Arial" panose="020B0604020202020204" pitchFamily="34" charset="0"/>
                <a:ea typeface="MS PGothic" pitchFamily="34" charset="-128"/>
                <a:cs typeface="Arial" panose="020B0604020202020204" pitchFamily="34" charset="0"/>
              </a:rPr>
              <a:pPr algn="l" defTabSz="761951" fontAlgn="base">
                <a:spcBef>
                  <a:spcPct val="0"/>
                </a:spcBef>
                <a:spcAft>
                  <a:spcPct val="0"/>
                </a:spcAft>
              </a:pPr>
              <a:t>‹#›</a:t>
            </a:fld>
            <a:r>
              <a:rPr lang="en-US" sz="1333" cap="none" dirty="0">
                <a:solidFill>
                  <a:srgbClr val="FFFFFF"/>
                </a:solidFill>
                <a:latin typeface="Arial" panose="020B0604020202020204" pitchFamily="34" charset="0"/>
                <a:ea typeface="MS PGothic" pitchFamily="34" charset="-128"/>
                <a:cs typeface="Arial" panose="020B0604020202020204" pitchFamily="34" charset="0"/>
              </a:rPr>
              <a:t> </a:t>
            </a:r>
          </a:p>
        </p:txBody>
      </p:sp>
      <p:cxnSp>
        <p:nvCxnSpPr>
          <p:cNvPr id="44" name="Straight Connector 43"/>
          <p:cNvCxnSpPr/>
          <p:nvPr/>
        </p:nvCxnSpPr>
        <p:spPr>
          <a:xfrm>
            <a:off x="-23869" y="13315093"/>
            <a:ext cx="2443818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357252" y="13420333"/>
            <a:ext cx="1467015" cy="202928"/>
          </a:xfrm>
          <a:prstGeom prst="rect">
            <a:avLst/>
          </a:prstGeom>
        </p:spPr>
      </p:pic>
      <p:grpSp>
        <p:nvGrpSpPr>
          <p:cNvPr id="47" name="Group 46"/>
          <p:cNvGrpSpPr/>
          <p:nvPr/>
        </p:nvGrpSpPr>
        <p:grpSpPr>
          <a:xfrm>
            <a:off x="21866343" y="13409207"/>
            <a:ext cx="1289892" cy="225187"/>
            <a:chOff x="4100403" y="1765746"/>
            <a:chExt cx="3118543" cy="725905"/>
          </a:xfrm>
        </p:grpSpPr>
        <p:pic>
          <p:nvPicPr>
            <p:cNvPr id="48" name="Picture 4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00403" y="1765746"/>
              <a:ext cx="561259" cy="725905"/>
            </a:xfrm>
            <a:prstGeom prst="rect">
              <a:avLst/>
            </a:prstGeom>
          </p:spPr>
        </p:pic>
        <p:pic>
          <p:nvPicPr>
            <p:cNvPr id="49" name="Picture 4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838124" y="1905033"/>
              <a:ext cx="2380822" cy="581350"/>
            </a:xfrm>
            <a:prstGeom prst="rect">
              <a:avLst/>
            </a:prstGeom>
          </p:spPr>
        </p:pic>
      </p:grpSp>
    </p:spTree>
    <p:extLst>
      <p:ext uri="{BB962C8B-B14F-4D97-AF65-F5344CB8AC3E}">
        <p14:creationId xmlns:p14="http://schemas.microsoft.com/office/powerpoint/2010/main" val="2073297521"/>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6667" b="0" cap="none" baseline="0">
          <a:solidFill>
            <a:srgbClr val="333333"/>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5333" b="1">
          <a:solidFill>
            <a:srgbClr val="73B900"/>
          </a:solidFill>
          <a:latin typeface="Arial" charset="0"/>
        </a:defRPr>
      </a:lvl2pPr>
      <a:lvl3pPr algn="l" rtl="0" eaLnBrk="1" fontAlgn="base" hangingPunct="1">
        <a:spcBef>
          <a:spcPct val="0"/>
        </a:spcBef>
        <a:spcAft>
          <a:spcPct val="0"/>
        </a:spcAft>
        <a:defRPr sz="5333" b="1">
          <a:solidFill>
            <a:srgbClr val="73B900"/>
          </a:solidFill>
          <a:latin typeface="Arial" charset="0"/>
        </a:defRPr>
      </a:lvl3pPr>
      <a:lvl4pPr algn="l" rtl="0" eaLnBrk="1" fontAlgn="base" hangingPunct="1">
        <a:spcBef>
          <a:spcPct val="0"/>
        </a:spcBef>
        <a:spcAft>
          <a:spcPct val="0"/>
        </a:spcAft>
        <a:defRPr sz="5333" b="1">
          <a:solidFill>
            <a:srgbClr val="73B900"/>
          </a:solidFill>
          <a:latin typeface="Arial" charset="0"/>
        </a:defRPr>
      </a:lvl4pPr>
      <a:lvl5pPr algn="l" rtl="0" eaLnBrk="1" fontAlgn="base" hangingPunct="1">
        <a:spcBef>
          <a:spcPct val="0"/>
        </a:spcBef>
        <a:spcAft>
          <a:spcPct val="0"/>
        </a:spcAft>
        <a:defRPr sz="5333" b="1">
          <a:solidFill>
            <a:srgbClr val="73B900"/>
          </a:solidFill>
          <a:latin typeface="Arial" charset="0"/>
        </a:defRPr>
      </a:lvl5pPr>
      <a:lvl6pPr marL="761951" algn="l" rtl="0" eaLnBrk="1" fontAlgn="base" hangingPunct="1">
        <a:spcBef>
          <a:spcPct val="0"/>
        </a:spcBef>
        <a:spcAft>
          <a:spcPct val="0"/>
        </a:spcAft>
        <a:defRPr sz="5333" b="1">
          <a:solidFill>
            <a:srgbClr val="73B900"/>
          </a:solidFill>
          <a:latin typeface="Arial" charset="0"/>
        </a:defRPr>
      </a:lvl6pPr>
      <a:lvl7pPr marL="1523899" algn="l" rtl="0" eaLnBrk="1" fontAlgn="base" hangingPunct="1">
        <a:spcBef>
          <a:spcPct val="0"/>
        </a:spcBef>
        <a:spcAft>
          <a:spcPct val="0"/>
        </a:spcAft>
        <a:defRPr sz="5333" b="1">
          <a:solidFill>
            <a:srgbClr val="73B900"/>
          </a:solidFill>
          <a:latin typeface="Arial" charset="0"/>
        </a:defRPr>
      </a:lvl7pPr>
      <a:lvl8pPr marL="2285847" algn="l" rtl="0" eaLnBrk="1" fontAlgn="base" hangingPunct="1">
        <a:spcBef>
          <a:spcPct val="0"/>
        </a:spcBef>
        <a:spcAft>
          <a:spcPct val="0"/>
        </a:spcAft>
        <a:defRPr sz="5333" b="1">
          <a:solidFill>
            <a:srgbClr val="73B900"/>
          </a:solidFill>
          <a:latin typeface="Arial" charset="0"/>
        </a:defRPr>
      </a:lvl8pPr>
      <a:lvl9pPr marL="3047793" algn="l" rtl="0" eaLnBrk="1" fontAlgn="base" hangingPunct="1">
        <a:spcBef>
          <a:spcPct val="0"/>
        </a:spcBef>
        <a:spcAft>
          <a:spcPct val="0"/>
        </a:spcAft>
        <a:defRPr sz="5333" b="1">
          <a:solidFill>
            <a:srgbClr val="73B900"/>
          </a:solidFill>
          <a:latin typeface="Arial" charset="0"/>
        </a:defRPr>
      </a:lvl9pPr>
    </p:titleStyle>
    <p:bodyStyle>
      <a:lvl1pPr marL="631456" indent="-631456" algn="l" defTabSz="769887" rtl="0" eaLnBrk="1" fontAlgn="base" hangingPunct="1">
        <a:lnSpc>
          <a:spcPct val="90000"/>
        </a:lnSpc>
        <a:spcBef>
          <a:spcPts val="499"/>
        </a:spcBef>
        <a:spcAft>
          <a:spcPts val="499"/>
        </a:spcAft>
        <a:buClr>
          <a:srgbClr val="6F6F6F"/>
        </a:buClr>
        <a:buSzPct val="100000"/>
        <a:buFont typeface="Arial" panose="020B0604020202020204" pitchFamily="34" charset="0"/>
        <a:buChar char="–"/>
        <a:defRPr sz="4000" b="0" baseline="0">
          <a:solidFill>
            <a:srgbClr val="6F6F6F"/>
          </a:solidFill>
          <a:latin typeface="Arial" panose="020B0604020202020204" pitchFamily="34" charset="0"/>
          <a:ea typeface="+mn-ea"/>
          <a:cs typeface="Arial" panose="020B0604020202020204" pitchFamily="34" charset="0"/>
        </a:defRPr>
      </a:lvl1pPr>
      <a:lvl2pPr marL="1400490" indent="-507985" algn="l" defTabSz="769887" rtl="0" eaLnBrk="1" fontAlgn="base" hangingPunct="1">
        <a:lnSpc>
          <a:spcPct val="90000"/>
        </a:lnSpc>
        <a:spcBef>
          <a:spcPts val="499"/>
        </a:spcBef>
        <a:spcAft>
          <a:spcPts val="499"/>
        </a:spcAft>
        <a:buClr>
          <a:schemeClr val="bg2"/>
        </a:buClr>
        <a:buSzPct val="100000"/>
        <a:buFont typeface="Arial" panose="020B0604020202020204" pitchFamily="34" charset="0"/>
        <a:buChar char="–"/>
        <a:defRPr sz="3112" b="0">
          <a:solidFill>
            <a:schemeClr val="bg2"/>
          </a:solidFill>
          <a:latin typeface="Arial" panose="020B0604020202020204" pitchFamily="34" charset="0"/>
          <a:cs typeface="Arial" panose="020B0604020202020204" pitchFamily="34" charset="0"/>
        </a:defRPr>
      </a:lvl2pPr>
      <a:lvl3pPr marL="1788534" indent="-451544" algn="l" defTabSz="769887" rtl="0" eaLnBrk="1" fontAlgn="base" hangingPunct="1">
        <a:lnSpc>
          <a:spcPct val="90000"/>
        </a:lnSpc>
        <a:spcBef>
          <a:spcPts val="499"/>
        </a:spcBef>
        <a:spcAft>
          <a:spcPts val="499"/>
        </a:spcAft>
        <a:buClr>
          <a:schemeClr val="bg2"/>
        </a:buClr>
        <a:buSzPct val="100000"/>
        <a:buFont typeface="Arial" panose="020B0604020202020204" pitchFamily="34" charset="0"/>
        <a:buChar char="–"/>
        <a:defRPr sz="3112" b="0">
          <a:solidFill>
            <a:schemeClr val="bg2"/>
          </a:solidFill>
          <a:latin typeface="Arial" panose="020B0604020202020204" pitchFamily="34" charset="0"/>
          <a:cs typeface="Arial" panose="020B0604020202020204" pitchFamily="34" charset="0"/>
        </a:defRPr>
      </a:lvl3pPr>
      <a:lvl4pPr marL="2957842" indent="-380973" algn="l" rtl="0" eaLnBrk="1" fontAlgn="base" hangingPunct="1">
        <a:spcBef>
          <a:spcPct val="20000"/>
        </a:spcBef>
        <a:spcAft>
          <a:spcPct val="0"/>
        </a:spcAft>
        <a:buChar char="–"/>
        <a:defRPr sz="3333">
          <a:solidFill>
            <a:schemeClr val="bg1"/>
          </a:solidFill>
          <a:latin typeface="+mn-lt"/>
        </a:defRPr>
      </a:lvl4pPr>
      <a:lvl5pPr marL="3529303" indent="-380973" algn="l" rtl="0" eaLnBrk="1" fontAlgn="base" hangingPunct="1">
        <a:spcBef>
          <a:spcPct val="20000"/>
        </a:spcBef>
        <a:spcAft>
          <a:spcPct val="0"/>
        </a:spcAft>
        <a:buChar char="»"/>
        <a:defRPr sz="3333">
          <a:solidFill>
            <a:schemeClr val="bg1"/>
          </a:solidFill>
          <a:latin typeface="+mn-lt"/>
        </a:defRPr>
      </a:lvl5pPr>
      <a:lvl6pPr marL="4291254" indent="-380973" algn="l" rtl="0" eaLnBrk="1" fontAlgn="base" hangingPunct="1">
        <a:spcBef>
          <a:spcPct val="20000"/>
        </a:spcBef>
        <a:spcAft>
          <a:spcPct val="0"/>
        </a:spcAft>
        <a:buChar char="»"/>
        <a:defRPr sz="3333">
          <a:solidFill>
            <a:schemeClr val="bg1"/>
          </a:solidFill>
          <a:latin typeface="+mn-lt"/>
        </a:defRPr>
      </a:lvl6pPr>
      <a:lvl7pPr marL="5053202" indent="-380973" algn="l" rtl="0" eaLnBrk="1" fontAlgn="base" hangingPunct="1">
        <a:spcBef>
          <a:spcPct val="20000"/>
        </a:spcBef>
        <a:spcAft>
          <a:spcPct val="0"/>
        </a:spcAft>
        <a:buChar char="»"/>
        <a:defRPr sz="3333">
          <a:solidFill>
            <a:schemeClr val="bg1"/>
          </a:solidFill>
          <a:latin typeface="+mn-lt"/>
        </a:defRPr>
      </a:lvl7pPr>
      <a:lvl8pPr marL="5815150" indent="-380973" algn="l" rtl="0" eaLnBrk="1" fontAlgn="base" hangingPunct="1">
        <a:spcBef>
          <a:spcPct val="20000"/>
        </a:spcBef>
        <a:spcAft>
          <a:spcPct val="0"/>
        </a:spcAft>
        <a:buChar char="»"/>
        <a:defRPr sz="3333">
          <a:solidFill>
            <a:schemeClr val="bg1"/>
          </a:solidFill>
          <a:latin typeface="+mn-lt"/>
        </a:defRPr>
      </a:lvl8pPr>
      <a:lvl9pPr marL="6577098" indent="-380973" algn="l" rtl="0" eaLnBrk="1" fontAlgn="base" hangingPunct="1">
        <a:spcBef>
          <a:spcPct val="20000"/>
        </a:spcBef>
        <a:spcAft>
          <a:spcPct val="0"/>
        </a:spcAft>
        <a:buChar char="»"/>
        <a:defRPr sz="3333">
          <a:solidFill>
            <a:schemeClr val="bg1"/>
          </a:solidFill>
          <a:latin typeface="+mn-lt"/>
        </a:defRPr>
      </a:lvl9pPr>
    </p:bodyStyle>
    <p:otherStyle>
      <a:defPPr>
        <a:defRPr lang="en-US"/>
      </a:defPPr>
      <a:lvl1pPr marL="0" algn="l" defTabSz="1523899" rtl="0" eaLnBrk="1" latinLnBrk="0" hangingPunct="1">
        <a:defRPr sz="3000" kern="1200">
          <a:solidFill>
            <a:schemeClr val="tx1"/>
          </a:solidFill>
          <a:latin typeface="+mn-lt"/>
          <a:ea typeface="+mn-ea"/>
          <a:cs typeface="+mn-cs"/>
        </a:defRPr>
      </a:lvl1pPr>
      <a:lvl2pPr marL="761951" algn="l" defTabSz="1523899" rtl="0" eaLnBrk="1" latinLnBrk="0" hangingPunct="1">
        <a:defRPr sz="3000" kern="1200">
          <a:solidFill>
            <a:schemeClr val="tx1"/>
          </a:solidFill>
          <a:latin typeface="+mn-lt"/>
          <a:ea typeface="+mn-ea"/>
          <a:cs typeface="+mn-cs"/>
        </a:defRPr>
      </a:lvl2pPr>
      <a:lvl3pPr marL="1523899" algn="l" defTabSz="1523899" rtl="0" eaLnBrk="1" latinLnBrk="0" hangingPunct="1">
        <a:defRPr sz="3000" kern="1200">
          <a:solidFill>
            <a:schemeClr val="tx1"/>
          </a:solidFill>
          <a:latin typeface="+mn-lt"/>
          <a:ea typeface="+mn-ea"/>
          <a:cs typeface="+mn-cs"/>
        </a:defRPr>
      </a:lvl3pPr>
      <a:lvl4pPr marL="2285847" algn="l" defTabSz="1523899" rtl="0" eaLnBrk="1" latinLnBrk="0" hangingPunct="1">
        <a:defRPr sz="3000" kern="1200">
          <a:solidFill>
            <a:schemeClr val="tx1"/>
          </a:solidFill>
          <a:latin typeface="+mn-lt"/>
          <a:ea typeface="+mn-ea"/>
          <a:cs typeface="+mn-cs"/>
        </a:defRPr>
      </a:lvl4pPr>
      <a:lvl5pPr marL="3047793" algn="l" defTabSz="1523899" rtl="0" eaLnBrk="1" latinLnBrk="0" hangingPunct="1">
        <a:defRPr sz="3000" kern="1200">
          <a:solidFill>
            <a:schemeClr val="tx1"/>
          </a:solidFill>
          <a:latin typeface="+mn-lt"/>
          <a:ea typeface="+mn-ea"/>
          <a:cs typeface="+mn-cs"/>
        </a:defRPr>
      </a:lvl5pPr>
      <a:lvl6pPr marL="3809744" algn="l" defTabSz="1523899" rtl="0" eaLnBrk="1" latinLnBrk="0" hangingPunct="1">
        <a:defRPr sz="3000" kern="1200">
          <a:solidFill>
            <a:schemeClr val="tx1"/>
          </a:solidFill>
          <a:latin typeface="+mn-lt"/>
          <a:ea typeface="+mn-ea"/>
          <a:cs typeface="+mn-cs"/>
        </a:defRPr>
      </a:lvl6pPr>
      <a:lvl7pPr marL="4571692" algn="l" defTabSz="1523899" rtl="0" eaLnBrk="1" latinLnBrk="0" hangingPunct="1">
        <a:defRPr sz="3000" kern="1200">
          <a:solidFill>
            <a:schemeClr val="tx1"/>
          </a:solidFill>
          <a:latin typeface="+mn-lt"/>
          <a:ea typeface="+mn-ea"/>
          <a:cs typeface="+mn-cs"/>
        </a:defRPr>
      </a:lvl7pPr>
      <a:lvl8pPr marL="5333640" algn="l" defTabSz="1523899" rtl="0" eaLnBrk="1" latinLnBrk="0" hangingPunct="1">
        <a:defRPr sz="3000" kern="1200">
          <a:solidFill>
            <a:schemeClr val="tx1"/>
          </a:solidFill>
          <a:latin typeface="+mn-lt"/>
          <a:ea typeface="+mn-ea"/>
          <a:cs typeface="+mn-cs"/>
        </a:defRPr>
      </a:lvl8pPr>
      <a:lvl9pPr marL="6095588" algn="l" defTabSz="1523899"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tbd-suite.ai/"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s://mlperf.org/" TargetMode="Externa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roceedings.mlsys.org/paper/2021/file/a97da629b098b75c294dffdc3e463904-Paper.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4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1.xml"/><Relationship Id="rId7" Type="http://schemas.openxmlformats.org/officeDocument/2006/relationships/image" Target="../media/image84.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86.emf"/><Relationship Id="rId5" Type="http://schemas.openxmlformats.org/officeDocument/2006/relationships/image" Target="../media/image14.png"/><Relationship Id="rId10" Type="http://schemas.openxmlformats.org/officeDocument/2006/relationships/oleObject" Target="../embeddings/oleObject3.bin"/><Relationship Id="rId4" Type="http://schemas.openxmlformats.org/officeDocument/2006/relationships/image" Target="../media/image87.png"/><Relationship Id="rId9" Type="http://schemas.openxmlformats.org/officeDocument/2006/relationships/image" Target="../media/image85.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github.com/apache/incubator-mxnet" TargetMode="External"/><Relationship Id="rId13" Type="http://schemas.openxmlformats.org/officeDocument/2006/relationships/hyperlink" Target="https://github.com/chainer/chainer" TargetMode="External"/><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93.png"/><Relationship Id="rId2" Type="http://schemas.openxmlformats.org/officeDocument/2006/relationships/notesSlide" Target="../notesSlides/notesSlide33.xml"/><Relationship Id="rId16" Type="http://schemas.openxmlformats.org/officeDocument/2006/relationships/hyperlink" Target="https://commons.wikimedia.org/wiki/File:Theano_logo.svg" TargetMode="External"/><Relationship Id="rId1" Type="http://schemas.openxmlformats.org/officeDocument/2006/relationships/slideLayout" Target="../slideLayouts/slideLayout2.xml"/><Relationship Id="rId6" Type="http://schemas.openxmlformats.org/officeDocument/2006/relationships/hyperlink" Target="https://github.com/bharathgs/Awesome-pytorch-list" TargetMode="External"/><Relationship Id="rId11" Type="http://schemas.openxmlformats.org/officeDocument/2006/relationships/hyperlink" Target="https://bhrnjica.net/tag/c/page/3/" TargetMode="External"/><Relationship Id="rId5" Type="http://schemas.openxmlformats.org/officeDocument/2006/relationships/image" Target="../media/image89.png"/><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hyperlink" Target="https://www.tensorflow.org/" TargetMode="External"/><Relationship Id="rId9" Type="http://schemas.openxmlformats.org/officeDocument/2006/relationships/image" Target="../media/image91.png"/><Relationship Id="rId14" Type="http://schemas.openxmlformats.org/officeDocument/2006/relationships/image" Target="../media/image94.jpeg"/></Relationships>
</file>

<file path=ppt/slides/_rels/slide6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35.xml"/><Relationship Id="rId16" Type="http://schemas.openxmlformats.org/officeDocument/2006/relationships/hyperlink" Target="https://commons.wikimedia.org/wiki/File:Maya_3.svg" TargetMode="External"/><Relationship Id="rId1" Type="http://schemas.openxmlformats.org/officeDocument/2006/relationships/slideLayout" Target="../slideLayouts/slideLayout2.xml"/><Relationship Id="rId6" Type="http://schemas.openxmlformats.org/officeDocument/2006/relationships/hyperlink" Target="https://www.hpe.com/us/en/product-catalog/servers/accelerators/pip.hpe-nvidia-tesla-v100-pcie-16gb-computational-accelerator.1010289538.html" TargetMode="External"/><Relationship Id="rId11" Type="http://schemas.openxmlformats.org/officeDocument/2006/relationships/image" Target="../media/image114.png"/><Relationship Id="rId5" Type="http://schemas.openxmlformats.org/officeDocument/2006/relationships/image" Target="../media/image109.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2.png"/><Relationship Id="rId14" Type="http://schemas.openxmlformats.org/officeDocument/2006/relationships/image" Target="../media/image117.png"/></Relationships>
</file>

<file path=ppt/slides/_rels/slide6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0.png"/><Relationship Id="rId4" Type="http://schemas.openxmlformats.org/officeDocument/2006/relationships/hyperlink" Target="https://www.hpe.com/us/en/product-catalog/servers/accelerators/pip.hpe-nvidia-tesla-v100-pcie-16gb-computational-accelerator.1010289538.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1.gi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7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24.gif"/><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github.com/bharathgs/Awesome-pytorch-list" TargetMode="External"/><Relationship Id="rId5" Type="http://schemas.openxmlformats.org/officeDocument/2006/relationships/image" Target="../media/image89.png"/><Relationship Id="rId4" Type="http://schemas.openxmlformats.org/officeDocument/2006/relationships/hyperlink" Target="https://devblogs.nvidia.com/parallelforall/cudnn-v2-higher-performance-deep-learning-gpus/" TargetMode="External"/></Relationships>
</file>

<file path=ppt/slides/_rels/slide8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hyperlink" Target="https://www.pcgamesn.com/nvidia-rtx-2080-ti-review-benchmarks" TargetMode="External"/></Relationships>
</file>

<file path=ppt/slides/_rels/slide8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19200"/>
            <a:ext cx="24384000" cy="5638800"/>
          </a:xfrm>
          <a:solidFill>
            <a:schemeClr val="bg1">
              <a:lumMod val="95000"/>
            </a:schemeClr>
          </a:solidFill>
        </p:spPr>
        <p:txBody>
          <a:bodyPr anchor="ctr" anchorCtr="0">
            <a:noAutofit/>
          </a:bodyPr>
          <a:lstStyle/>
          <a:p>
            <a:pPr fontAlgn="base"/>
            <a:r>
              <a:rPr lang="en-US" b="1" dirty="0"/>
              <a:t>CSC 2224: Parallel Computer </a:t>
            </a:r>
            <a:br>
              <a:rPr lang="en-US" b="1" dirty="0"/>
            </a:br>
            <a:r>
              <a:rPr lang="en-US" b="1" dirty="0"/>
              <a:t>Architecture and Programming</a:t>
            </a:r>
            <a:br>
              <a:rPr lang="en-US" b="1" dirty="0"/>
            </a:br>
            <a:r>
              <a:rPr lang="en-US" sz="8800" b="1" dirty="0">
                <a:ea typeface="Source Sans Pro SemiBold"/>
                <a:cs typeface="Source Sans Pro SemiBold"/>
                <a:sym typeface="Source Sans Pro SemiBold"/>
              </a:rPr>
              <a:t>DNN Training and Inference:</a:t>
            </a:r>
            <a:br>
              <a:rPr lang="en-US" sz="8800" b="1" dirty="0">
                <a:ea typeface="Source Sans Pro SemiBold"/>
                <a:cs typeface="Source Sans Pro SemiBold"/>
                <a:sym typeface="Source Sans Pro SemiBold"/>
              </a:rPr>
            </a:br>
            <a:r>
              <a:rPr lang="en-US" sz="8800" b="1" dirty="0">
                <a:ea typeface="Source Sans Pro SemiBold"/>
                <a:cs typeface="Source Sans Pro SemiBold"/>
                <a:sym typeface="Source Sans Pro SemiBold"/>
              </a:rPr>
              <a:t>Challenges, Trends, State-of-the-Art</a:t>
            </a:r>
            <a:endParaRPr lang="en-US" b="1" dirty="0"/>
          </a:p>
        </p:txBody>
      </p:sp>
      <p:sp>
        <p:nvSpPr>
          <p:cNvPr id="8" name="Subtitle 2"/>
          <p:cNvSpPr txBox="1">
            <a:spLocks/>
          </p:cNvSpPr>
          <p:nvPr/>
        </p:nvSpPr>
        <p:spPr>
          <a:xfrm>
            <a:off x="14859000" y="10829112"/>
            <a:ext cx="1143000" cy="854100"/>
          </a:xfrm>
          <a:prstGeom prst="rect">
            <a:avLst/>
          </a:prstGeom>
        </p:spPr>
        <p:txBody>
          <a:bodyPr vert="horz" lIns="182880" tIns="91440" rIns="182880" bIns="9144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defTabSz="1828800"/>
            <a:endParaRPr lang="en-US" sz="4400" b="0" dirty="0">
              <a:solidFill>
                <a:prstClr val="black">
                  <a:tint val="75000"/>
                </a:prstClr>
              </a:solidFill>
              <a:latin typeface="Calibri"/>
            </a:endParaRPr>
          </a:p>
        </p:txBody>
      </p:sp>
      <p:sp>
        <p:nvSpPr>
          <p:cNvPr id="5" name="Subtitle 4">
            <a:extLst>
              <a:ext uri="{FF2B5EF4-FFF2-40B4-BE49-F238E27FC236}">
                <a16:creationId xmlns:a16="http://schemas.microsoft.com/office/drawing/2014/main" id="{A38BC0D9-9426-462E-A586-ED53F18E4840}"/>
              </a:ext>
            </a:extLst>
          </p:cNvPr>
          <p:cNvSpPr>
            <a:spLocks noGrp="1"/>
          </p:cNvSpPr>
          <p:nvPr>
            <p:ph type="subTitle" idx="1"/>
          </p:nvPr>
        </p:nvSpPr>
        <p:spPr>
          <a:xfrm>
            <a:off x="4267200" y="7750962"/>
            <a:ext cx="16306800" cy="3505200"/>
          </a:xfrm>
        </p:spPr>
        <p:txBody>
          <a:bodyPr>
            <a:normAutofit/>
          </a:bodyPr>
          <a:lstStyle/>
          <a:p>
            <a:r>
              <a:rPr lang="en-US" dirty="0">
                <a:solidFill>
                  <a:srgbClr val="0000FF"/>
                </a:solidFill>
              </a:rPr>
              <a:t>Prof. Gennady </a:t>
            </a:r>
            <a:r>
              <a:rPr lang="en-US" dirty="0" err="1">
                <a:solidFill>
                  <a:srgbClr val="0000FF"/>
                </a:solidFill>
              </a:rPr>
              <a:t>Pekhimenko</a:t>
            </a:r>
            <a:endParaRPr lang="en-US" dirty="0">
              <a:solidFill>
                <a:srgbClr val="0000FF"/>
              </a:solidFill>
            </a:endParaRPr>
          </a:p>
          <a:p>
            <a:r>
              <a:rPr lang="en-US" dirty="0">
                <a:solidFill>
                  <a:schemeClr val="tx1"/>
                </a:solidFill>
              </a:rPr>
              <a:t>University of Toronto</a:t>
            </a:r>
          </a:p>
          <a:p>
            <a:r>
              <a:rPr lang="en-US" dirty="0">
                <a:solidFill>
                  <a:schemeClr val="tx1"/>
                </a:solidFill>
              </a:rPr>
              <a:t>Fall 2021</a:t>
            </a:r>
            <a:endParaRPr lang="en-CA" dirty="0">
              <a:solidFill>
                <a:schemeClr val="tx1"/>
              </a:solidFill>
            </a:endParaRPr>
          </a:p>
        </p:txBody>
      </p:sp>
    </p:spTree>
    <p:extLst>
      <p:ext uri="{BB962C8B-B14F-4D97-AF65-F5344CB8AC3E}">
        <p14:creationId xmlns:p14="http://schemas.microsoft.com/office/powerpoint/2010/main" val="263144946"/>
      </p:ext>
    </p:extLst>
  </p:cSld>
  <p:clrMapOvr>
    <a:masterClrMapping/>
  </p:clrMapOvr>
  <mc:AlternateContent xmlns:mc="http://schemas.openxmlformats.org/markup-compatibility/2006" xmlns:p14="http://schemas.microsoft.com/office/powerpoint/2010/main">
    <mc:Choice Requires="p14">
      <p:transition spd="slow" p14:dur="2000" advTm="2972"/>
    </mc:Choice>
    <mc:Fallback xmlns="">
      <p:transition spd="slow" advTm="297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DC813-5628-4370-A3EE-C44DEF380E33}"/>
              </a:ext>
            </a:extLst>
          </p:cNvPr>
          <p:cNvSpPr>
            <a:spLocks noGrp="1"/>
          </p:cNvSpPr>
          <p:nvPr>
            <p:ph type="title"/>
          </p:nvPr>
        </p:nvSpPr>
        <p:spPr/>
        <p:txBody>
          <a:bodyPr/>
          <a:lstStyle/>
          <a:p>
            <a:r>
              <a:rPr lang="en-US" dirty="0">
                <a:solidFill>
                  <a:srgbClr val="009900"/>
                </a:solidFill>
                <a:cs typeface="Times New Roman" panose="02020603050405020304" pitchFamily="18" charset="0"/>
              </a:rPr>
              <a:t>T</a:t>
            </a:r>
            <a:r>
              <a:rPr lang="en-US" dirty="0">
                <a:cs typeface="Times New Roman" panose="02020603050405020304" pitchFamily="18" charset="0"/>
              </a:rPr>
              <a:t>raining </a:t>
            </a:r>
            <a:r>
              <a:rPr lang="en-US" dirty="0">
                <a:solidFill>
                  <a:srgbClr val="009900"/>
                </a:solidFill>
                <a:cs typeface="Times New Roman" panose="02020603050405020304" pitchFamily="18" charset="0"/>
              </a:rPr>
              <a:t>B</a:t>
            </a:r>
            <a:r>
              <a:rPr lang="en-US" dirty="0">
                <a:cs typeface="Times New Roman" panose="02020603050405020304" pitchFamily="18" charset="0"/>
              </a:rPr>
              <a:t>enchmarks for </a:t>
            </a:r>
            <a:r>
              <a:rPr lang="en-US" dirty="0">
                <a:solidFill>
                  <a:srgbClr val="009900"/>
                </a:solidFill>
                <a:cs typeface="Times New Roman" panose="02020603050405020304" pitchFamily="18" charset="0"/>
              </a:rPr>
              <a:t>D</a:t>
            </a:r>
            <a:r>
              <a:rPr lang="en-US" dirty="0">
                <a:cs typeface="Times New Roman" panose="02020603050405020304" pitchFamily="18" charset="0"/>
              </a:rPr>
              <a:t>NNs (</a:t>
            </a:r>
            <a:r>
              <a:rPr lang="en-US" dirty="0">
                <a:solidFill>
                  <a:srgbClr val="009900"/>
                </a:solidFill>
                <a:cs typeface="Times New Roman" panose="02020603050405020304" pitchFamily="18" charset="0"/>
              </a:rPr>
              <a:t>TBD</a:t>
            </a:r>
            <a:r>
              <a:rPr lang="en-US" dirty="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C1D6D8B4-D85C-4CA7-B962-2E6A285F3229}"/>
              </a:ext>
            </a:extLst>
          </p:cNvPr>
          <p:cNvSpPr>
            <a:spLocks noGrp="1"/>
          </p:cNvSpPr>
          <p:nvPr>
            <p:ph type="sldNum" sz="quarter" idx="12"/>
          </p:nvPr>
        </p:nvSpPr>
        <p:spPr/>
        <p:txBody>
          <a:bodyPr/>
          <a:lstStyle/>
          <a:p>
            <a:pPr defTabSz="1828800" hangingPunct="1">
              <a:defRPr/>
            </a:pPr>
            <a:fld id="{036768EE-A168-463D-A24D-1182DC08276E}" type="slidenum">
              <a:rPr lang="zh-CN" altLang="en-US" b="0" kern="1200">
                <a:solidFill>
                  <a:prstClr val="black">
                    <a:tint val="75000"/>
                  </a:prstClr>
                </a:solidFill>
                <a:latin typeface="Calibri"/>
                <a:ea typeface="宋体" panose="02010600030101010101" pitchFamily="2" charset="-122"/>
                <a:cs typeface="+mn-cs"/>
              </a:rPr>
              <a:pPr defTabSz="1828800" hangingPunct="1">
                <a:defRPr/>
              </a:pPr>
              <a:t>10</a:t>
            </a:fld>
            <a:endParaRPr lang="zh-CN" altLang="en-US" b="0" kern="1200">
              <a:solidFill>
                <a:prstClr val="black">
                  <a:tint val="75000"/>
                </a:prstClr>
              </a:solidFill>
              <a:latin typeface="Calibri"/>
              <a:ea typeface="宋体" panose="02010600030101010101" pitchFamily="2" charset="-122"/>
              <a:cs typeface="+mn-cs"/>
            </a:endParaRPr>
          </a:p>
        </p:txBody>
      </p:sp>
      <p:sp>
        <p:nvSpPr>
          <p:cNvPr id="18" name="Footer Placeholder 3">
            <a:extLst>
              <a:ext uri="{FF2B5EF4-FFF2-40B4-BE49-F238E27FC236}">
                <a16:creationId xmlns:a16="http://schemas.microsoft.com/office/drawing/2014/main" id="{07324748-27D3-4931-B39F-BB58B0BEE412}"/>
              </a:ext>
            </a:extLst>
          </p:cNvPr>
          <p:cNvSpPr>
            <a:spLocks noGrp="1"/>
          </p:cNvSpPr>
          <p:nvPr>
            <p:ph type="ftr" sz="quarter" idx="11"/>
          </p:nvPr>
        </p:nvSpPr>
        <p:spPr>
          <a:xfrm>
            <a:off x="7924800" y="12324549"/>
            <a:ext cx="8229600" cy="730250"/>
          </a:xfrm>
        </p:spPr>
        <p:txBody>
          <a:bodyPr/>
          <a:lstStyle/>
          <a:p>
            <a:pPr defTabSz="1828800" hangingPunct="1">
              <a:defRPr/>
            </a:pPr>
            <a:r>
              <a:rPr lang="en-US" altLang="zh-CN" b="0" kern="1200">
                <a:solidFill>
                  <a:prstClr val="black">
                    <a:tint val="75000"/>
                  </a:prstClr>
                </a:solidFill>
                <a:latin typeface="Calibri"/>
                <a:ea typeface="宋体" panose="02010600030101010101" pitchFamily="2" charset="-122"/>
                <a:cs typeface="+mn-cs"/>
              </a:rPr>
              <a:t>https://github.com/tbd-ai/tbd-suite</a:t>
            </a:r>
            <a:endParaRPr lang="zh-CN" altLang="en-US" b="0" kern="1200">
              <a:solidFill>
                <a:prstClr val="black">
                  <a:tint val="75000"/>
                </a:prstClr>
              </a:solidFill>
              <a:latin typeface="Calibri"/>
              <a:ea typeface="宋体" panose="02010600030101010101" pitchFamily="2" charset="-122"/>
              <a:cs typeface="+mn-cs"/>
            </a:endParaRPr>
          </a:p>
        </p:txBody>
      </p:sp>
      <p:graphicFrame>
        <p:nvGraphicFramePr>
          <p:cNvPr id="19" name="表格 4">
            <a:extLst>
              <a:ext uri="{FF2B5EF4-FFF2-40B4-BE49-F238E27FC236}">
                <a16:creationId xmlns:a16="http://schemas.microsoft.com/office/drawing/2014/main" id="{0542243E-AC82-41F0-B437-2F44F691C46B}"/>
              </a:ext>
            </a:extLst>
          </p:cNvPr>
          <p:cNvGraphicFramePr>
            <a:graphicFrameLocks noGrp="1"/>
          </p:cNvGraphicFramePr>
          <p:nvPr/>
        </p:nvGraphicFramePr>
        <p:xfrm>
          <a:off x="1786413" y="2590800"/>
          <a:ext cx="20506374" cy="8849360"/>
        </p:xfrm>
        <a:graphic>
          <a:graphicData uri="http://schemas.openxmlformats.org/drawingml/2006/table">
            <a:tbl>
              <a:tblPr firstRow="1" bandRow="1">
                <a:tableStyleId>{68D230F3-CF80-4859-8CE7-A43EE81993B5}</a:tableStyleId>
              </a:tblPr>
              <a:tblGrid>
                <a:gridCol w="3257734">
                  <a:extLst>
                    <a:ext uri="{9D8B030D-6E8A-4147-A177-3AD203B41FA5}">
                      <a16:colId xmlns:a16="http://schemas.microsoft.com/office/drawing/2014/main" val="368454311"/>
                    </a:ext>
                  </a:extLst>
                </a:gridCol>
                <a:gridCol w="3776480">
                  <a:extLst>
                    <a:ext uri="{9D8B030D-6E8A-4147-A177-3AD203B41FA5}">
                      <a16:colId xmlns:a16="http://schemas.microsoft.com/office/drawing/2014/main" val="2818338701"/>
                    </a:ext>
                  </a:extLst>
                </a:gridCol>
                <a:gridCol w="3181350">
                  <a:extLst>
                    <a:ext uri="{9D8B030D-6E8A-4147-A177-3AD203B41FA5}">
                      <a16:colId xmlns:a16="http://schemas.microsoft.com/office/drawing/2014/main" val="2959162523"/>
                    </a:ext>
                  </a:extLst>
                </a:gridCol>
                <a:gridCol w="2914650">
                  <a:extLst>
                    <a:ext uri="{9D8B030D-6E8A-4147-A177-3AD203B41FA5}">
                      <a16:colId xmlns:a16="http://schemas.microsoft.com/office/drawing/2014/main" val="4055068457"/>
                    </a:ext>
                  </a:extLst>
                </a:gridCol>
                <a:gridCol w="3486150">
                  <a:extLst>
                    <a:ext uri="{9D8B030D-6E8A-4147-A177-3AD203B41FA5}">
                      <a16:colId xmlns:a16="http://schemas.microsoft.com/office/drawing/2014/main" val="2383388398"/>
                    </a:ext>
                  </a:extLst>
                </a:gridCol>
                <a:gridCol w="3890010">
                  <a:extLst>
                    <a:ext uri="{9D8B030D-6E8A-4147-A177-3AD203B41FA5}">
                      <a16:colId xmlns:a16="http://schemas.microsoft.com/office/drawing/2014/main" val="1940563085"/>
                    </a:ext>
                  </a:extLst>
                </a:gridCol>
              </a:tblGrid>
              <a:tr h="741680">
                <a:tc>
                  <a:txBody>
                    <a:bodyPr/>
                    <a:lstStyle/>
                    <a:p>
                      <a:pPr algn="ctr"/>
                      <a:r>
                        <a:rPr lang="en-US" sz="3200" dirty="0">
                          <a:latin typeface="Arial Narrow" panose="020B0606020202030204" pitchFamily="34" charset="0"/>
                        </a:rPr>
                        <a:t>Applications</a:t>
                      </a:r>
                      <a:endParaRPr lang="en-US" sz="3200"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Models</a:t>
                      </a:r>
                      <a:endParaRPr lang="en-US" sz="3200" i="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Dataset</a:t>
                      </a:r>
                      <a:endParaRPr lang="en-US" sz="3200"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 of layers</a:t>
                      </a:r>
                      <a:endParaRPr lang="en-US" sz="3200"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Dominant layer</a:t>
                      </a:r>
                      <a:endParaRPr lang="en-US" sz="3200"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CA" sz="3200" dirty="0">
                          <a:latin typeface="Arial Narrow" panose="020B0606020202030204" pitchFamily="34" charset="0"/>
                        </a:rPr>
                        <a:t>Maintainer</a:t>
                      </a:r>
                      <a:endParaRPr lang="en-US" sz="3200" dirty="0">
                        <a:latin typeface="Arial Narrow" panose="020B0606020202030204" pitchFamily="34" charset="0"/>
                        <a:cs typeface="Times New Roman" panose="02020603050405020304" pitchFamily="18" charset="0"/>
                      </a:endParaRPr>
                    </a:p>
                  </a:txBody>
                  <a:tcPr marL="182880" marR="182880" marT="91440" marB="91440"/>
                </a:tc>
                <a:extLst>
                  <a:ext uri="{0D108BD9-81ED-4DB2-BD59-A6C34878D82A}">
                    <a16:rowId xmlns:a16="http://schemas.microsoft.com/office/drawing/2014/main" val="4065093026"/>
                  </a:ext>
                </a:extLst>
              </a:tr>
              <a:tr h="1158240">
                <a:tc>
                  <a:txBody>
                    <a:bodyPr/>
                    <a:lstStyle/>
                    <a:p>
                      <a:pPr algn="ctr"/>
                      <a:r>
                        <a:rPr lang="en-US" sz="3200" b="1" dirty="0">
                          <a:latin typeface="Arial Narrow" panose="020B0606020202030204" pitchFamily="34" charset="0"/>
                        </a:rPr>
                        <a:t>Image Classification</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ResNet-50 </a:t>
                      </a:r>
                      <a:r>
                        <a:rPr lang="en-US" sz="3200" i="1" baseline="-25000" dirty="0">
                          <a:latin typeface="Arial Narrow" panose="020B0606020202030204" pitchFamily="34" charset="0"/>
                        </a:rPr>
                        <a:t>T,M,C</a:t>
                      </a:r>
                    </a:p>
                    <a:p>
                      <a:pPr algn="ctr"/>
                      <a:r>
                        <a:rPr lang="en-US" sz="3200" dirty="0">
                          <a:latin typeface="Arial Narrow" panose="020B0606020202030204" pitchFamily="34" charset="0"/>
                        </a:rPr>
                        <a:t>Inception-v3 </a:t>
                      </a:r>
                      <a:r>
                        <a:rPr lang="en-US" sz="3200" i="1" baseline="-25000" dirty="0">
                          <a:latin typeface="Arial Narrow" panose="020B0606020202030204" pitchFamily="34" charset="0"/>
                        </a:rPr>
                        <a:t>T,M,C</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ImageNet</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50 (152 max)</a:t>
                      </a:r>
                    </a:p>
                    <a:p>
                      <a:pPr algn="ctr"/>
                      <a:r>
                        <a:rPr lang="en-US" sz="3200" dirty="0">
                          <a:latin typeface="Arial Narrow" panose="020B0606020202030204" pitchFamily="34" charset="0"/>
                        </a:rPr>
                        <a:t>42</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CONV</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err="1">
                          <a:latin typeface="Arial Narrow" panose="020B0606020202030204" pitchFamily="34" charset="0"/>
                        </a:rPr>
                        <a:t>Hongyu</a:t>
                      </a:r>
                      <a:r>
                        <a:rPr lang="en-CA" sz="3200" i="1" dirty="0">
                          <a:latin typeface="Arial Narrow" panose="020B0606020202030204" pitchFamily="34" charset="0"/>
                        </a:rPr>
                        <a:t> Zhu</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115209153"/>
                  </a:ext>
                </a:extLst>
              </a:tr>
              <a:tr h="1158240">
                <a:tc>
                  <a:txBody>
                    <a:bodyPr/>
                    <a:lstStyle/>
                    <a:p>
                      <a:pPr algn="ctr"/>
                      <a:r>
                        <a:rPr lang="en-US" sz="3200" b="1" dirty="0">
                          <a:latin typeface="Arial Narrow" panose="020B0606020202030204" pitchFamily="34" charset="0"/>
                        </a:rPr>
                        <a:t>Machine Translation</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Seq2Seq </a:t>
                      </a:r>
                      <a:r>
                        <a:rPr lang="en-US" sz="3200" i="1" baseline="-25000" dirty="0">
                          <a:latin typeface="Arial Narrow" panose="020B0606020202030204" pitchFamily="34" charset="0"/>
                        </a:rPr>
                        <a:t>T,M</a:t>
                      </a:r>
                    </a:p>
                    <a:p>
                      <a:pPr algn="ctr"/>
                      <a:r>
                        <a:rPr lang="en-US" sz="3200" dirty="0">
                          <a:latin typeface="Arial Narrow" panose="020B0606020202030204" pitchFamily="34" charset="0"/>
                        </a:rPr>
                        <a:t>Transformer </a:t>
                      </a:r>
                      <a:r>
                        <a:rPr lang="en-US" sz="3200" i="1" baseline="-25000" dirty="0">
                          <a:latin typeface="Arial Narrow" panose="020B0606020202030204" pitchFamily="34" charset="0"/>
                        </a:rPr>
                        <a:t>T,M</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IWSLT15</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5</a:t>
                      </a:r>
                    </a:p>
                    <a:p>
                      <a:pPr algn="ctr"/>
                      <a:r>
                        <a:rPr lang="en-US" sz="3200" dirty="0">
                          <a:latin typeface="Arial Narrow" panose="020B0606020202030204" pitchFamily="34" charset="0"/>
                        </a:rPr>
                        <a:t>12</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LSTM</a:t>
                      </a:r>
                    </a:p>
                    <a:p>
                      <a:pPr algn="ctr"/>
                      <a:r>
                        <a:rPr lang="en-US" sz="3200" dirty="0">
                          <a:latin typeface="Arial Narrow" panose="020B0606020202030204" pitchFamily="34" charset="0"/>
                        </a:rPr>
                        <a:t>Attention</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err="1">
                          <a:latin typeface="Arial Narrow" panose="020B0606020202030204" pitchFamily="34" charset="0"/>
                        </a:rPr>
                        <a:t>Bojian</a:t>
                      </a:r>
                      <a:r>
                        <a:rPr lang="en-CA" sz="3200" i="1" dirty="0">
                          <a:latin typeface="Arial Narrow" panose="020B0606020202030204" pitchFamily="34" charset="0"/>
                        </a:rPr>
                        <a:t> Zheng</a:t>
                      </a:r>
                    </a:p>
                    <a:p>
                      <a:pPr algn="ctr"/>
                      <a:r>
                        <a:rPr lang="en-CA" sz="3200" i="1" dirty="0">
                          <a:latin typeface="Arial Narrow" panose="020B0606020202030204" pitchFamily="34" charset="0"/>
                        </a:rPr>
                        <a:t>Andrew </a:t>
                      </a:r>
                      <a:r>
                        <a:rPr lang="en-CA" sz="3200" i="1" dirty="0" err="1">
                          <a:latin typeface="Arial Narrow" panose="020B0606020202030204" pitchFamily="34" charset="0"/>
                        </a:rPr>
                        <a:t>Pelegris</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731935248"/>
                  </a:ext>
                </a:extLst>
              </a:tr>
              <a:tr h="1158240">
                <a:tc>
                  <a:txBody>
                    <a:bodyPr/>
                    <a:lstStyle/>
                    <a:p>
                      <a:pPr algn="ctr"/>
                      <a:r>
                        <a:rPr lang="en-US" sz="3200" b="1" dirty="0">
                          <a:latin typeface="Arial Narrow" panose="020B0606020202030204" pitchFamily="34" charset="0"/>
                        </a:rPr>
                        <a:t>Object Detection</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Faster RCNN </a:t>
                      </a:r>
                      <a:r>
                        <a:rPr lang="en-US" sz="3200" i="1" baseline="-25000" dirty="0">
                          <a:latin typeface="Arial Narrow" panose="020B0606020202030204" pitchFamily="34" charset="0"/>
                        </a:rPr>
                        <a:t>T,M</a:t>
                      </a:r>
                      <a:endParaRPr lang="en-US" sz="3200" dirty="0">
                        <a:latin typeface="Arial Narrow" panose="020B0606020202030204" pitchFamily="34" charset="0"/>
                      </a:endParaRPr>
                    </a:p>
                    <a:p>
                      <a:pPr algn="ctr"/>
                      <a:r>
                        <a:rPr lang="en-US" sz="3200" dirty="0">
                          <a:solidFill>
                            <a:srgbClr val="FF0000"/>
                          </a:solidFill>
                          <a:latin typeface="Arial Narrow" panose="020B0606020202030204" pitchFamily="34" charset="0"/>
                        </a:rPr>
                        <a:t>Mask RCNN </a:t>
                      </a:r>
                      <a:r>
                        <a:rPr lang="en-US" sz="3200" i="1" baseline="-25000" dirty="0">
                          <a:solidFill>
                            <a:srgbClr val="FF0000"/>
                          </a:solidFill>
                          <a:latin typeface="Arial Narrow" panose="020B0606020202030204" pitchFamily="34" charset="0"/>
                        </a:rPr>
                        <a:t>P</a:t>
                      </a:r>
                      <a:endParaRPr lang="en-US" sz="3200" i="1" baseline="-25000" dirty="0">
                        <a:solidFill>
                          <a:srgbClr val="FF0000"/>
                        </a:solidFill>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Pascal VOC</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101</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CONV</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a:latin typeface="Arial Narrow" panose="020B0606020202030204" pitchFamily="34" charset="0"/>
                        </a:rPr>
                        <a:t>Hongyu Zhu</a:t>
                      </a:r>
                    </a:p>
                    <a:p>
                      <a:pPr algn="ctr"/>
                      <a:r>
                        <a:rPr lang="en-CA" sz="3200" i="1" dirty="0" err="1">
                          <a:latin typeface="Arial Narrow" panose="020B0606020202030204" pitchFamily="34" charset="0"/>
                          <a:cs typeface="Times New Roman" panose="02020603050405020304" pitchFamily="18" charset="0"/>
                        </a:rPr>
                        <a:t>Zilun</a:t>
                      </a:r>
                      <a:r>
                        <a:rPr lang="en-CA" sz="3200" i="1" dirty="0">
                          <a:latin typeface="Arial Narrow" panose="020B0606020202030204" pitchFamily="34" charset="0"/>
                          <a:cs typeface="Times New Roman" panose="02020603050405020304" pitchFamily="18" charset="0"/>
                        </a:rPr>
                        <a:t> Zhang</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1614085170"/>
                  </a:ext>
                </a:extLst>
              </a:tr>
              <a:tr h="1158240">
                <a:tc>
                  <a:txBody>
                    <a:bodyPr/>
                    <a:lstStyle/>
                    <a:p>
                      <a:pPr algn="ctr"/>
                      <a:r>
                        <a:rPr lang="en-US" sz="3200" b="1" dirty="0">
                          <a:latin typeface="Arial Narrow" panose="020B0606020202030204" pitchFamily="34" charset="0"/>
                        </a:rPr>
                        <a:t>Speech Recognition</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solidFill>
                            <a:srgbClr val="FF0000"/>
                          </a:solidFill>
                          <a:latin typeface="Arial Narrow" panose="020B0606020202030204" pitchFamily="34" charset="0"/>
                        </a:rPr>
                        <a:t>Deep Speech 2 </a:t>
                      </a:r>
                      <a:r>
                        <a:rPr lang="en-US" sz="3200" i="1" baseline="-25000" dirty="0">
                          <a:solidFill>
                            <a:srgbClr val="FF0000"/>
                          </a:solidFill>
                          <a:latin typeface="Arial Narrow" panose="020B0606020202030204" pitchFamily="34" charset="0"/>
                        </a:rPr>
                        <a:t>P</a:t>
                      </a:r>
                      <a:r>
                        <a:rPr lang="en-US" sz="3200" i="1" baseline="-25000" dirty="0">
                          <a:latin typeface="Arial Narrow" panose="020B0606020202030204" pitchFamily="34" charset="0"/>
                        </a:rPr>
                        <a:t>, M</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err="1">
                          <a:latin typeface="Arial Narrow" panose="020B0606020202030204" pitchFamily="34" charset="0"/>
                        </a:rPr>
                        <a:t>LibriSpeech</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7 (9 max)</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RNN</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i="1" dirty="0" err="1">
                          <a:latin typeface="Arial Narrow" panose="020B0606020202030204" pitchFamily="34" charset="0"/>
                          <a:cs typeface="Times New Roman" panose="02020603050405020304" pitchFamily="18" charset="0"/>
                        </a:rPr>
                        <a:t>Kuei</a:t>
                      </a:r>
                      <a:r>
                        <a:rPr lang="en-US" sz="3200" i="1" dirty="0">
                          <a:latin typeface="Arial Narrow" panose="020B0606020202030204" pitchFamily="34" charset="0"/>
                          <a:cs typeface="Times New Roman" panose="02020603050405020304" pitchFamily="18" charset="0"/>
                        </a:rPr>
                        <a:t>-Fang Hsueh</a:t>
                      </a:r>
                    </a:p>
                    <a:p>
                      <a:pPr algn="ctr"/>
                      <a:r>
                        <a:rPr lang="en-US" sz="3200" i="1" dirty="0" err="1">
                          <a:latin typeface="Arial Narrow" panose="020B0606020202030204" pitchFamily="34" charset="0"/>
                          <a:cs typeface="Times New Roman" panose="02020603050405020304" pitchFamily="18" charset="0"/>
                        </a:rPr>
                        <a:t>Jiahuang</a:t>
                      </a:r>
                      <a:r>
                        <a:rPr lang="en-US" sz="3200" i="1" dirty="0">
                          <a:latin typeface="Arial Narrow" panose="020B0606020202030204" pitchFamily="34" charset="0"/>
                          <a:cs typeface="Times New Roman" panose="02020603050405020304" pitchFamily="18" charset="0"/>
                        </a:rPr>
                        <a:t> Lin</a:t>
                      </a:r>
                    </a:p>
                  </a:txBody>
                  <a:tcPr marL="182880" marR="182880" marT="91440" marB="91440" anchor="ctr"/>
                </a:tc>
                <a:extLst>
                  <a:ext uri="{0D108BD9-81ED-4DB2-BD59-A6C34878D82A}">
                    <a16:rowId xmlns:a16="http://schemas.microsoft.com/office/drawing/2014/main" val="3510988412"/>
                  </a:ext>
                </a:extLst>
              </a:tr>
              <a:tr h="1158240">
                <a:tc>
                  <a:txBody>
                    <a:bodyPr/>
                    <a:lstStyle/>
                    <a:p>
                      <a:pPr algn="ctr"/>
                      <a:r>
                        <a:rPr lang="en-US" sz="3200" b="1" dirty="0">
                          <a:solidFill>
                            <a:srgbClr val="FF0000"/>
                          </a:solidFill>
                          <a:latin typeface="Arial Narrow" panose="020B0606020202030204" pitchFamily="34" charset="0"/>
                          <a:cs typeface="Times New Roman" panose="02020603050405020304" pitchFamily="18" charset="0"/>
                        </a:rPr>
                        <a:t>Recommendation System</a:t>
                      </a:r>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Arial Narrow" panose="020B0606020202030204" pitchFamily="34" charset="0"/>
                        </a:rPr>
                        <a:t>NCF </a:t>
                      </a:r>
                      <a:r>
                        <a:rPr lang="en-US" sz="3200" i="1" baseline="-25000" dirty="0">
                          <a:solidFill>
                            <a:srgbClr val="FF0000"/>
                          </a:solidFill>
                          <a:latin typeface="Arial Narrow" panose="020B0606020202030204" pitchFamily="34" charset="0"/>
                        </a:rPr>
                        <a:t>P</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err="1">
                          <a:latin typeface="Arial Narrow" panose="020B0606020202030204" pitchFamily="34" charset="0"/>
                          <a:cs typeface="Times New Roman" panose="02020603050405020304" pitchFamily="18" charset="0"/>
                        </a:rPr>
                        <a:t>MovieLens</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cs typeface="Times New Roman" panose="02020603050405020304" pitchFamily="18" charset="0"/>
                        </a:rPr>
                        <a:t>4</a:t>
                      </a:r>
                    </a:p>
                  </a:txBody>
                  <a:tcPr marL="182880" marR="182880" marT="91440" marB="91440" anchor="ctr"/>
                </a:tc>
                <a:tc>
                  <a:txBody>
                    <a:bodyPr/>
                    <a:lstStyle/>
                    <a:p>
                      <a:pPr algn="ctr"/>
                      <a:r>
                        <a:rPr lang="en-US" sz="3200" dirty="0">
                          <a:latin typeface="Arial Narrow" panose="020B0606020202030204" pitchFamily="34" charset="0"/>
                          <a:cs typeface="Times New Roman" panose="02020603050405020304" pitchFamily="18" charset="0"/>
                        </a:rPr>
                        <a:t>GMF, MLP</a:t>
                      </a:r>
                    </a:p>
                  </a:txBody>
                  <a:tcPr marL="182880" marR="182880" marT="91440" marB="91440" anchor="ctr"/>
                </a:tc>
                <a:tc>
                  <a:txBody>
                    <a:bodyPr/>
                    <a:lstStyle/>
                    <a:p>
                      <a:pPr algn="ctr"/>
                      <a:r>
                        <a:rPr lang="en-US" sz="3200" i="1" dirty="0" err="1">
                          <a:latin typeface="Arial Narrow" panose="020B0606020202030204" pitchFamily="34" charset="0"/>
                          <a:cs typeface="Times New Roman" panose="02020603050405020304" pitchFamily="18" charset="0"/>
                        </a:rPr>
                        <a:t>Izaak</a:t>
                      </a:r>
                      <a:r>
                        <a:rPr lang="en-US" sz="3200" i="1" dirty="0">
                          <a:latin typeface="Arial Narrow" panose="020B0606020202030204" pitchFamily="34" charset="0"/>
                          <a:cs typeface="Times New Roman" panose="02020603050405020304" pitchFamily="18" charset="0"/>
                        </a:rPr>
                        <a:t> </a:t>
                      </a:r>
                      <a:r>
                        <a:rPr lang="en-US" sz="3200" i="1" dirty="0" err="1">
                          <a:latin typeface="Arial Narrow" panose="020B0606020202030204" pitchFamily="34" charset="0"/>
                          <a:cs typeface="Times New Roman" panose="02020603050405020304" pitchFamily="18" charset="0"/>
                        </a:rPr>
                        <a:t>Niksan</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2133777443"/>
                  </a:ext>
                </a:extLst>
              </a:tr>
              <a:tr h="1158240">
                <a:tc>
                  <a:txBody>
                    <a:bodyPr/>
                    <a:lstStyle/>
                    <a:p>
                      <a:pPr algn="ctr"/>
                      <a:r>
                        <a:rPr lang="en-US" sz="3200" b="1" dirty="0">
                          <a:latin typeface="Arial Narrow" panose="020B0606020202030204" pitchFamily="34" charset="0"/>
                        </a:rPr>
                        <a:t>Adversarial Network</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WGAN </a:t>
                      </a:r>
                      <a:r>
                        <a:rPr lang="en-US" sz="3200" i="1" baseline="-25000" dirty="0">
                          <a:latin typeface="Arial Narrow" panose="020B0606020202030204" pitchFamily="34" charset="0"/>
                        </a:rPr>
                        <a:t>T</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marL="0" marR="0" lvl="0" indent="0" algn="ctr" defTabSz="4388777" rtl="0" eaLnBrk="1" fontAlgn="auto" latinLnBrk="0" hangingPunct="1">
                        <a:lnSpc>
                          <a:spcPct val="100000"/>
                        </a:lnSpc>
                        <a:spcBef>
                          <a:spcPts val="0"/>
                        </a:spcBef>
                        <a:spcAft>
                          <a:spcPts val="0"/>
                        </a:spcAft>
                        <a:buClrTx/>
                        <a:buSzTx/>
                        <a:buFontTx/>
                        <a:buNone/>
                        <a:tabLst/>
                        <a:defRPr/>
                      </a:pPr>
                      <a:r>
                        <a:rPr lang="en-US" sz="3200" dirty="0" err="1">
                          <a:latin typeface="Arial Narrow" panose="020B0606020202030204" pitchFamily="34" charset="0"/>
                        </a:rPr>
                        <a:t>Downsampled</a:t>
                      </a:r>
                      <a:r>
                        <a:rPr lang="en-US" sz="3200" dirty="0">
                          <a:latin typeface="Arial Narrow" panose="020B0606020202030204" pitchFamily="34" charset="0"/>
                        </a:rPr>
                        <a:t> ImageNet</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14+14</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CONV</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a:latin typeface="Arial Narrow" panose="020B0606020202030204" pitchFamily="34" charset="0"/>
                        </a:rPr>
                        <a:t>Andrew </a:t>
                      </a:r>
                      <a:r>
                        <a:rPr lang="en-CA" sz="3200" i="1" dirty="0" err="1">
                          <a:latin typeface="Arial Narrow" panose="020B0606020202030204" pitchFamily="34" charset="0"/>
                        </a:rPr>
                        <a:t>Pelegris</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2493832501"/>
                  </a:ext>
                </a:extLst>
              </a:tr>
              <a:tr h="1158240">
                <a:tc>
                  <a:txBody>
                    <a:bodyPr/>
                    <a:lstStyle/>
                    <a:p>
                      <a:pPr algn="ctr"/>
                      <a:r>
                        <a:rPr lang="en-US" sz="3200" b="1" dirty="0">
                          <a:latin typeface="Arial Narrow" panose="020B0606020202030204" pitchFamily="34" charset="0"/>
                        </a:rPr>
                        <a:t>Reinforcement Learning</a:t>
                      </a:r>
                      <a:endParaRPr lang="en-US" sz="3200" b="1" dirty="0">
                        <a:latin typeface="Arial Narrow" panose="020B0606020202030204" pitchFamily="34" charset="0"/>
                        <a:cs typeface="Times New Roman" panose="02020603050405020304" pitchFamily="18" charset="0"/>
                      </a:endParaRPr>
                    </a:p>
                  </a:txBody>
                  <a:tcPr marL="182880" marR="182880" marT="91440" marB="91440"/>
                </a:tc>
                <a:tc>
                  <a:txBody>
                    <a:bodyPr/>
                    <a:lstStyle/>
                    <a:p>
                      <a:pPr algn="ctr"/>
                      <a:r>
                        <a:rPr lang="en-US" sz="3200" dirty="0">
                          <a:latin typeface="Arial Narrow" panose="020B0606020202030204" pitchFamily="34" charset="0"/>
                        </a:rPr>
                        <a:t>A3C </a:t>
                      </a:r>
                      <a:r>
                        <a:rPr lang="en-US" sz="3200" i="1" baseline="-25000" dirty="0">
                          <a:latin typeface="Arial Narrow" panose="020B0606020202030204" pitchFamily="34" charset="0"/>
                        </a:rPr>
                        <a:t>T,M</a:t>
                      </a:r>
                      <a:endParaRPr lang="en-US" sz="3200" i="1" baseline="-250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Atari 2600</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4</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US" sz="3200" dirty="0">
                          <a:latin typeface="Arial Narrow" panose="020B0606020202030204" pitchFamily="34" charset="0"/>
                        </a:rPr>
                        <a:t>CONV</a:t>
                      </a:r>
                      <a:endParaRPr lang="en-US" sz="3200" dirty="0">
                        <a:latin typeface="Arial Narrow" panose="020B0606020202030204" pitchFamily="34" charset="0"/>
                        <a:cs typeface="Times New Roman" panose="02020603050405020304" pitchFamily="18" charset="0"/>
                      </a:endParaRPr>
                    </a:p>
                  </a:txBody>
                  <a:tcPr marL="182880" marR="182880" marT="91440" marB="91440" anchor="ctr"/>
                </a:tc>
                <a:tc>
                  <a:txBody>
                    <a:bodyPr/>
                    <a:lstStyle/>
                    <a:p>
                      <a:pPr algn="ctr"/>
                      <a:r>
                        <a:rPr lang="en-CA" sz="3200" i="1" dirty="0">
                          <a:latin typeface="Arial Narrow" panose="020B0606020202030204" pitchFamily="34" charset="0"/>
                        </a:rPr>
                        <a:t>Mohamed </a:t>
                      </a:r>
                      <a:r>
                        <a:rPr lang="en-CA" sz="3200" i="1" dirty="0" err="1">
                          <a:latin typeface="Arial Narrow" panose="020B0606020202030204" pitchFamily="34" charset="0"/>
                        </a:rPr>
                        <a:t>Akrout</a:t>
                      </a:r>
                      <a:endParaRPr lang="en-US" sz="3200" i="1" dirty="0">
                        <a:latin typeface="Arial Narrow" panose="020B0606020202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796681713"/>
                  </a:ext>
                </a:extLst>
              </a:tr>
            </a:tbl>
          </a:graphicData>
        </a:graphic>
      </p:graphicFrame>
      <p:sp>
        <p:nvSpPr>
          <p:cNvPr id="20" name="文本框 5">
            <a:extLst>
              <a:ext uri="{FF2B5EF4-FFF2-40B4-BE49-F238E27FC236}">
                <a16:creationId xmlns:a16="http://schemas.microsoft.com/office/drawing/2014/main" id="{8EA7C3CA-D2F9-4BCA-80DA-DBCD929D4F70}"/>
              </a:ext>
            </a:extLst>
          </p:cNvPr>
          <p:cNvSpPr txBox="1"/>
          <p:nvPr/>
        </p:nvSpPr>
        <p:spPr>
          <a:xfrm>
            <a:off x="2120280" y="11472413"/>
            <a:ext cx="20434920" cy="646331"/>
          </a:xfrm>
          <a:prstGeom prst="rect">
            <a:avLst/>
          </a:prstGeom>
          <a:noFill/>
        </p:spPr>
        <p:txBody>
          <a:bodyPr wrap="square" rtlCol="0">
            <a:spAutoFit/>
          </a:bodyPr>
          <a:lstStyle/>
          <a:p>
            <a:pPr algn="l" defTabSz="1828800" hangingPunct="1">
              <a:defRPr/>
            </a:pPr>
            <a:r>
              <a:rPr lang="en-CA" sz="3600" b="0" kern="1200" dirty="0">
                <a:solidFill>
                  <a:prstClr val="black"/>
                </a:solidFill>
                <a:latin typeface="Times New Roman" panose="02020603050405020304" pitchFamily="18" charset="0"/>
                <a:ea typeface="+mn-ea"/>
                <a:cs typeface="Times New Roman" panose="02020603050405020304" pitchFamily="18" charset="0"/>
              </a:rPr>
              <a:t>(Footnotes indicate available implementation: </a:t>
            </a:r>
            <a:r>
              <a:rPr lang="en-CA" sz="3600" b="0" i="1" kern="1200" dirty="0">
                <a:solidFill>
                  <a:prstClr val="black"/>
                </a:solidFill>
                <a:latin typeface="Times New Roman" panose="02020603050405020304" pitchFamily="18" charset="0"/>
                <a:ea typeface="+mn-ea"/>
                <a:cs typeface="Times New Roman" panose="02020603050405020304" pitchFamily="18" charset="0"/>
              </a:rPr>
              <a:t>T</a:t>
            </a:r>
            <a:r>
              <a:rPr lang="en-CA" sz="3600" b="0" kern="1200" dirty="0">
                <a:solidFill>
                  <a:prstClr val="black"/>
                </a:solidFill>
                <a:latin typeface="Times New Roman" panose="02020603050405020304" pitchFamily="18" charset="0"/>
                <a:ea typeface="+mn-ea"/>
                <a:cs typeface="Times New Roman" panose="02020603050405020304" pitchFamily="18" charset="0"/>
              </a:rPr>
              <a:t> for          , </a:t>
            </a:r>
            <a:r>
              <a:rPr lang="en-CA" sz="3600" b="0" i="1" kern="1200" dirty="0">
                <a:solidFill>
                  <a:prstClr val="black"/>
                </a:solidFill>
                <a:latin typeface="Times New Roman" panose="02020603050405020304" pitchFamily="18" charset="0"/>
                <a:ea typeface="+mn-ea"/>
                <a:cs typeface="Times New Roman" panose="02020603050405020304" pitchFamily="18" charset="0"/>
              </a:rPr>
              <a:t>M</a:t>
            </a:r>
            <a:r>
              <a:rPr lang="en-CA" sz="3600" b="0" kern="1200" dirty="0">
                <a:solidFill>
                  <a:prstClr val="black"/>
                </a:solidFill>
                <a:latin typeface="Times New Roman" panose="02020603050405020304" pitchFamily="18" charset="0"/>
                <a:ea typeface="+mn-ea"/>
                <a:cs typeface="Times New Roman" panose="02020603050405020304" pitchFamily="18" charset="0"/>
              </a:rPr>
              <a:t> for                , </a:t>
            </a:r>
            <a:r>
              <a:rPr lang="en-CA" sz="3600" b="0" i="1" kern="1200" dirty="0">
                <a:solidFill>
                  <a:prstClr val="black"/>
                </a:solidFill>
                <a:latin typeface="Times New Roman" panose="02020603050405020304" pitchFamily="18" charset="0"/>
                <a:ea typeface="+mn-ea"/>
                <a:cs typeface="Times New Roman" panose="02020603050405020304" pitchFamily="18" charset="0"/>
              </a:rPr>
              <a:t>C</a:t>
            </a:r>
            <a:r>
              <a:rPr lang="en-CA" sz="3600" b="0" kern="1200" dirty="0">
                <a:solidFill>
                  <a:prstClr val="black"/>
                </a:solidFill>
                <a:latin typeface="Times New Roman" panose="02020603050405020304" pitchFamily="18" charset="0"/>
                <a:ea typeface="+mn-ea"/>
                <a:cs typeface="Times New Roman" panose="02020603050405020304" pitchFamily="18" charset="0"/>
              </a:rPr>
              <a:t> for            , </a:t>
            </a:r>
            <a:r>
              <a:rPr lang="en-CA" sz="3600" b="0" i="1" kern="1200" dirty="0">
                <a:solidFill>
                  <a:prstClr val="black"/>
                </a:solidFill>
                <a:latin typeface="Times New Roman" panose="02020603050405020304" pitchFamily="18" charset="0"/>
                <a:ea typeface="+mn-ea"/>
                <a:cs typeface="Times New Roman" panose="02020603050405020304" pitchFamily="18" charset="0"/>
              </a:rPr>
              <a:t>P</a:t>
            </a:r>
            <a:r>
              <a:rPr lang="en-CA" sz="3600" b="0" kern="1200" dirty="0">
                <a:solidFill>
                  <a:prstClr val="black"/>
                </a:solidFill>
                <a:latin typeface="Times New Roman" panose="02020603050405020304" pitchFamily="18" charset="0"/>
                <a:ea typeface="+mn-ea"/>
                <a:cs typeface="Times New Roman" panose="02020603050405020304" pitchFamily="18" charset="0"/>
              </a:rPr>
              <a:t> for              ) </a:t>
            </a:r>
            <a:endParaRPr lang="en-US" sz="3600" b="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21" name="Picture 4">
            <a:extLst>
              <a:ext uri="{FF2B5EF4-FFF2-40B4-BE49-F238E27FC236}">
                <a16:creationId xmlns:a16="http://schemas.microsoft.com/office/drawing/2014/main" id="{44CFEAEE-F178-4397-B321-A28E4C553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5861" y="11472412"/>
            <a:ext cx="866698" cy="738664"/>
          </a:xfrm>
          <a:prstGeom prst="rect">
            <a:avLst/>
          </a:prstGeom>
        </p:spPr>
      </p:pic>
      <p:pic>
        <p:nvPicPr>
          <p:cNvPr id="22" name="Picture 21">
            <a:extLst>
              <a:ext uri="{FF2B5EF4-FFF2-40B4-BE49-F238E27FC236}">
                <a16:creationId xmlns:a16="http://schemas.microsoft.com/office/drawing/2014/main" id="{FA157E1D-9DC5-45A7-8F6B-5B076FF2F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1673" y="11521380"/>
            <a:ext cx="1542986" cy="738664"/>
          </a:xfrm>
          <a:prstGeom prst="rect">
            <a:avLst/>
          </a:prstGeom>
        </p:spPr>
      </p:pic>
      <p:pic>
        <p:nvPicPr>
          <p:cNvPr id="23" name="Picture 14">
            <a:extLst>
              <a:ext uri="{FF2B5EF4-FFF2-40B4-BE49-F238E27FC236}">
                <a16:creationId xmlns:a16="http://schemas.microsoft.com/office/drawing/2014/main" id="{CFF1B381-66D7-4B4A-9C8A-312223E1A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34312" y="11481281"/>
            <a:ext cx="1216388" cy="821062"/>
          </a:xfrm>
          <a:prstGeom prst="rect">
            <a:avLst/>
          </a:prstGeom>
        </p:spPr>
      </p:pic>
      <p:sp>
        <p:nvSpPr>
          <p:cNvPr id="24" name="Date Placeholder 9">
            <a:extLst>
              <a:ext uri="{FF2B5EF4-FFF2-40B4-BE49-F238E27FC236}">
                <a16:creationId xmlns:a16="http://schemas.microsoft.com/office/drawing/2014/main" id="{7A883850-8AA7-4231-BFAA-4221EB14C0FA}"/>
              </a:ext>
            </a:extLst>
          </p:cNvPr>
          <p:cNvSpPr>
            <a:spLocks noGrp="1"/>
          </p:cNvSpPr>
          <p:nvPr>
            <p:ph type="dt" sz="half" idx="10"/>
          </p:nvPr>
        </p:nvSpPr>
        <p:spPr>
          <a:xfrm>
            <a:off x="1524000" y="12324549"/>
            <a:ext cx="5486400" cy="730250"/>
          </a:xfrm>
        </p:spPr>
        <p:txBody>
          <a:bodyPr/>
          <a:lstStyle/>
          <a:p>
            <a:pPr defTabSz="1828800" hangingPunct="1">
              <a:defRPr/>
            </a:pPr>
            <a:r>
              <a:rPr lang="en-US" altLang="zh-CN" b="0" kern="1200">
                <a:solidFill>
                  <a:prstClr val="black">
                    <a:tint val="75000"/>
                  </a:prstClr>
                </a:solidFill>
                <a:latin typeface="Calibri"/>
                <a:ea typeface="宋体" panose="02010600030101010101" pitchFamily="2" charset="-122"/>
                <a:cs typeface="+mn-cs"/>
              </a:rPr>
              <a:t>tbd-suite.ai</a:t>
            </a:r>
            <a:endParaRPr lang="zh-CN" altLang="en-US" b="0" kern="1200">
              <a:solidFill>
                <a:prstClr val="black">
                  <a:tint val="75000"/>
                </a:prstClr>
              </a:solidFill>
              <a:latin typeface="Calibri"/>
              <a:ea typeface="宋体" panose="02010600030101010101" pitchFamily="2" charset="-122"/>
              <a:cs typeface="+mn-cs"/>
            </a:endParaRPr>
          </a:p>
        </p:txBody>
      </p:sp>
      <p:pic>
        <p:nvPicPr>
          <p:cNvPr id="25" name="Picture 2" descr="Image result for pytorch logo">
            <a:extLst>
              <a:ext uri="{FF2B5EF4-FFF2-40B4-BE49-F238E27FC236}">
                <a16:creationId xmlns:a16="http://schemas.microsoft.com/office/drawing/2014/main" id="{D40CA4F2-77E3-4C90-BE12-5A02307AF8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7581" y="11694333"/>
            <a:ext cx="1410738" cy="29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057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50059-EC51-44B9-A471-E11B81D16712}"/>
              </a:ext>
            </a:extLst>
          </p:cNvPr>
          <p:cNvSpPr>
            <a:spLocks noGrp="1"/>
          </p:cNvSpPr>
          <p:nvPr>
            <p:ph type="title"/>
          </p:nvPr>
        </p:nvSpPr>
        <p:spPr/>
        <p:txBody>
          <a:bodyPr/>
          <a:lstStyle/>
          <a:p>
            <a:r>
              <a:rPr lang="en-US" dirty="0"/>
              <a:t>Existing Efforts	: Pros and cons	</a:t>
            </a:r>
            <a:endParaRPr lang="en-CA" dirty="0"/>
          </a:p>
        </p:txBody>
      </p:sp>
      <p:sp>
        <p:nvSpPr>
          <p:cNvPr id="3" name="Text Placeholder 2">
            <a:extLst>
              <a:ext uri="{FF2B5EF4-FFF2-40B4-BE49-F238E27FC236}">
                <a16:creationId xmlns:a16="http://schemas.microsoft.com/office/drawing/2014/main" id="{2C111B14-1E42-4D0A-8659-C5EA7EE81424}"/>
              </a:ext>
            </a:extLst>
          </p:cNvPr>
          <p:cNvSpPr>
            <a:spLocks noGrp="1"/>
          </p:cNvSpPr>
          <p:nvPr>
            <p:ph type="body" idx="1"/>
          </p:nvPr>
        </p:nvSpPr>
        <p:spPr/>
        <p:txBody>
          <a:bodyPr>
            <a:normAutofit fontScale="92500"/>
          </a:bodyPr>
          <a:lstStyle/>
          <a:p>
            <a:r>
              <a:rPr lang="en-US" dirty="0"/>
              <a:t>TVM, XLA, Glow, </a:t>
            </a:r>
            <a:r>
              <a:rPr lang="en-US" dirty="0" err="1"/>
              <a:t>PlaidML</a:t>
            </a:r>
            <a:endParaRPr lang="en-US" dirty="0"/>
          </a:p>
          <a:p>
            <a:pPr lvl="1"/>
            <a:r>
              <a:rPr lang="en-US" dirty="0"/>
              <a:t>Don’t perform well for training</a:t>
            </a:r>
          </a:p>
          <a:p>
            <a:pPr lvl="1"/>
            <a:r>
              <a:rPr lang="en-US" dirty="0"/>
              <a:t>TVM can be 2-3 orders of magnitude worse on important kernels</a:t>
            </a:r>
          </a:p>
          <a:p>
            <a:pPr lvl="1"/>
            <a:endParaRPr lang="en-US" dirty="0"/>
          </a:p>
          <a:p>
            <a:r>
              <a:rPr lang="en-US" dirty="0"/>
              <a:t>We need a new ML compiler with representative IR</a:t>
            </a:r>
          </a:p>
          <a:p>
            <a:pPr lvl="1"/>
            <a:r>
              <a:rPr lang="en-US" dirty="0"/>
              <a:t>Any thoughts? Why not ML IR?</a:t>
            </a:r>
          </a:p>
          <a:p>
            <a:pPr marL="1143000" lvl="1" indent="0">
              <a:buNone/>
            </a:pPr>
            <a:endParaRPr lang="en-US" dirty="0"/>
          </a:p>
          <a:p>
            <a:r>
              <a:rPr lang="en-US" dirty="0"/>
              <a:t>We want LLVM-like style optimizers</a:t>
            </a:r>
          </a:p>
          <a:p>
            <a:pPr lvl="1"/>
            <a:r>
              <a:rPr lang="en-US" dirty="0"/>
              <a:t>E.g., we can try all three major approaches to footprint reduction together</a:t>
            </a:r>
            <a:endParaRPr lang="en-CA" dirty="0"/>
          </a:p>
        </p:txBody>
      </p:sp>
      <p:sp>
        <p:nvSpPr>
          <p:cNvPr id="4" name="Slide Number Placeholder 3">
            <a:extLst>
              <a:ext uri="{FF2B5EF4-FFF2-40B4-BE49-F238E27FC236}">
                <a16:creationId xmlns:a16="http://schemas.microsoft.com/office/drawing/2014/main" id="{7DA61566-E808-4393-A767-E4C383ED066F}"/>
              </a:ext>
            </a:extLst>
          </p:cNvPr>
          <p:cNvSpPr>
            <a:spLocks noGrp="1"/>
          </p:cNvSpPr>
          <p:nvPr>
            <p:ph type="sldNum" idx="12"/>
          </p:nvPr>
        </p:nvSpPr>
        <p:spPr/>
        <p:txBody>
          <a:bodyPr/>
          <a:lstStyle/>
          <a:p>
            <a:fld id="{00000000-1234-1234-1234-123412341234}" type="slidenum">
              <a:rPr lang="en-US" smtClean="0"/>
              <a:pPr/>
              <a:t>100</a:t>
            </a:fld>
            <a:endParaRPr lang="en-US"/>
          </a:p>
        </p:txBody>
      </p:sp>
    </p:spTree>
    <p:extLst>
      <p:ext uri="{BB962C8B-B14F-4D97-AF65-F5344CB8AC3E}">
        <p14:creationId xmlns:p14="http://schemas.microsoft.com/office/powerpoint/2010/main" val="3171722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19200"/>
            <a:ext cx="24384000" cy="5638800"/>
          </a:xfrm>
          <a:solidFill>
            <a:schemeClr val="bg1">
              <a:lumMod val="95000"/>
            </a:schemeClr>
          </a:solidFill>
        </p:spPr>
        <p:txBody>
          <a:bodyPr anchor="ctr" anchorCtr="0">
            <a:noAutofit/>
          </a:bodyPr>
          <a:lstStyle/>
          <a:p>
            <a:pPr fontAlgn="base"/>
            <a:r>
              <a:rPr lang="en-US" b="1" dirty="0"/>
              <a:t>CSC 2224: Parallel Computer </a:t>
            </a:r>
            <a:br>
              <a:rPr lang="en-US" b="1" dirty="0"/>
            </a:br>
            <a:r>
              <a:rPr lang="en-US" b="1" dirty="0"/>
              <a:t>Architecture and Programming</a:t>
            </a:r>
            <a:br>
              <a:rPr lang="en-US" b="1" dirty="0"/>
            </a:br>
            <a:r>
              <a:rPr lang="en-US" sz="8800" dirty="0">
                <a:latin typeface="Source Sans Pro SemiBold"/>
                <a:ea typeface="Source Sans Pro SemiBold"/>
                <a:cs typeface="Source Sans Pro SemiBold"/>
                <a:sym typeface="Source Sans Pro SemiBold"/>
              </a:rPr>
              <a:t>DNN Training and Inference :</a:t>
            </a:r>
            <a:br>
              <a:rPr lang="en-US" sz="8800" dirty="0">
                <a:latin typeface="Source Sans Pro SemiBold"/>
                <a:ea typeface="Source Sans Pro SemiBold"/>
                <a:cs typeface="Source Sans Pro SemiBold"/>
                <a:sym typeface="Source Sans Pro SemiBold"/>
              </a:rPr>
            </a:br>
            <a:r>
              <a:rPr lang="en-US" sz="8800" dirty="0">
                <a:latin typeface="Source Sans Pro SemiBold"/>
                <a:ea typeface="Source Sans Pro SemiBold"/>
                <a:cs typeface="Source Sans Pro SemiBold"/>
                <a:sym typeface="Source Sans Pro SemiBold"/>
              </a:rPr>
              <a:t>Challenges, Trends, State-of-the-Art</a:t>
            </a:r>
            <a:endParaRPr lang="en-US" b="1" dirty="0"/>
          </a:p>
        </p:txBody>
      </p:sp>
      <p:sp>
        <p:nvSpPr>
          <p:cNvPr id="8" name="Subtitle 2"/>
          <p:cNvSpPr txBox="1">
            <a:spLocks/>
          </p:cNvSpPr>
          <p:nvPr/>
        </p:nvSpPr>
        <p:spPr>
          <a:xfrm>
            <a:off x="14859000" y="10829112"/>
            <a:ext cx="1143000" cy="854100"/>
          </a:xfrm>
          <a:prstGeom prst="rect">
            <a:avLst/>
          </a:prstGeom>
        </p:spPr>
        <p:txBody>
          <a:bodyPr vert="horz" lIns="182880" tIns="91440" rIns="182880" bIns="9144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defTabSz="1828800"/>
            <a:endParaRPr lang="en-US" sz="4400" b="0" dirty="0">
              <a:solidFill>
                <a:prstClr val="black">
                  <a:tint val="75000"/>
                </a:prstClr>
              </a:solidFill>
              <a:latin typeface="Calibri"/>
            </a:endParaRPr>
          </a:p>
        </p:txBody>
      </p:sp>
      <p:sp>
        <p:nvSpPr>
          <p:cNvPr id="5" name="Subtitle 4">
            <a:extLst>
              <a:ext uri="{FF2B5EF4-FFF2-40B4-BE49-F238E27FC236}">
                <a16:creationId xmlns:a16="http://schemas.microsoft.com/office/drawing/2014/main" id="{A38BC0D9-9426-462E-A586-ED53F18E4840}"/>
              </a:ext>
            </a:extLst>
          </p:cNvPr>
          <p:cNvSpPr>
            <a:spLocks noGrp="1"/>
          </p:cNvSpPr>
          <p:nvPr>
            <p:ph type="subTitle" idx="1"/>
          </p:nvPr>
        </p:nvSpPr>
        <p:spPr>
          <a:xfrm>
            <a:off x="4267200" y="7750962"/>
            <a:ext cx="16306800" cy="3505200"/>
          </a:xfrm>
        </p:spPr>
        <p:txBody>
          <a:bodyPr>
            <a:normAutofit/>
          </a:bodyPr>
          <a:lstStyle/>
          <a:p>
            <a:r>
              <a:rPr lang="en-US" dirty="0">
                <a:solidFill>
                  <a:srgbClr val="0000FF"/>
                </a:solidFill>
              </a:rPr>
              <a:t>Prof. Gennady </a:t>
            </a:r>
            <a:r>
              <a:rPr lang="en-US" dirty="0" err="1">
                <a:solidFill>
                  <a:srgbClr val="0000FF"/>
                </a:solidFill>
              </a:rPr>
              <a:t>Pekhimenko</a:t>
            </a:r>
            <a:endParaRPr lang="en-US" dirty="0">
              <a:solidFill>
                <a:srgbClr val="0000FF"/>
              </a:solidFill>
            </a:endParaRPr>
          </a:p>
          <a:p>
            <a:r>
              <a:rPr lang="en-US" dirty="0">
                <a:solidFill>
                  <a:schemeClr val="tx1"/>
                </a:solidFill>
              </a:rPr>
              <a:t>University of Toronto</a:t>
            </a:r>
          </a:p>
          <a:p>
            <a:r>
              <a:rPr lang="en-US" dirty="0">
                <a:solidFill>
                  <a:schemeClr val="tx1"/>
                </a:solidFill>
              </a:rPr>
              <a:t>Fall 2020</a:t>
            </a:r>
            <a:endParaRPr lang="en-CA" dirty="0">
              <a:solidFill>
                <a:schemeClr val="tx1"/>
              </a:solidFill>
            </a:endParaRPr>
          </a:p>
        </p:txBody>
      </p:sp>
      <p:sp>
        <p:nvSpPr>
          <p:cNvPr id="3" name="Rectangle 2">
            <a:extLst>
              <a:ext uri="{FF2B5EF4-FFF2-40B4-BE49-F238E27FC236}">
                <a16:creationId xmlns:a16="http://schemas.microsoft.com/office/drawing/2014/main" id="{FEA2E33A-EA90-4EC4-B1F5-051D808F97CF}"/>
              </a:ext>
            </a:extLst>
          </p:cNvPr>
          <p:cNvSpPr/>
          <p:nvPr/>
        </p:nvSpPr>
        <p:spPr>
          <a:xfrm>
            <a:off x="3200400" y="11894278"/>
            <a:ext cx="17983200" cy="2308324"/>
          </a:xfrm>
          <a:prstGeom prst="rect">
            <a:avLst/>
          </a:prstGeom>
        </p:spPr>
        <p:txBody>
          <a:bodyPr wrap="square">
            <a:spAutoFit/>
          </a:bodyPr>
          <a:lstStyle/>
          <a:p>
            <a:pPr defTabSz="1828800" hangingPunct="1"/>
            <a:r>
              <a:rPr lang="en-US" sz="3600" i="1" kern="1200" dirty="0">
                <a:solidFill>
                  <a:srgbClr val="1F497D"/>
                </a:solidFill>
                <a:latin typeface="Calibri"/>
                <a:ea typeface="+mn-ea"/>
                <a:cs typeface="+mn-cs"/>
              </a:rPr>
              <a:t>The content of this lecture is adapted from the slides of </a:t>
            </a:r>
            <a:r>
              <a:rPr lang="en-US" sz="3600" i="1" kern="1200" dirty="0" err="1">
                <a:solidFill>
                  <a:srgbClr val="1F497D"/>
                </a:solidFill>
                <a:latin typeface="Calibri"/>
                <a:ea typeface="+mn-ea"/>
                <a:cs typeface="+mn-cs"/>
              </a:rPr>
              <a:t>Kayvon</a:t>
            </a:r>
            <a:r>
              <a:rPr lang="en-US" sz="3600" i="1" kern="1200" dirty="0">
                <a:solidFill>
                  <a:srgbClr val="1F497D"/>
                </a:solidFill>
                <a:latin typeface="Calibri"/>
                <a:ea typeface="+mn-ea"/>
                <a:cs typeface="+mn-cs"/>
              </a:rPr>
              <a:t> </a:t>
            </a:r>
            <a:r>
              <a:rPr lang="en-US" sz="3600" i="1" kern="1200" dirty="0" err="1">
                <a:solidFill>
                  <a:srgbClr val="1F497D"/>
                </a:solidFill>
                <a:latin typeface="Calibri"/>
                <a:ea typeface="+mn-ea"/>
                <a:cs typeface="+mn-cs"/>
              </a:rPr>
              <a:t>Fatahalian</a:t>
            </a:r>
            <a:r>
              <a:rPr lang="en-US" sz="3600" i="1" kern="1200" dirty="0">
                <a:solidFill>
                  <a:srgbClr val="1F497D"/>
                </a:solidFill>
                <a:latin typeface="Calibri"/>
                <a:ea typeface="+mn-ea"/>
                <a:cs typeface="+mn-cs"/>
              </a:rPr>
              <a:t> (Stanford), Olivier Giroux and Luke Durant (Nvidia), Tor </a:t>
            </a:r>
            <a:r>
              <a:rPr lang="en-US" sz="3600" i="1" kern="1200" dirty="0" err="1">
                <a:solidFill>
                  <a:srgbClr val="1F497D"/>
                </a:solidFill>
                <a:latin typeface="Calibri"/>
                <a:ea typeface="+mn-ea"/>
                <a:cs typeface="+mn-cs"/>
              </a:rPr>
              <a:t>Aamodt</a:t>
            </a:r>
            <a:r>
              <a:rPr lang="en-US" sz="3600" i="1" kern="1200" dirty="0">
                <a:solidFill>
                  <a:srgbClr val="1F497D"/>
                </a:solidFill>
                <a:latin typeface="Calibri"/>
                <a:ea typeface="+mn-ea"/>
                <a:cs typeface="+mn-cs"/>
              </a:rPr>
              <a:t> (UBC) and Edited by: Serina Tan</a:t>
            </a:r>
          </a:p>
          <a:p>
            <a:pPr defTabSz="1828800" hangingPunct="1"/>
            <a:r>
              <a:rPr lang="en-US" sz="3600" i="1" kern="1200" dirty="0">
                <a:solidFill>
                  <a:srgbClr val="1F497D"/>
                </a:solidFill>
                <a:latin typeface="Calibri"/>
                <a:ea typeface="+mn-ea"/>
                <a:cs typeface="+mn-cs"/>
              </a:rPr>
              <a:t> </a:t>
            </a:r>
          </a:p>
          <a:p>
            <a:pPr defTabSz="1828800" hangingPunct="1"/>
            <a:endParaRPr lang="en-US" sz="3600" i="1" kern="1200" dirty="0">
              <a:solidFill>
                <a:srgbClr val="1F497D"/>
              </a:solidFill>
              <a:latin typeface="Calibri"/>
              <a:ea typeface="+mn-ea"/>
              <a:cs typeface="+mn-cs"/>
            </a:endParaRPr>
          </a:p>
        </p:txBody>
      </p:sp>
    </p:spTree>
    <p:extLst>
      <p:ext uri="{BB962C8B-B14F-4D97-AF65-F5344CB8AC3E}">
        <p14:creationId xmlns:p14="http://schemas.microsoft.com/office/powerpoint/2010/main" val="160508363"/>
      </p:ext>
    </p:extLst>
  </p:cSld>
  <p:clrMapOvr>
    <a:masterClrMapping/>
  </p:clrMapOvr>
  <mc:AlternateContent xmlns:mc="http://schemas.openxmlformats.org/markup-compatibility/2006" xmlns:p14="http://schemas.microsoft.com/office/powerpoint/2010/main">
    <mc:Choice Requires="p14">
      <p:transition spd="slow" p14:dur="2000" advTm="2972"/>
    </mc:Choice>
    <mc:Fallback xmlns="">
      <p:transition spd="slow" advTm="297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B1A2-42B6-4EFC-B16B-B10428591898}"/>
              </a:ext>
            </a:extLst>
          </p:cNvPr>
          <p:cNvSpPr>
            <a:spLocks noGrp="1"/>
          </p:cNvSpPr>
          <p:nvPr>
            <p:ph type="title"/>
          </p:nvPr>
        </p:nvSpPr>
        <p:spPr/>
        <p:txBody>
          <a:bodyPr>
            <a:normAutofit/>
          </a:bodyPr>
          <a:lstStyle/>
          <a:p>
            <a:r>
              <a:rPr lang="en-US" dirty="0"/>
              <a:t>Our Focus: Benchmarking and Analysis </a:t>
            </a:r>
            <a:endParaRPr lang="en-CA" dirty="0"/>
          </a:p>
        </p:txBody>
      </p:sp>
      <p:pic>
        <p:nvPicPr>
          <p:cNvPr id="7" name="Picture 6">
            <a:extLst>
              <a:ext uri="{FF2B5EF4-FFF2-40B4-BE49-F238E27FC236}">
                <a16:creationId xmlns:a16="http://schemas.microsoft.com/office/drawing/2014/main" id="{333FCAA7-095A-46E7-9892-EFE453B60841}"/>
              </a:ext>
            </a:extLst>
          </p:cNvPr>
          <p:cNvPicPr>
            <a:picLocks noChangeAspect="1"/>
          </p:cNvPicPr>
          <p:nvPr/>
        </p:nvPicPr>
        <p:blipFill>
          <a:blip r:embed="rId2"/>
          <a:stretch>
            <a:fillRect/>
          </a:stretch>
        </p:blipFill>
        <p:spPr>
          <a:xfrm>
            <a:off x="2902758" y="3538441"/>
            <a:ext cx="8311004" cy="3878470"/>
          </a:xfrm>
          <a:prstGeom prst="rect">
            <a:avLst/>
          </a:prstGeom>
        </p:spPr>
      </p:pic>
      <p:sp>
        <p:nvSpPr>
          <p:cNvPr id="8" name="Rectangle 7">
            <a:extLst>
              <a:ext uri="{FF2B5EF4-FFF2-40B4-BE49-F238E27FC236}">
                <a16:creationId xmlns:a16="http://schemas.microsoft.com/office/drawing/2014/main" id="{C25CC870-21B1-4239-8329-73C250029109}"/>
              </a:ext>
            </a:extLst>
          </p:cNvPr>
          <p:cNvSpPr/>
          <p:nvPr/>
        </p:nvSpPr>
        <p:spPr>
          <a:xfrm>
            <a:off x="4478890" y="10669386"/>
            <a:ext cx="7351160" cy="1015663"/>
          </a:xfrm>
          <a:prstGeom prst="rect">
            <a:avLst/>
          </a:prstGeom>
        </p:spPr>
        <p:txBody>
          <a:bodyPr wrap="square">
            <a:spAutoFit/>
          </a:bodyPr>
          <a:lstStyle/>
          <a:p>
            <a:r>
              <a:rPr lang="en-US" sz="60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http://tbd-suite.ai</a:t>
            </a:r>
            <a:endParaRPr lang="en-US" sz="6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9DC8B4C-B29C-4EF8-978C-00F81F20A967}"/>
              </a:ext>
            </a:extLst>
          </p:cNvPr>
          <p:cNvPicPr>
            <a:picLocks noChangeAspect="1"/>
          </p:cNvPicPr>
          <p:nvPr/>
        </p:nvPicPr>
        <p:blipFill>
          <a:blip r:embed="rId4"/>
          <a:stretch>
            <a:fillRect/>
          </a:stretch>
        </p:blipFill>
        <p:spPr>
          <a:xfrm>
            <a:off x="12471862" y="3256812"/>
            <a:ext cx="8311004" cy="4520108"/>
          </a:xfrm>
          <a:prstGeom prst="rect">
            <a:avLst/>
          </a:prstGeom>
        </p:spPr>
      </p:pic>
      <p:sp>
        <p:nvSpPr>
          <p:cNvPr id="10" name="Rectangle 9">
            <a:extLst>
              <a:ext uri="{FF2B5EF4-FFF2-40B4-BE49-F238E27FC236}">
                <a16:creationId xmlns:a16="http://schemas.microsoft.com/office/drawing/2014/main" id="{7F7FC228-E276-4846-A052-59ABE83FB09C}"/>
              </a:ext>
            </a:extLst>
          </p:cNvPr>
          <p:cNvSpPr/>
          <p:nvPr/>
        </p:nvSpPr>
        <p:spPr>
          <a:xfrm>
            <a:off x="13752650" y="10669386"/>
            <a:ext cx="6630850" cy="1015663"/>
          </a:xfrm>
          <a:prstGeom prst="rect">
            <a:avLst/>
          </a:prstGeom>
        </p:spPr>
        <p:txBody>
          <a:bodyPr wrap="square">
            <a:spAutoFit/>
          </a:bodyPr>
          <a:lstStyle/>
          <a:p>
            <a:r>
              <a:rPr lang="en-US" sz="60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https://mlperf.org/</a:t>
            </a:r>
            <a:endParaRPr lang="en-US" sz="6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CC82F0-5CA3-4C1B-8334-E8CB43DBDE4B}"/>
              </a:ext>
            </a:extLst>
          </p:cNvPr>
          <p:cNvSpPr txBox="1"/>
          <p:nvPr/>
        </p:nvSpPr>
        <p:spPr>
          <a:xfrm>
            <a:off x="3153946" y="8030548"/>
            <a:ext cx="8311004" cy="1815882"/>
          </a:xfrm>
          <a:prstGeom prst="rect">
            <a:avLst/>
          </a:prstGeom>
          <a:noFill/>
        </p:spPr>
        <p:txBody>
          <a:bodyPr wrap="square" rtlCol="0">
            <a:spAutoFit/>
          </a:bodyPr>
          <a:lstStyle/>
          <a:p>
            <a:r>
              <a:rPr lang="en-US" sz="5600" dirty="0">
                <a:latin typeface="Arial Narrow" panose="020B0606020202030204" pitchFamily="34" charset="0"/>
              </a:rPr>
              <a:t>Building tools to analyze ML performance/efficiency</a:t>
            </a:r>
          </a:p>
        </p:txBody>
      </p:sp>
      <p:sp>
        <p:nvSpPr>
          <p:cNvPr id="12" name="TextBox 11">
            <a:extLst>
              <a:ext uri="{FF2B5EF4-FFF2-40B4-BE49-F238E27FC236}">
                <a16:creationId xmlns:a16="http://schemas.microsoft.com/office/drawing/2014/main" id="{BB65CAC7-4100-4C91-A9F2-DD2420525F52}"/>
              </a:ext>
            </a:extLst>
          </p:cNvPr>
          <p:cNvSpPr txBox="1"/>
          <p:nvPr/>
        </p:nvSpPr>
        <p:spPr>
          <a:xfrm>
            <a:off x="12813939" y="8041790"/>
            <a:ext cx="8979262" cy="1815882"/>
          </a:xfrm>
          <a:prstGeom prst="rect">
            <a:avLst/>
          </a:prstGeom>
          <a:noFill/>
        </p:spPr>
        <p:txBody>
          <a:bodyPr wrap="square" rtlCol="0">
            <a:spAutoFit/>
          </a:bodyPr>
          <a:lstStyle/>
          <a:p>
            <a:r>
              <a:rPr lang="en-US" sz="5600" dirty="0">
                <a:latin typeface="Arial Narrow" panose="020B0606020202030204" pitchFamily="34" charset="0"/>
              </a:rPr>
              <a:t>Industry/Academia de-facto standard</a:t>
            </a:r>
          </a:p>
        </p:txBody>
      </p:sp>
    </p:spTree>
    <p:extLst>
      <p:ext uri="{BB962C8B-B14F-4D97-AF65-F5344CB8AC3E}">
        <p14:creationId xmlns:p14="http://schemas.microsoft.com/office/powerpoint/2010/main" val="70147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93DA-F958-4B5D-97DF-52DA50368AD3}"/>
              </a:ext>
            </a:extLst>
          </p:cNvPr>
          <p:cNvSpPr>
            <a:spLocks noGrp="1"/>
          </p:cNvSpPr>
          <p:nvPr>
            <p:ph type="title"/>
          </p:nvPr>
        </p:nvSpPr>
        <p:spPr/>
        <p:txBody>
          <a:bodyPr/>
          <a:lstStyle/>
          <a:p>
            <a:r>
              <a:rPr lang="en-US" dirty="0" err="1"/>
              <a:t>MLPerf</a:t>
            </a:r>
            <a:r>
              <a:rPr lang="en-US" dirty="0"/>
              <a:t> Training Results v0.6 (July 10th, 2019)</a:t>
            </a:r>
            <a:endParaRPr lang="en-CA" dirty="0"/>
          </a:p>
        </p:txBody>
      </p:sp>
      <p:sp>
        <p:nvSpPr>
          <p:cNvPr id="4" name="Slide Number Placeholder 3">
            <a:extLst>
              <a:ext uri="{FF2B5EF4-FFF2-40B4-BE49-F238E27FC236}">
                <a16:creationId xmlns:a16="http://schemas.microsoft.com/office/drawing/2014/main" id="{8734B16F-95FD-4A68-A01D-92F72DACC77E}"/>
              </a:ext>
            </a:extLst>
          </p:cNvPr>
          <p:cNvSpPr>
            <a:spLocks noGrp="1"/>
          </p:cNvSpPr>
          <p:nvPr>
            <p:ph type="sldNum" sz="quarter" idx="12"/>
          </p:nvPr>
        </p:nvSpPr>
        <p:spPr/>
        <p:txBody>
          <a:bodyPr/>
          <a:lstStyle/>
          <a:p>
            <a:fld id="{323594FA-E141-4234-AE05-360401972BE7}" type="slidenum">
              <a:rPr lang="en-US" altLang="en-US" smtClean="0"/>
              <a:pPr/>
              <a:t>12</a:t>
            </a:fld>
            <a:endParaRPr lang="en-US" altLang="en-US" dirty="0"/>
          </a:p>
        </p:txBody>
      </p:sp>
      <p:pic>
        <p:nvPicPr>
          <p:cNvPr id="3" name="Picture 2">
            <a:extLst>
              <a:ext uri="{FF2B5EF4-FFF2-40B4-BE49-F238E27FC236}">
                <a16:creationId xmlns:a16="http://schemas.microsoft.com/office/drawing/2014/main" id="{12E1A5AD-E403-43F6-B12F-2158D7A78DD2}"/>
              </a:ext>
            </a:extLst>
          </p:cNvPr>
          <p:cNvPicPr>
            <a:picLocks noChangeAspect="1"/>
          </p:cNvPicPr>
          <p:nvPr/>
        </p:nvPicPr>
        <p:blipFill>
          <a:blip r:embed="rId2"/>
          <a:stretch>
            <a:fillRect/>
          </a:stretch>
        </p:blipFill>
        <p:spPr>
          <a:xfrm>
            <a:off x="968189" y="2486915"/>
            <a:ext cx="23217966" cy="10399714"/>
          </a:xfrm>
          <a:prstGeom prst="rect">
            <a:avLst/>
          </a:prstGeom>
        </p:spPr>
      </p:pic>
      <p:sp>
        <p:nvSpPr>
          <p:cNvPr id="6" name="Oval 5">
            <a:extLst>
              <a:ext uri="{FF2B5EF4-FFF2-40B4-BE49-F238E27FC236}">
                <a16:creationId xmlns:a16="http://schemas.microsoft.com/office/drawing/2014/main" id="{E4EA8188-DA48-420B-A0CA-0937CA624681}"/>
              </a:ext>
            </a:extLst>
          </p:cNvPr>
          <p:cNvSpPr/>
          <p:nvPr/>
        </p:nvSpPr>
        <p:spPr>
          <a:xfrm>
            <a:off x="351417" y="5827057"/>
            <a:ext cx="7555454" cy="28059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sp>
        <p:nvSpPr>
          <p:cNvPr id="7" name="Oval 6">
            <a:extLst>
              <a:ext uri="{FF2B5EF4-FFF2-40B4-BE49-F238E27FC236}">
                <a16:creationId xmlns:a16="http://schemas.microsoft.com/office/drawing/2014/main" id="{1326FCE0-DD3E-469F-97BF-A1B2EABCADD8}"/>
              </a:ext>
            </a:extLst>
          </p:cNvPr>
          <p:cNvSpPr/>
          <p:nvPr/>
        </p:nvSpPr>
        <p:spPr>
          <a:xfrm>
            <a:off x="459001" y="9681885"/>
            <a:ext cx="7555454" cy="28059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spTree>
    <p:extLst>
      <p:ext uri="{BB962C8B-B14F-4D97-AF65-F5344CB8AC3E}">
        <p14:creationId xmlns:p14="http://schemas.microsoft.com/office/powerpoint/2010/main" val="70850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93DA-F958-4B5D-97DF-52DA50368AD3}"/>
              </a:ext>
            </a:extLst>
          </p:cNvPr>
          <p:cNvSpPr>
            <a:spLocks noGrp="1"/>
          </p:cNvSpPr>
          <p:nvPr>
            <p:ph type="title"/>
          </p:nvPr>
        </p:nvSpPr>
        <p:spPr/>
        <p:txBody>
          <a:bodyPr/>
          <a:lstStyle/>
          <a:p>
            <a:r>
              <a:rPr lang="en-US" dirty="0" err="1"/>
              <a:t>MLPerf</a:t>
            </a:r>
            <a:r>
              <a:rPr lang="en-US" dirty="0"/>
              <a:t> Inference Results v0.5 (Nov. 6, 2019)</a:t>
            </a:r>
            <a:endParaRPr lang="en-CA" dirty="0"/>
          </a:p>
        </p:txBody>
      </p:sp>
      <p:sp>
        <p:nvSpPr>
          <p:cNvPr id="4" name="Slide Number Placeholder 3">
            <a:extLst>
              <a:ext uri="{FF2B5EF4-FFF2-40B4-BE49-F238E27FC236}">
                <a16:creationId xmlns:a16="http://schemas.microsoft.com/office/drawing/2014/main" id="{8734B16F-95FD-4A68-A01D-92F72DACC77E}"/>
              </a:ext>
            </a:extLst>
          </p:cNvPr>
          <p:cNvSpPr>
            <a:spLocks noGrp="1"/>
          </p:cNvSpPr>
          <p:nvPr>
            <p:ph type="sldNum" sz="quarter" idx="12"/>
          </p:nvPr>
        </p:nvSpPr>
        <p:spPr/>
        <p:txBody>
          <a:bodyPr/>
          <a:lstStyle/>
          <a:p>
            <a:fld id="{323594FA-E141-4234-AE05-360401972BE7}" type="slidenum">
              <a:rPr lang="en-US" altLang="en-US" smtClean="0"/>
              <a:pPr/>
              <a:t>13</a:t>
            </a:fld>
            <a:endParaRPr lang="en-US" altLang="en-US" dirty="0"/>
          </a:p>
        </p:txBody>
      </p:sp>
      <p:pic>
        <p:nvPicPr>
          <p:cNvPr id="3" name="Picture 2">
            <a:extLst>
              <a:ext uri="{FF2B5EF4-FFF2-40B4-BE49-F238E27FC236}">
                <a16:creationId xmlns:a16="http://schemas.microsoft.com/office/drawing/2014/main" id="{5EB9BADA-E178-42E5-B367-56B5AC960C1E}"/>
              </a:ext>
            </a:extLst>
          </p:cNvPr>
          <p:cNvPicPr>
            <a:picLocks noChangeAspect="1"/>
          </p:cNvPicPr>
          <p:nvPr/>
        </p:nvPicPr>
        <p:blipFill>
          <a:blip r:embed="rId2"/>
          <a:stretch>
            <a:fillRect/>
          </a:stretch>
        </p:blipFill>
        <p:spPr>
          <a:xfrm>
            <a:off x="853440" y="3290920"/>
            <a:ext cx="22677120" cy="7134160"/>
          </a:xfrm>
          <a:prstGeom prst="rect">
            <a:avLst/>
          </a:prstGeom>
        </p:spPr>
      </p:pic>
      <p:sp>
        <p:nvSpPr>
          <p:cNvPr id="5" name="Oval 4">
            <a:extLst>
              <a:ext uri="{FF2B5EF4-FFF2-40B4-BE49-F238E27FC236}">
                <a16:creationId xmlns:a16="http://schemas.microsoft.com/office/drawing/2014/main" id="{7B89C277-5255-47AB-AD56-609E56E9251F}"/>
              </a:ext>
            </a:extLst>
          </p:cNvPr>
          <p:cNvSpPr/>
          <p:nvPr/>
        </p:nvSpPr>
        <p:spPr>
          <a:xfrm>
            <a:off x="710005" y="5271246"/>
            <a:ext cx="7555454" cy="12729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sp>
        <p:nvSpPr>
          <p:cNvPr id="6" name="Oval 5">
            <a:extLst>
              <a:ext uri="{FF2B5EF4-FFF2-40B4-BE49-F238E27FC236}">
                <a16:creationId xmlns:a16="http://schemas.microsoft.com/office/drawing/2014/main" id="{37343197-2FBA-45F4-8792-6DE5C5518002}"/>
              </a:ext>
            </a:extLst>
          </p:cNvPr>
          <p:cNvSpPr/>
          <p:nvPr/>
        </p:nvSpPr>
        <p:spPr>
          <a:xfrm>
            <a:off x="943085" y="9359162"/>
            <a:ext cx="7555454" cy="12729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sp>
        <p:nvSpPr>
          <p:cNvPr id="7" name="Rectangle 6">
            <a:extLst>
              <a:ext uri="{FF2B5EF4-FFF2-40B4-BE49-F238E27FC236}">
                <a16:creationId xmlns:a16="http://schemas.microsoft.com/office/drawing/2014/main" id="{3971AD5A-16BC-47A0-B5D7-02711A7BA754}"/>
              </a:ext>
            </a:extLst>
          </p:cNvPr>
          <p:cNvSpPr/>
          <p:nvPr/>
        </p:nvSpPr>
        <p:spPr>
          <a:xfrm>
            <a:off x="11993067" y="6550225"/>
            <a:ext cx="397866" cy="1015663"/>
          </a:xfrm>
          <a:prstGeom prst="rect">
            <a:avLst/>
          </a:prstGeom>
        </p:spPr>
        <p:txBody>
          <a:bodyPr wrap="none">
            <a:spAutoFit/>
          </a:bodyPr>
          <a:lstStyle/>
          <a:p>
            <a:r>
              <a:rPr lang="en-CA" sz="6000" dirty="0"/>
              <a:t> </a:t>
            </a:r>
          </a:p>
        </p:txBody>
      </p:sp>
      <p:sp>
        <p:nvSpPr>
          <p:cNvPr id="8" name="Rectangle 7">
            <a:extLst>
              <a:ext uri="{FF2B5EF4-FFF2-40B4-BE49-F238E27FC236}">
                <a16:creationId xmlns:a16="http://schemas.microsoft.com/office/drawing/2014/main" id="{0FF69812-3504-428D-B61C-56FDCAC611C5}"/>
              </a:ext>
            </a:extLst>
          </p:cNvPr>
          <p:cNvSpPr/>
          <p:nvPr/>
        </p:nvSpPr>
        <p:spPr>
          <a:xfrm>
            <a:off x="11993067" y="6550225"/>
            <a:ext cx="397866" cy="1015663"/>
          </a:xfrm>
          <a:prstGeom prst="rect">
            <a:avLst/>
          </a:prstGeom>
        </p:spPr>
        <p:txBody>
          <a:bodyPr wrap="none">
            <a:spAutoFit/>
          </a:bodyPr>
          <a:lstStyle/>
          <a:p>
            <a:r>
              <a:rPr lang="en-CA" sz="6000" dirty="0"/>
              <a:t> </a:t>
            </a:r>
          </a:p>
        </p:txBody>
      </p:sp>
    </p:spTree>
    <p:extLst>
      <p:ext uri="{BB962C8B-B14F-4D97-AF65-F5344CB8AC3E}">
        <p14:creationId xmlns:p14="http://schemas.microsoft.com/office/powerpoint/2010/main" val="33092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95ED-682C-48B0-AEF7-00AD0942317D}"/>
              </a:ext>
            </a:extLst>
          </p:cNvPr>
          <p:cNvSpPr>
            <a:spLocks noGrp="1"/>
          </p:cNvSpPr>
          <p:nvPr>
            <p:ph type="title"/>
          </p:nvPr>
        </p:nvSpPr>
        <p:spPr>
          <a:xfrm>
            <a:off x="3550025" y="5715000"/>
            <a:ext cx="17194306" cy="2286000"/>
          </a:xfrm>
        </p:spPr>
        <p:txBody>
          <a:bodyPr/>
          <a:lstStyle/>
          <a:p>
            <a:r>
              <a:rPr lang="en-US" dirty="0" err="1"/>
              <a:t>MLPerf</a:t>
            </a:r>
            <a:r>
              <a:rPr lang="en-US" dirty="0"/>
              <a:t> becomes de-facto standard</a:t>
            </a:r>
            <a:endParaRPr lang="en-CA" dirty="0"/>
          </a:p>
        </p:txBody>
      </p:sp>
      <p:sp>
        <p:nvSpPr>
          <p:cNvPr id="4" name="Slide Number Placeholder 3">
            <a:extLst>
              <a:ext uri="{FF2B5EF4-FFF2-40B4-BE49-F238E27FC236}">
                <a16:creationId xmlns:a16="http://schemas.microsoft.com/office/drawing/2014/main" id="{266785B6-0911-466B-AFF6-71D5D67A73E3}"/>
              </a:ext>
            </a:extLst>
          </p:cNvPr>
          <p:cNvSpPr>
            <a:spLocks noGrp="1"/>
          </p:cNvSpPr>
          <p:nvPr>
            <p:ph type="sldNum" sz="quarter" idx="12"/>
          </p:nvPr>
        </p:nvSpPr>
        <p:spPr/>
        <p:txBody>
          <a:bodyPr/>
          <a:lstStyle/>
          <a:p>
            <a:fld id="{323594FA-E141-4234-AE05-360401972BE7}" type="slidenum">
              <a:rPr lang="en-US" altLang="en-US" smtClean="0"/>
              <a:pPr/>
              <a:t>14</a:t>
            </a:fld>
            <a:endParaRPr lang="en-US" altLang="en-US" dirty="0"/>
          </a:p>
        </p:txBody>
      </p:sp>
    </p:spTree>
    <p:extLst>
      <p:ext uri="{BB962C8B-B14F-4D97-AF65-F5344CB8AC3E}">
        <p14:creationId xmlns:p14="http://schemas.microsoft.com/office/powerpoint/2010/main" val="327016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831200" y="1985534"/>
            <a:ext cx="22721600" cy="1880000"/>
          </a:xfrm>
          <a:prstGeom prst="rect">
            <a:avLst/>
          </a:prstGeom>
        </p:spPr>
        <p:txBody>
          <a:bodyPr spcFirstLastPara="1" vert="horz" wrap="square" lIns="243800" tIns="243800" rIns="243800" bIns="243800" rtlCol="0" anchor="ctr" anchorCtr="0">
            <a:noAutofit/>
          </a:bodyPr>
          <a:lstStyle/>
          <a:p>
            <a:pPr>
              <a:spcBef>
                <a:spcPts val="0"/>
              </a:spcBef>
            </a:pPr>
            <a:r>
              <a:rPr lang="en"/>
              <a:t>MLPerf Training Benchmark</a:t>
            </a:r>
            <a:endParaRPr/>
          </a:p>
        </p:txBody>
      </p:sp>
      <p:sp>
        <p:nvSpPr>
          <p:cNvPr id="71" name="Google Shape;71;p14"/>
          <p:cNvSpPr txBox="1"/>
          <p:nvPr/>
        </p:nvSpPr>
        <p:spPr>
          <a:xfrm>
            <a:off x="1292066" y="4881934"/>
            <a:ext cx="21891200" cy="6462400"/>
          </a:xfrm>
          <a:prstGeom prst="rect">
            <a:avLst/>
          </a:prstGeom>
          <a:noFill/>
          <a:ln>
            <a:noFill/>
          </a:ln>
        </p:spPr>
        <p:txBody>
          <a:bodyPr spcFirstLastPara="1" wrap="square" lIns="243800" tIns="243800" rIns="243800" bIns="243800" anchor="t" anchorCtr="0">
            <a:noAutofit/>
          </a:bodyPr>
          <a:lstStyle/>
          <a:p>
            <a:pPr algn="ctr"/>
            <a:r>
              <a:rPr lang="en" sz="4800" dirty="0">
                <a:solidFill>
                  <a:srgbClr val="434343"/>
                </a:solidFill>
              </a:rPr>
              <a:t>Peter Mattson, Christine Cheng, Cody Coleman, Greg Diamos, Paulius Micikevicius, David Patterson, Hanlin Tang, Gu-Yeon Wei, Peter Bailis, Victor Bittorf, David Brooks, Dehao Chen, Debojyoti Dutta, Udit Gupta, Kim Hazelwood, Andrew Hock, Xinyuan Huang, Atsushi Ike, Bill Jia, Daniel Kang, David Kanter, Naveen Kumar, Jeffery Liao, Guokai Ma, Deepak Narayanan, Tayo Oguntebi, </a:t>
            </a:r>
            <a:r>
              <a:rPr lang="en" sz="4800" i="1" dirty="0">
                <a:solidFill>
                  <a:srgbClr val="434343"/>
                </a:solidFill>
              </a:rPr>
              <a:t>Gennady Pekhimenko</a:t>
            </a:r>
            <a:r>
              <a:rPr lang="en" sz="4800" dirty="0">
                <a:solidFill>
                  <a:srgbClr val="434343"/>
                </a:solidFill>
              </a:rPr>
              <a:t>, Lillian Pentecost, Vijay Janapa Reddi, Taylor Robie, Tom St. John, Tsuguchika Tabaru, Carole-Jean Wu, Lingjie Xu, Masafumi Yamazaki, Cliff Young, and Matei Zaharia</a:t>
            </a:r>
            <a:endParaRPr sz="4800" dirty="0">
              <a:solidFill>
                <a:srgbClr val="434343"/>
              </a:solidFill>
            </a:endParaRPr>
          </a:p>
          <a:p>
            <a:pPr algn="ctr"/>
            <a:endParaRPr sz="4800" dirty="0">
              <a:solidFill>
                <a:srgbClr val="434343"/>
              </a:solidFill>
            </a:endParaRPr>
          </a:p>
          <a:p>
            <a:pPr algn="ctr"/>
            <a:r>
              <a:rPr lang="en" sz="4800" dirty="0">
                <a:solidFill>
                  <a:srgbClr val="434343"/>
                </a:solidFill>
              </a:rPr>
              <a:t>MLSys 2020</a:t>
            </a:r>
            <a:endParaRPr sz="4800" dirty="0">
              <a:solidFill>
                <a:srgbClr val="434343"/>
              </a:solidFill>
            </a:endParaRPr>
          </a:p>
        </p:txBody>
      </p:sp>
      <p:pic>
        <p:nvPicPr>
          <p:cNvPr id="72" name="Google Shape;72;p14"/>
          <p:cNvPicPr preferRelativeResize="0"/>
          <p:nvPr/>
        </p:nvPicPr>
        <p:blipFill>
          <a:blip r:embed="rId3">
            <a:alphaModFix/>
          </a:blip>
          <a:stretch>
            <a:fillRect/>
          </a:stretch>
        </p:blipFill>
        <p:spPr>
          <a:xfrm>
            <a:off x="424403" y="11767466"/>
            <a:ext cx="1524014" cy="1524000"/>
          </a:xfrm>
          <a:prstGeom prst="rect">
            <a:avLst/>
          </a:prstGeom>
          <a:noFill/>
          <a:ln>
            <a:noFill/>
          </a:ln>
        </p:spPr>
      </p:pic>
      <p:pic>
        <p:nvPicPr>
          <p:cNvPr id="73" name="Google Shape;73;p14"/>
          <p:cNvPicPr preferRelativeResize="0"/>
          <p:nvPr/>
        </p:nvPicPr>
        <p:blipFill>
          <a:blip r:embed="rId4">
            <a:alphaModFix/>
          </a:blip>
          <a:stretch>
            <a:fillRect/>
          </a:stretch>
        </p:blipFill>
        <p:spPr>
          <a:xfrm>
            <a:off x="1948395" y="11768230"/>
            <a:ext cx="1524014" cy="1522472"/>
          </a:xfrm>
          <a:prstGeom prst="rect">
            <a:avLst/>
          </a:prstGeom>
          <a:noFill/>
          <a:ln>
            <a:noFill/>
          </a:ln>
        </p:spPr>
      </p:pic>
      <p:pic>
        <p:nvPicPr>
          <p:cNvPr id="74" name="Google Shape;74;p14"/>
          <p:cNvPicPr preferRelativeResize="0"/>
          <p:nvPr/>
        </p:nvPicPr>
        <p:blipFill>
          <a:blip r:embed="rId5">
            <a:alphaModFix/>
          </a:blip>
          <a:stretch>
            <a:fillRect/>
          </a:stretch>
        </p:blipFill>
        <p:spPr>
          <a:xfrm>
            <a:off x="3472389" y="11768230"/>
            <a:ext cx="1524014" cy="15224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95ED-682C-48B0-AEF7-00AD0942317D}"/>
              </a:ext>
            </a:extLst>
          </p:cNvPr>
          <p:cNvSpPr>
            <a:spLocks noGrp="1"/>
          </p:cNvSpPr>
          <p:nvPr>
            <p:ph type="title"/>
          </p:nvPr>
        </p:nvSpPr>
        <p:spPr>
          <a:xfrm>
            <a:off x="3550025" y="5715000"/>
            <a:ext cx="17194306" cy="2286000"/>
          </a:xfrm>
        </p:spPr>
        <p:txBody>
          <a:bodyPr>
            <a:normAutofit fontScale="90000"/>
          </a:bodyPr>
          <a:lstStyle/>
          <a:p>
            <a:r>
              <a:rPr lang="en-US" dirty="0" err="1"/>
              <a:t>MLPerf</a:t>
            </a:r>
            <a:r>
              <a:rPr lang="en-US" dirty="0"/>
              <a:t> Inference accepted to ISCA 2020</a:t>
            </a:r>
            <a:endParaRPr lang="en-CA" dirty="0"/>
          </a:p>
        </p:txBody>
      </p:sp>
      <p:sp>
        <p:nvSpPr>
          <p:cNvPr id="4" name="Slide Number Placeholder 3">
            <a:extLst>
              <a:ext uri="{FF2B5EF4-FFF2-40B4-BE49-F238E27FC236}">
                <a16:creationId xmlns:a16="http://schemas.microsoft.com/office/drawing/2014/main" id="{266785B6-0911-466B-AFF6-71D5D67A73E3}"/>
              </a:ext>
            </a:extLst>
          </p:cNvPr>
          <p:cNvSpPr>
            <a:spLocks noGrp="1"/>
          </p:cNvSpPr>
          <p:nvPr>
            <p:ph type="sldNum" sz="quarter" idx="12"/>
          </p:nvPr>
        </p:nvSpPr>
        <p:spPr/>
        <p:txBody>
          <a:bodyPr/>
          <a:lstStyle/>
          <a:p>
            <a:fld id="{323594FA-E141-4234-AE05-360401972BE7}" type="slidenum">
              <a:rPr lang="en-US" altLang="en-US" smtClean="0"/>
              <a:pPr/>
              <a:t>16</a:t>
            </a:fld>
            <a:endParaRPr lang="en-US" altLang="en-US" dirty="0"/>
          </a:p>
        </p:txBody>
      </p:sp>
    </p:spTree>
    <p:extLst>
      <p:ext uri="{BB962C8B-B14F-4D97-AF65-F5344CB8AC3E}">
        <p14:creationId xmlns:p14="http://schemas.microsoft.com/office/powerpoint/2010/main" val="4099858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Challenges</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2. Tools and Metrics</a:t>
            </a: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4195060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18</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solidFill>
                    <a:schemeClr val="bg1">
                      <a:lumMod val="85000"/>
                    </a:schemeClr>
                  </a:solidFill>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bg1">
                      <a:lumMod val="85000"/>
                    </a:schemeClr>
                  </a:solidFill>
                  <a:latin typeface="Roboto" panose="020B0604020202020204" charset="0"/>
                  <a:ea typeface="Roboto" panose="020B0604020202020204" charset="0"/>
                  <a:cs typeface="Roboto"/>
                  <a:sym typeface="Roboto"/>
                </a:rPr>
                <a:t>Tools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Diverse benchmark suite with state-of-the-art models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64919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676400" y="730251"/>
            <a:ext cx="21031200" cy="2651126"/>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4400"/>
            </a:pPr>
            <a:r>
              <a:rPr lang="en-US">
                <a:latin typeface="Source Sans Pro SemiBold"/>
                <a:ea typeface="Source Sans Pro SemiBold"/>
                <a:cs typeface="Source Sans Pro SemiBold"/>
                <a:sym typeface="Source Sans Pro SemiBold"/>
              </a:rPr>
              <a:t>Performance Metrics</a:t>
            </a:r>
            <a:endParaRPr>
              <a:latin typeface="Source Sans Pro SemiBold"/>
              <a:ea typeface="Source Sans Pro SemiBold"/>
              <a:cs typeface="Source Sans Pro SemiBold"/>
              <a:sym typeface="Source Sans Pro SemiBold"/>
            </a:endParaRPr>
          </a:p>
        </p:txBody>
      </p:sp>
      <p:sp>
        <p:nvSpPr>
          <p:cNvPr id="153" name="Google Shape;153;p17"/>
          <p:cNvSpPr txBox="1">
            <a:spLocks noGrp="1"/>
          </p:cNvSpPr>
          <p:nvPr>
            <p:ph type="body" idx="1"/>
          </p:nvPr>
        </p:nvSpPr>
        <p:spPr>
          <a:xfrm>
            <a:off x="1676400" y="3651250"/>
            <a:ext cx="21031200" cy="8702676"/>
          </a:xfrm>
          <a:prstGeom prst="rect">
            <a:avLst/>
          </a:prstGeom>
          <a:noFill/>
          <a:ln>
            <a:noFill/>
          </a:ln>
        </p:spPr>
        <p:txBody>
          <a:bodyPr spcFirstLastPara="1" vert="horz" wrap="square" lIns="182850" tIns="91400" rIns="182850" bIns="91400" rtlCol="0" anchor="t" anchorCtr="0">
            <a:noAutofit/>
          </a:bodyPr>
          <a:lstStyle/>
          <a:p>
            <a:pPr marL="914400">
              <a:lnSpc>
                <a:spcPct val="90000"/>
              </a:lnSpc>
              <a:spcBef>
                <a:spcPts val="0"/>
              </a:spcBef>
              <a:buSzPts val="1800"/>
              <a:buChar char="●"/>
            </a:pPr>
            <a:r>
              <a:rPr lang="en-US"/>
              <a:t>Throughput</a:t>
            </a:r>
            <a:endParaRPr/>
          </a:p>
          <a:p>
            <a:pPr marL="914400" lvl="1" indent="0">
              <a:lnSpc>
                <a:spcPct val="90000"/>
              </a:lnSpc>
              <a:spcBef>
                <a:spcPts val="1000"/>
              </a:spcBef>
              <a:buClr>
                <a:schemeClr val="dk1"/>
              </a:buClr>
              <a:buSzPts val="2400"/>
              <a:buNone/>
            </a:pPr>
            <a:r>
              <a:rPr lang="en-US" i="1"/>
              <a:t>Number of data samples processed per second</a:t>
            </a:r>
            <a:endParaRPr/>
          </a:p>
          <a:p>
            <a:pPr marL="914400">
              <a:lnSpc>
                <a:spcPct val="90000"/>
              </a:lnSpc>
              <a:spcBef>
                <a:spcPts val="2000"/>
              </a:spcBef>
              <a:buSzPts val="1800"/>
              <a:buChar char="●"/>
            </a:pPr>
            <a:r>
              <a:rPr lang="en-US"/>
              <a:t>Compute Utilization</a:t>
            </a:r>
            <a:endParaRPr/>
          </a:p>
          <a:p>
            <a:pPr marL="914400" lvl="1" indent="0">
              <a:lnSpc>
                <a:spcPct val="90000"/>
              </a:lnSpc>
              <a:spcBef>
                <a:spcPts val="1000"/>
              </a:spcBef>
              <a:buClr>
                <a:schemeClr val="dk1"/>
              </a:buClr>
              <a:buSzPts val="2400"/>
              <a:buNone/>
            </a:pPr>
            <a:r>
              <a:rPr lang="en-US" i="1"/>
              <a:t>GPU busy time</a:t>
            </a:r>
            <a:r>
              <a:rPr lang="en-US"/>
              <a:t> over </a:t>
            </a:r>
            <a:r>
              <a:rPr lang="en-US" i="1"/>
              <a:t>Elapsed time</a:t>
            </a:r>
            <a:endParaRPr/>
          </a:p>
          <a:p>
            <a:pPr marL="914400">
              <a:lnSpc>
                <a:spcPct val="90000"/>
              </a:lnSpc>
              <a:spcBef>
                <a:spcPts val="2000"/>
              </a:spcBef>
              <a:buSzPts val="1800"/>
              <a:buChar char="●"/>
            </a:pPr>
            <a:r>
              <a:rPr lang="en-US"/>
              <a:t>FP32/FP16/Tensor Core Utilization</a:t>
            </a:r>
            <a:endParaRPr/>
          </a:p>
          <a:p>
            <a:pPr marL="914400" lvl="1" indent="0">
              <a:lnSpc>
                <a:spcPct val="90000"/>
              </a:lnSpc>
              <a:spcBef>
                <a:spcPts val="1000"/>
              </a:spcBef>
              <a:buClr>
                <a:schemeClr val="dk1"/>
              </a:buClr>
              <a:buSzPts val="2400"/>
              <a:buNone/>
            </a:pPr>
            <a:r>
              <a:rPr lang="en-US" i="1"/>
              <a:t>Average instructions executed per cycle </a:t>
            </a:r>
            <a:r>
              <a:rPr lang="en-US"/>
              <a:t>over </a:t>
            </a:r>
            <a:r>
              <a:rPr lang="en-US" i="1"/>
              <a:t>Maximum instructions per cycle</a:t>
            </a:r>
            <a:endParaRPr/>
          </a:p>
          <a:p>
            <a:pPr marL="914400">
              <a:lnSpc>
                <a:spcPct val="90000"/>
              </a:lnSpc>
              <a:spcBef>
                <a:spcPts val="2000"/>
              </a:spcBef>
              <a:buSzPts val="1800"/>
              <a:buChar char="●"/>
            </a:pPr>
            <a:r>
              <a:rPr lang="en-US"/>
              <a:t>Memory Breakdown</a:t>
            </a:r>
            <a:endParaRPr/>
          </a:p>
          <a:p>
            <a:pPr marL="914400" lvl="1" indent="0">
              <a:lnSpc>
                <a:spcPct val="90000"/>
              </a:lnSpc>
              <a:spcBef>
                <a:spcPts val="1000"/>
              </a:spcBef>
              <a:buClr>
                <a:schemeClr val="dk1"/>
              </a:buClr>
              <a:buSzPts val="2400"/>
              <a:buNone/>
            </a:pPr>
            <a:r>
              <a:rPr lang="en-US" i="1"/>
              <a:t>Which data structures occupy how much memory</a:t>
            </a:r>
            <a:endParaRPr/>
          </a:p>
        </p:txBody>
      </p:sp>
      <p:sp>
        <p:nvSpPr>
          <p:cNvPr id="156" name="Google Shape;156;p17"/>
          <p:cNvSpPr txBox="1">
            <a:spLocks noGrp="1"/>
          </p:cNvSpPr>
          <p:nvPr>
            <p:ph type="sldNum" idx="12"/>
          </p:nvPr>
        </p:nvSpPr>
        <p:spPr>
          <a:xfrm>
            <a:off x="17221200" y="12712700"/>
            <a:ext cx="5486400" cy="730200"/>
          </a:xfrm>
          <a:prstGeom prst="rect">
            <a:avLst/>
          </a:prstGeom>
          <a:noFill/>
          <a:ln>
            <a:noFill/>
          </a:ln>
        </p:spPr>
        <p:txBody>
          <a:bodyPr spcFirstLastPara="1" vert="horz" wrap="square" lIns="182850" tIns="91400" rIns="182850" bIns="91400" rtlCol="0" anchor="ctr" anchorCtr="0">
            <a:noAutofit/>
          </a:bodyPr>
          <a:lstStyle/>
          <a:p>
            <a:pPr>
              <a:buClr>
                <a:srgbClr val="000000"/>
              </a:buClr>
              <a:buSzPts val="1200"/>
            </a:pPr>
            <a:fld id="{00000000-1234-1234-1234-123412341234}" type="slidenum">
              <a:rPr lang="en-US"/>
              <a:pPr>
                <a:buClr>
                  <a:srgbClr val="000000"/>
                </a:buClr>
                <a:buSzPts val="1200"/>
              </a:p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a:xfrm>
            <a:off x="1066800" y="0"/>
            <a:ext cx="19354800" cy="2286000"/>
          </a:xfrm>
        </p:spPr>
        <p:txBody>
          <a:bodyPr/>
          <a:lstStyle/>
          <a:p>
            <a:pPr eaLnBrk="1" hangingPunct="1"/>
            <a:r>
              <a:rPr lang="en-US" dirty="0"/>
              <a:t>Review #7</a:t>
            </a:r>
          </a:p>
        </p:txBody>
      </p:sp>
      <p:sp>
        <p:nvSpPr>
          <p:cNvPr id="4103" name="Rectangle 3"/>
          <p:cNvSpPr>
            <a:spLocks noGrp="1" noChangeArrowheads="1"/>
          </p:cNvSpPr>
          <p:nvPr>
            <p:ph type="body" idx="1"/>
          </p:nvPr>
        </p:nvSpPr>
        <p:spPr>
          <a:xfrm>
            <a:off x="1371600" y="2438403"/>
            <a:ext cx="21945600" cy="9051926"/>
          </a:xfrm>
        </p:spPr>
        <p:txBody>
          <a:bodyPr/>
          <a:lstStyle/>
          <a:p>
            <a:pPr marL="0" indent="0">
              <a:buNone/>
            </a:pPr>
            <a:r>
              <a:rPr lang="en-CA" sz="6000" dirty="0">
                <a:solidFill>
                  <a:srgbClr val="0033CC"/>
                </a:solidFill>
                <a:hlinkClick r:id="rId3"/>
              </a:rPr>
              <a:t>Horizontally Fused Training Array</a:t>
            </a:r>
            <a:br>
              <a:rPr lang="en-CA" sz="6000" dirty="0">
                <a:solidFill>
                  <a:srgbClr val="0033CC"/>
                </a:solidFill>
              </a:rPr>
            </a:br>
            <a:r>
              <a:rPr lang="en-CA" sz="6000" dirty="0">
                <a:solidFill>
                  <a:srgbClr val="333333"/>
                </a:solidFill>
                <a:latin typeface="Helvetica Neue"/>
              </a:rPr>
              <a:t>Shang Wang et al., </a:t>
            </a:r>
            <a:r>
              <a:rPr lang="en-CA" sz="4800" i="1" dirty="0" err="1">
                <a:solidFill>
                  <a:srgbClr val="333333"/>
                </a:solidFill>
                <a:latin typeface="Helvetica Neue"/>
              </a:rPr>
              <a:t>MLSys</a:t>
            </a:r>
            <a:r>
              <a:rPr lang="en-CA" sz="4800" i="1" dirty="0">
                <a:solidFill>
                  <a:srgbClr val="333333"/>
                </a:solidFill>
                <a:latin typeface="Helvetica Neue"/>
              </a:rPr>
              <a:t> 2021</a:t>
            </a:r>
          </a:p>
          <a:p>
            <a:pPr marL="0" indent="0">
              <a:buNone/>
            </a:pPr>
            <a:r>
              <a:rPr lang="en-CA" sz="4800" i="1" dirty="0">
                <a:solidFill>
                  <a:srgbClr val="333333"/>
                </a:solidFill>
                <a:latin typeface="Helvetica Neue"/>
              </a:rPr>
              <a:t>     OR</a:t>
            </a:r>
          </a:p>
          <a:p>
            <a:pPr marL="0" indent="0">
              <a:buNone/>
            </a:pPr>
            <a:endParaRPr lang="en-CA" sz="4800" i="1" dirty="0">
              <a:solidFill>
                <a:srgbClr val="333333"/>
              </a:solidFill>
              <a:latin typeface="Helvetica Neue"/>
            </a:endParaRPr>
          </a:p>
          <a:p>
            <a:pPr marL="0" indent="0">
              <a:buNone/>
            </a:pPr>
            <a:r>
              <a:rPr lang="en-CA" sz="4800" i="1" dirty="0">
                <a:solidFill>
                  <a:srgbClr val="333333"/>
                </a:solidFill>
                <a:latin typeface="Helvetica Neue"/>
              </a:rPr>
              <a:t>In-Datacenter Performance Analysis of a Tensor Processing Unit, ISCA’17, </a:t>
            </a:r>
            <a:r>
              <a:rPr lang="en-CA" sz="4800" i="1" dirty="0" err="1">
                <a:solidFill>
                  <a:srgbClr val="333333"/>
                </a:solidFill>
                <a:latin typeface="Helvetica Neue"/>
              </a:rPr>
              <a:t>Jouppi</a:t>
            </a:r>
            <a:r>
              <a:rPr lang="en-CA" sz="4800" i="1" dirty="0">
                <a:solidFill>
                  <a:srgbClr val="333333"/>
                </a:solidFill>
                <a:latin typeface="Helvetica Neue"/>
              </a:rPr>
              <a:t> et al., https://dl.acm.org/doi/10.1145/3079856.3080246</a:t>
            </a:r>
          </a:p>
          <a:p>
            <a:pPr marL="0" indent="0">
              <a:buNone/>
            </a:pPr>
            <a:endParaRPr lang="en-US" sz="4800" i="1" dirty="0">
              <a:solidFill>
                <a:srgbClr val="333333"/>
              </a:solidFill>
              <a:latin typeface="Helvetica Neue"/>
            </a:endParaRPr>
          </a:p>
          <a:p>
            <a:pPr marL="0" indent="0">
              <a:buNone/>
            </a:pPr>
            <a:r>
              <a:rPr lang="en-US" sz="4800" b="1" i="1" dirty="0">
                <a:solidFill>
                  <a:srgbClr val="333333"/>
                </a:solidFill>
                <a:latin typeface="Helvetica Neue"/>
              </a:rPr>
              <a:t>D</a:t>
            </a:r>
            <a:r>
              <a:rPr lang="en-CA" sz="4800" b="1" i="1" dirty="0" err="1">
                <a:solidFill>
                  <a:srgbClr val="333333"/>
                </a:solidFill>
                <a:latin typeface="Helvetica Neue"/>
              </a:rPr>
              <a:t>ue</a:t>
            </a:r>
            <a:r>
              <a:rPr lang="en-CA" sz="4800" b="1" i="1" dirty="0">
                <a:solidFill>
                  <a:srgbClr val="333333"/>
                </a:solidFill>
                <a:latin typeface="Helvetica Neue"/>
              </a:rPr>
              <a:t> Nov. 2nd</a:t>
            </a:r>
            <a:endParaRPr lang="en-CA" sz="4800" b="1" dirty="0"/>
          </a:p>
          <a:p>
            <a:pPr lvl="1" eaLnBrk="1" hangingPunct="1">
              <a:lnSpc>
                <a:spcPct val="90000"/>
              </a:lnSpc>
            </a:pPr>
            <a:endParaRPr lang="en-US" sz="5200" dirty="0"/>
          </a:p>
          <a:p>
            <a:pPr eaLnBrk="1" hangingPunct="1"/>
            <a:endParaRPr lang="en-US" dirty="0"/>
          </a:p>
        </p:txBody>
      </p:sp>
      <p:sp>
        <p:nvSpPr>
          <p:cNvPr id="8" name="Slide Number Placeholder 7"/>
          <p:cNvSpPr>
            <a:spLocks noGrp="1"/>
          </p:cNvSpPr>
          <p:nvPr>
            <p:ph type="sldNum" sz="quarter" idx="12"/>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2DCAE7AC-0DFB-40CF-A4F2-C416A0FCE178}" type="slidenum">
              <a:rPr kumimoji="0" lang="en-US" sz="4000" b="0" i="0" u="none" strike="noStrike" kern="1200" cap="none" spc="0" normalizeH="0" baseline="0" noProof="0">
                <a:ln>
                  <a:noFill/>
                </a:ln>
                <a:solidFill>
                  <a:prstClr val="black">
                    <a:tint val="75000"/>
                  </a:prstClr>
                </a:solidFill>
                <a:effectLst/>
                <a:uLnTx/>
                <a:uFillTx/>
                <a:latin typeface="Calibri"/>
                <a:ea typeface="+mn-ea"/>
                <a:cs typeface="+mn-cs"/>
                <a:sym typeface="Helvetica Neue"/>
              </a:rPr>
              <a:pPr marL="0" marR="0" lvl="0" indent="0" algn="r" defTabSz="1828800" rtl="0" eaLnBrk="1" fontAlgn="auto" latinLnBrk="0" hangingPunct="1">
                <a:lnSpc>
                  <a:spcPct val="100000"/>
                </a:lnSpc>
                <a:spcBef>
                  <a:spcPts val="0"/>
                </a:spcBef>
                <a:spcAft>
                  <a:spcPts val="0"/>
                </a:spcAft>
                <a:buClrTx/>
                <a:buSzTx/>
                <a:buFontTx/>
                <a:buNone/>
                <a:tabLst/>
                <a:defRPr/>
              </a:pPr>
              <a:t>2</a:t>
            </a:fld>
            <a:endParaRPr kumimoji="0" lang="en-US" sz="4000" b="0" i="0" u="none" strike="noStrike" kern="1200" cap="none" spc="0" normalizeH="0" baseline="0" noProof="0" dirty="0">
              <a:ln>
                <a:noFill/>
              </a:ln>
              <a:solidFill>
                <a:prstClr val="black">
                  <a:tint val="75000"/>
                </a:prstClr>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4136064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20</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solidFill>
                    <a:schemeClr val="bg1">
                      <a:lumMod val="85000"/>
                    </a:schemeClr>
                  </a:solidFill>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dk1"/>
                  </a:solidFill>
                  <a:latin typeface="Roboto" panose="020B0604020202020204" charset="0"/>
                  <a:ea typeface="Roboto" panose="020B0604020202020204" charset="0"/>
                  <a:cs typeface="Roboto"/>
                  <a:sym typeface="Roboto"/>
                </a:rPr>
                <a:t>Tools</a:t>
              </a:r>
              <a:endParaRPr sz="3600" dirty="0">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Diverse benchmark suite with state-of-the-art models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167599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1A31-4223-AF43-B58B-EEC5733FFD31}"/>
              </a:ext>
            </a:extLst>
          </p:cNvPr>
          <p:cNvSpPr>
            <a:spLocks noGrp="1"/>
          </p:cNvSpPr>
          <p:nvPr>
            <p:ph type="title"/>
          </p:nvPr>
        </p:nvSpPr>
        <p:spPr/>
        <p:txBody>
          <a:bodyPr/>
          <a:lstStyle/>
          <a:p>
            <a:r>
              <a:rPr lang="en-US" dirty="0"/>
              <a:t>BERT: Memory Profile</a:t>
            </a:r>
          </a:p>
        </p:txBody>
      </p:sp>
      <p:pic>
        <p:nvPicPr>
          <p:cNvPr id="9" name="Content Placeholder 8">
            <a:extLst>
              <a:ext uri="{FF2B5EF4-FFF2-40B4-BE49-F238E27FC236}">
                <a16:creationId xmlns:a16="http://schemas.microsoft.com/office/drawing/2014/main" id="{ECE655CB-8E89-6541-BF60-46F8C7841B5D}"/>
              </a:ext>
            </a:extLst>
          </p:cNvPr>
          <p:cNvPicPr>
            <a:picLocks noGrp="1" noChangeAspect="1"/>
          </p:cNvPicPr>
          <p:nvPr>
            <p:ph idx="1"/>
          </p:nvPr>
        </p:nvPicPr>
        <p:blipFill>
          <a:blip r:embed="rId2"/>
          <a:stretch>
            <a:fillRect/>
          </a:stretch>
        </p:blipFill>
        <p:spPr>
          <a:xfrm>
            <a:off x="4419600" y="3505200"/>
            <a:ext cx="15240000" cy="7620000"/>
          </a:xfrm>
          <a:prstGeom prst="rect">
            <a:avLst/>
          </a:prstGeom>
        </p:spPr>
      </p:pic>
      <p:sp>
        <p:nvSpPr>
          <p:cNvPr id="4" name="Rounded Rectangle 467">
            <a:extLst>
              <a:ext uri="{FF2B5EF4-FFF2-40B4-BE49-F238E27FC236}">
                <a16:creationId xmlns:a16="http://schemas.microsoft.com/office/drawing/2014/main" id="{26178E33-2FF1-4500-A12E-180AA4F50B8E}"/>
              </a:ext>
            </a:extLst>
          </p:cNvPr>
          <p:cNvSpPr/>
          <p:nvPr/>
        </p:nvSpPr>
        <p:spPr>
          <a:xfrm>
            <a:off x="3962400" y="11389151"/>
            <a:ext cx="16154400" cy="1860550"/>
          </a:xfrm>
          <a:prstGeom prst="roundRect">
            <a:avLst/>
          </a:prstGeom>
          <a:solidFill>
            <a:schemeClr val="bg1">
              <a:lumMod val="95000"/>
            </a:schemeClr>
          </a:solidFill>
          <a:ln w="12700" cap="flat" cmpd="sng" algn="ctr">
            <a:solidFill>
              <a:srgbClr val="54A25F"/>
            </a:solidFill>
            <a:prstDash val="solid"/>
          </a:ln>
          <a:effectLst/>
        </p:spPr>
        <p:txBody>
          <a:bodyPr anchor="ctr"/>
          <a:lstStyle/>
          <a:p>
            <a:pPr defTabSz="1828800">
              <a:defRPr/>
            </a:pPr>
            <a:r>
              <a:rPr lang="en-US" sz="4800" i="1" dirty="0">
                <a:solidFill>
                  <a:srgbClr val="54A25F"/>
                </a:solidFill>
                <a:latin typeface="+mj-lt"/>
              </a:rPr>
              <a:t>Feature maps are still dominant in many new models</a:t>
            </a:r>
          </a:p>
        </p:txBody>
      </p:sp>
    </p:spTree>
    <p:extLst>
      <p:ext uri="{BB962C8B-B14F-4D97-AF65-F5344CB8AC3E}">
        <p14:creationId xmlns:p14="http://schemas.microsoft.com/office/powerpoint/2010/main" val="182701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0"/>
          <p:cNvSpPr txBox="1">
            <a:spLocks noGrp="1"/>
          </p:cNvSpPr>
          <p:nvPr>
            <p:ph type="title"/>
          </p:nvPr>
        </p:nvSpPr>
        <p:spPr>
          <a:xfrm>
            <a:off x="1676400" y="730250"/>
            <a:ext cx="21031200" cy="2651400"/>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SzPts val="1800"/>
            </a:pPr>
            <a:r>
              <a:rPr lang="en-US" dirty="0"/>
              <a:t>Network Profiling</a:t>
            </a:r>
            <a:endParaRPr dirty="0"/>
          </a:p>
        </p:txBody>
      </p:sp>
      <p:sp>
        <p:nvSpPr>
          <p:cNvPr id="327" name="Google Shape;327;p30"/>
          <p:cNvSpPr txBox="1">
            <a:spLocks noGrp="1"/>
          </p:cNvSpPr>
          <p:nvPr>
            <p:ph type="body" idx="1"/>
          </p:nvPr>
        </p:nvSpPr>
        <p:spPr>
          <a:xfrm>
            <a:off x="1676400" y="3129450"/>
            <a:ext cx="21031200" cy="9468600"/>
          </a:xfrm>
          <a:prstGeom prst="rect">
            <a:avLst/>
          </a:prstGeom>
          <a:noFill/>
          <a:ln>
            <a:noFill/>
          </a:ln>
        </p:spPr>
        <p:txBody>
          <a:bodyPr spcFirstLastPara="1" vert="horz" wrap="square" lIns="182850" tIns="91400" rIns="182850" bIns="91400" rtlCol="0" anchor="t" anchorCtr="0">
            <a:noAutofit/>
          </a:bodyPr>
          <a:lstStyle/>
          <a:p>
            <a:pPr marL="228600" indent="0">
              <a:lnSpc>
                <a:spcPct val="90000"/>
              </a:lnSpc>
              <a:spcBef>
                <a:spcPts val="2000"/>
              </a:spcBef>
              <a:buSzPts val="1800"/>
              <a:buNone/>
            </a:pPr>
            <a:r>
              <a:rPr lang="en-US" dirty="0"/>
              <a:t>Our network profiler shows the communication traces</a:t>
            </a:r>
          </a:p>
        </p:txBody>
      </p:sp>
      <p:sp>
        <p:nvSpPr>
          <p:cNvPr id="328" name="Google Shape;328;p30"/>
          <p:cNvSpPr txBox="1">
            <a:spLocks noGrp="1"/>
          </p:cNvSpPr>
          <p:nvPr>
            <p:ph type="sldNum" idx="12"/>
          </p:nvPr>
        </p:nvSpPr>
        <p:spPr>
          <a:xfrm>
            <a:off x="17221200" y="12712700"/>
            <a:ext cx="5486400" cy="730200"/>
          </a:xfrm>
          <a:prstGeom prst="rect">
            <a:avLst/>
          </a:prstGeom>
          <a:noFill/>
          <a:ln>
            <a:noFill/>
          </a:ln>
        </p:spPr>
        <p:txBody>
          <a:bodyPr spcFirstLastPara="1" vert="horz" wrap="square" lIns="182850" tIns="91400" rIns="182850" bIns="91400" rtlCol="0" anchor="ctr" anchorCtr="0">
            <a:noAutofit/>
          </a:bodyPr>
          <a:lstStyle/>
          <a:p>
            <a:pPr>
              <a:buSzPts val="1200"/>
            </a:pPr>
            <a:fld id="{00000000-1234-1234-1234-123412341234}" type="slidenum">
              <a:rPr lang="en-US"/>
              <a:pPr>
                <a:buSzPts val="1200"/>
              </a:pPr>
              <a:t>22</a:t>
            </a:fld>
            <a:endParaRPr/>
          </a:p>
        </p:txBody>
      </p:sp>
      <p:pic>
        <p:nvPicPr>
          <p:cNvPr id="329" name="Google Shape;329;p30"/>
          <p:cNvPicPr preferRelativeResize="0"/>
          <p:nvPr/>
        </p:nvPicPr>
        <p:blipFill rotWithShape="1">
          <a:blip r:embed="rId3">
            <a:alphaModFix/>
          </a:blip>
          <a:srcRect l="39536"/>
          <a:stretch/>
        </p:blipFill>
        <p:spPr>
          <a:xfrm>
            <a:off x="4820476" y="5126332"/>
            <a:ext cx="14743048" cy="6513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95ED-682C-48B0-AEF7-00AD0942317D}"/>
              </a:ext>
            </a:extLst>
          </p:cNvPr>
          <p:cNvSpPr>
            <a:spLocks noGrp="1"/>
          </p:cNvSpPr>
          <p:nvPr>
            <p:ph type="title"/>
          </p:nvPr>
        </p:nvSpPr>
        <p:spPr>
          <a:xfrm>
            <a:off x="3550025" y="5715000"/>
            <a:ext cx="17194306" cy="2286000"/>
          </a:xfrm>
        </p:spPr>
        <p:txBody>
          <a:bodyPr>
            <a:normAutofit/>
          </a:bodyPr>
          <a:lstStyle/>
          <a:p>
            <a:r>
              <a:rPr lang="en-US" dirty="0"/>
              <a:t>Skyline Demo at </a:t>
            </a:r>
            <a:r>
              <a:rPr lang="en-US" dirty="0" err="1"/>
              <a:t>MLSys</a:t>
            </a:r>
            <a:r>
              <a:rPr lang="en-US" dirty="0"/>
              <a:t> 2020</a:t>
            </a:r>
            <a:endParaRPr lang="en-CA" dirty="0"/>
          </a:p>
        </p:txBody>
      </p:sp>
      <p:sp>
        <p:nvSpPr>
          <p:cNvPr id="4" name="Slide Number Placeholder 3">
            <a:extLst>
              <a:ext uri="{FF2B5EF4-FFF2-40B4-BE49-F238E27FC236}">
                <a16:creationId xmlns:a16="http://schemas.microsoft.com/office/drawing/2014/main" id="{266785B6-0911-466B-AFF6-71D5D67A73E3}"/>
              </a:ext>
            </a:extLst>
          </p:cNvPr>
          <p:cNvSpPr>
            <a:spLocks noGrp="1"/>
          </p:cNvSpPr>
          <p:nvPr>
            <p:ph type="sldNum" sz="quarter" idx="12"/>
          </p:nvPr>
        </p:nvSpPr>
        <p:spPr/>
        <p:txBody>
          <a:bodyPr/>
          <a:lstStyle/>
          <a:p>
            <a:fld id="{323594FA-E141-4234-AE05-360401972BE7}" type="slidenum">
              <a:rPr lang="en-US" altLang="en-US" smtClean="0"/>
              <a:pPr/>
              <a:t>23</a:t>
            </a:fld>
            <a:endParaRPr lang="en-US" altLang="en-US" dirty="0"/>
          </a:p>
        </p:txBody>
      </p:sp>
    </p:spTree>
    <p:extLst>
      <p:ext uri="{BB962C8B-B14F-4D97-AF65-F5344CB8AC3E}">
        <p14:creationId xmlns:p14="http://schemas.microsoft.com/office/powerpoint/2010/main" val="408314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Interactive In-editor Performance Visualizations and Debugging for DNN Training"/>
          <p:cNvSpPr txBox="1">
            <a:spLocks noGrp="1"/>
          </p:cNvSpPr>
          <p:nvPr>
            <p:ph type="ctrTitle"/>
          </p:nvPr>
        </p:nvSpPr>
        <p:spPr>
          <a:xfrm>
            <a:off x="446769" y="4482844"/>
            <a:ext cx="9801142" cy="2435744"/>
          </a:xfrm>
          <a:prstGeom prst="rect">
            <a:avLst/>
          </a:prstGeom>
        </p:spPr>
        <p:txBody>
          <a:bodyPr>
            <a:normAutofit/>
          </a:bodyPr>
          <a:lstStyle>
            <a:lvl1pPr defTabSz="577850">
              <a:defRPr sz="4900"/>
            </a:lvl1pPr>
          </a:lstStyle>
          <a:p>
            <a:r>
              <a:rPr sz="4800" dirty="0"/>
              <a:t>Interactive In-editor Performance Visualizations and Debugging for DNN Training</a:t>
            </a:r>
          </a:p>
        </p:txBody>
      </p:sp>
      <p:sp>
        <p:nvSpPr>
          <p:cNvPr id="120" name="Geoffrey X. Yu, Tovi Grossman, Gennady Pekhimenko"/>
          <p:cNvSpPr txBox="1">
            <a:spLocks noGrp="1"/>
          </p:cNvSpPr>
          <p:nvPr>
            <p:ph type="subTitle" sz="quarter" idx="1"/>
          </p:nvPr>
        </p:nvSpPr>
        <p:spPr>
          <a:xfrm>
            <a:off x="573031" y="7805245"/>
            <a:ext cx="9548618" cy="1587502"/>
          </a:xfrm>
          <a:prstGeom prst="rect">
            <a:avLst/>
          </a:prstGeom>
        </p:spPr>
        <p:txBody>
          <a:bodyPr>
            <a:normAutofit/>
          </a:bodyPr>
          <a:lstStyle/>
          <a:p>
            <a:pPr defTabSz="701676">
              <a:defRPr sz="4590"/>
            </a:pPr>
            <a:r>
              <a:rPr>
                <a:latin typeface="Source Sans Pro SemiBold"/>
                <a:ea typeface="Source Sans Pro SemiBold"/>
                <a:cs typeface="Source Sans Pro SemiBold"/>
                <a:sym typeface="Source Sans Pro SemiBold"/>
              </a:rPr>
              <a:t>Geoffrey X. Yu</a:t>
            </a:r>
            <a:r>
              <a:t>, Tovi Grossman, Gennady Pekhimenko</a:t>
            </a:r>
          </a:p>
        </p:txBody>
      </p:sp>
      <p:grpSp>
        <p:nvGrpSpPr>
          <p:cNvPr id="123" name="Group"/>
          <p:cNvGrpSpPr/>
          <p:nvPr/>
        </p:nvGrpSpPr>
        <p:grpSpPr>
          <a:xfrm>
            <a:off x="1774466" y="2255765"/>
            <a:ext cx="7145748" cy="2090546"/>
            <a:chOff x="0" y="0"/>
            <a:chExt cx="7145747" cy="2090545"/>
          </a:xfrm>
        </p:grpSpPr>
        <p:sp>
          <p:nvSpPr>
            <p:cNvPr id="121" name="Skyline"/>
            <p:cNvSpPr txBox="1"/>
            <p:nvPr/>
          </p:nvSpPr>
          <p:spPr>
            <a:xfrm>
              <a:off x="1459589" y="0"/>
              <a:ext cx="5686159" cy="2090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457200">
                <a:defRPr sz="11200" b="0">
                  <a:solidFill>
                    <a:srgbClr val="0861AD"/>
                  </a:solidFill>
                  <a:latin typeface="Source Sans Pro SemiBold"/>
                  <a:ea typeface="Source Sans Pro SemiBold"/>
                  <a:cs typeface="Source Sans Pro SemiBold"/>
                  <a:sym typeface="Source Sans Pro SemiBold"/>
                </a:defRPr>
              </a:lvl1pPr>
            </a:lstStyle>
            <a:p>
              <a:r>
                <a:t>Skyline</a:t>
              </a:r>
            </a:p>
          </p:txBody>
        </p:sp>
        <p:sp>
          <p:nvSpPr>
            <p:cNvPr id="122" name="City"/>
            <p:cNvSpPr/>
            <p:nvPr/>
          </p:nvSpPr>
          <p:spPr>
            <a:xfrm>
              <a:off x="0" y="448574"/>
              <a:ext cx="1741368" cy="1117198"/>
            </a:xfrm>
            <a:custGeom>
              <a:avLst/>
              <a:gdLst/>
              <a:ahLst/>
              <a:cxnLst>
                <a:cxn ang="0">
                  <a:pos x="wd2" y="hd2"/>
                </a:cxn>
                <a:cxn ang="5400000">
                  <a:pos x="wd2" y="hd2"/>
                </a:cxn>
                <a:cxn ang="10800000">
                  <a:pos x="wd2" y="hd2"/>
                </a:cxn>
                <a:cxn ang="16200000">
                  <a:pos x="wd2" y="hd2"/>
                </a:cxn>
              </a:cxnLst>
              <a:rect l="0" t="0" r="r" b="b"/>
              <a:pathLst>
                <a:path w="21600" h="21600" extrusionOk="0">
                  <a:moveTo>
                    <a:pt x="9497" y="0"/>
                  </a:moveTo>
                  <a:lnTo>
                    <a:pt x="9497" y="2423"/>
                  </a:lnTo>
                  <a:lnTo>
                    <a:pt x="8912" y="2423"/>
                  </a:lnTo>
                  <a:lnTo>
                    <a:pt x="8912" y="12015"/>
                  </a:lnTo>
                  <a:lnTo>
                    <a:pt x="8161" y="12015"/>
                  </a:lnTo>
                  <a:lnTo>
                    <a:pt x="8161" y="8943"/>
                  </a:lnTo>
                  <a:lnTo>
                    <a:pt x="7359" y="8943"/>
                  </a:lnTo>
                  <a:lnTo>
                    <a:pt x="7359" y="5760"/>
                  </a:lnTo>
                  <a:lnTo>
                    <a:pt x="4652" y="5760"/>
                  </a:lnTo>
                  <a:lnTo>
                    <a:pt x="4652" y="8943"/>
                  </a:lnTo>
                  <a:lnTo>
                    <a:pt x="4652" y="14361"/>
                  </a:lnTo>
                  <a:lnTo>
                    <a:pt x="3918" y="14361"/>
                  </a:lnTo>
                  <a:lnTo>
                    <a:pt x="3918" y="10561"/>
                  </a:lnTo>
                  <a:lnTo>
                    <a:pt x="1907" y="10561"/>
                  </a:lnTo>
                  <a:lnTo>
                    <a:pt x="1907" y="15385"/>
                  </a:lnTo>
                  <a:lnTo>
                    <a:pt x="940" y="15385"/>
                  </a:lnTo>
                  <a:lnTo>
                    <a:pt x="940" y="17597"/>
                  </a:lnTo>
                  <a:lnTo>
                    <a:pt x="0" y="17597"/>
                  </a:lnTo>
                  <a:lnTo>
                    <a:pt x="0" y="21600"/>
                  </a:lnTo>
                  <a:lnTo>
                    <a:pt x="21600" y="21600"/>
                  </a:lnTo>
                  <a:lnTo>
                    <a:pt x="21600" y="17597"/>
                  </a:lnTo>
                  <a:lnTo>
                    <a:pt x="20672" y="17597"/>
                  </a:lnTo>
                  <a:lnTo>
                    <a:pt x="20672" y="15385"/>
                  </a:lnTo>
                  <a:lnTo>
                    <a:pt x="19821" y="15385"/>
                  </a:lnTo>
                  <a:lnTo>
                    <a:pt x="19821" y="12015"/>
                  </a:lnTo>
                  <a:lnTo>
                    <a:pt x="19033" y="12015"/>
                  </a:lnTo>
                  <a:lnTo>
                    <a:pt x="19033" y="8191"/>
                  </a:lnTo>
                  <a:lnTo>
                    <a:pt x="16927" y="8191"/>
                  </a:lnTo>
                  <a:lnTo>
                    <a:pt x="16927" y="15803"/>
                  </a:lnTo>
                  <a:lnTo>
                    <a:pt x="16212" y="15803"/>
                  </a:lnTo>
                  <a:lnTo>
                    <a:pt x="16212" y="3677"/>
                  </a:lnTo>
                  <a:lnTo>
                    <a:pt x="13299" y="4969"/>
                  </a:lnTo>
                  <a:lnTo>
                    <a:pt x="13299" y="9566"/>
                  </a:lnTo>
                  <a:lnTo>
                    <a:pt x="12557" y="9566"/>
                  </a:lnTo>
                  <a:lnTo>
                    <a:pt x="12557" y="2423"/>
                  </a:lnTo>
                  <a:lnTo>
                    <a:pt x="11973" y="2423"/>
                  </a:lnTo>
                  <a:lnTo>
                    <a:pt x="11973" y="0"/>
                  </a:lnTo>
                  <a:lnTo>
                    <a:pt x="9497" y="0"/>
                  </a:lnTo>
                  <a:close/>
                </a:path>
              </a:pathLst>
            </a:custGeom>
            <a:solidFill>
              <a:srgbClr val="5AB1E8"/>
            </a:solidFill>
            <a:ln w="12700" cap="flat">
              <a:noFill/>
              <a:miter lim="400000"/>
            </a:ln>
            <a:effectLst/>
          </p:spPr>
          <p:txBody>
            <a:bodyPr wrap="square" lIns="101600" tIns="101600" rIns="101600" bIns="101600" numCol="1" anchor="ctr">
              <a:noAutofit/>
            </a:bodyPr>
            <a:lstStyle/>
            <a:p>
              <a:pPr defTabSz="457200">
                <a:defRPr sz="1200" b="0">
                  <a:solidFill>
                    <a:srgbClr val="FFFFFF"/>
                  </a:solidFill>
                </a:defRPr>
              </a:pPr>
              <a:endParaRPr sz="1200">
                <a:solidFill>
                  <a:srgbClr val="FFFFFF"/>
                </a:solidFill>
              </a:endParaRPr>
            </a:p>
          </p:txBody>
        </p:sp>
      </p:grpSp>
      <p:pic>
        <p:nvPicPr>
          <p:cNvPr id="124" name="VectorCropped.pdf" descr="VectorCropped.pdf"/>
          <p:cNvPicPr>
            <a:picLocks noChangeAspect="1"/>
          </p:cNvPicPr>
          <p:nvPr/>
        </p:nvPicPr>
        <p:blipFill>
          <a:blip r:embed="rId4"/>
          <a:stretch>
            <a:fillRect/>
          </a:stretch>
        </p:blipFill>
        <p:spPr>
          <a:xfrm>
            <a:off x="5949977" y="10616098"/>
            <a:ext cx="3425818" cy="1274368"/>
          </a:xfrm>
          <a:prstGeom prst="rect">
            <a:avLst/>
          </a:prstGeom>
          <a:ln w="12700">
            <a:miter lim="400000"/>
          </a:ln>
        </p:spPr>
      </p:pic>
      <p:pic>
        <p:nvPicPr>
          <p:cNvPr id="125" name="UofT Logo.eps.pdf" descr="UofT Logo.eps.pdf"/>
          <p:cNvPicPr>
            <a:picLocks noChangeAspect="1"/>
          </p:cNvPicPr>
          <p:nvPr/>
        </p:nvPicPr>
        <p:blipFill>
          <a:blip r:embed="rId5"/>
          <a:stretch>
            <a:fillRect/>
          </a:stretch>
        </p:blipFill>
        <p:spPr>
          <a:xfrm>
            <a:off x="1095190" y="10616099"/>
            <a:ext cx="3524120" cy="1274406"/>
          </a:xfrm>
          <a:prstGeom prst="rect">
            <a:avLst/>
          </a:prstGeom>
          <a:ln w="12700">
            <a:miter lim="400000"/>
          </a:ln>
        </p:spPr>
      </p:pic>
      <p:pic>
        <p:nvPicPr>
          <p:cNvPr id="126" name="SkylineOverview.mp4" descr="SkylineOverview.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0706329" y="2347546"/>
            <a:ext cx="13030202" cy="9020908"/>
          </a:xfrm>
          <a:prstGeom prst="rect">
            <a:avLst/>
          </a:prstGeom>
          <a:ln w="12700">
            <a:miter lim="400000"/>
          </a:ln>
          <a:effectLst>
            <a:outerShdw blurRad="381000" dist="93399" dir="3813392" rotWithShape="0">
              <a:srgbClr val="000000">
                <a:alpha val="38348"/>
              </a:srgbClr>
            </a:outerShdw>
          </a:effectLst>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65" fill="hold"/>
                                        <p:tgtEl>
                                          <p:spTgt spid="1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2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red of not knowing why your model is slow and/or uses up so much memory?"/>
          <p:cNvSpPr txBox="1">
            <a:spLocks noGrp="1"/>
          </p:cNvSpPr>
          <p:nvPr>
            <p:ph type="title"/>
          </p:nvPr>
        </p:nvSpPr>
        <p:spPr>
          <a:xfrm>
            <a:off x="1391920" y="4533900"/>
            <a:ext cx="21600160" cy="4648200"/>
          </a:xfrm>
          <a:prstGeom prst="rect">
            <a:avLst/>
          </a:prstGeom>
        </p:spPr>
        <p:txBody>
          <a:bodyPr>
            <a:normAutofit/>
          </a:bodyPr>
          <a:lstStyle/>
          <a:p>
            <a:pPr defTabSz="726440">
              <a:defRPr sz="9856">
                <a:latin typeface="Source Sans Pro Regular"/>
                <a:ea typeface="Source Sans Pro Regular"/>
                <a:cs typeface="Source Sans Pro Regular"/>
                <a:sym typeface="Source Sans Pro Regular"/>
              </a:defRPr>
            </a:pPr>
            <a:r>
              <a:rPr dirty="0"/>
              <a:t>Tired of </a:t>
            </a:r>
            <a:r>
              <a:rPr dirty="0">
                <a:latin typeface="Source Sans Pro SemiBold"/>
                <a:ea typeface="Source Sans Pro SemiBold"/>
                <a:cs typeface="Source Sans Pro SemiBold"/>
                <a:sym typeface="Source Sans Pro SemiBold"/>
              </a:rPr>
              <a:t>not knowing</a:t>
            </a:r>
            <a:r>
              <a:rPr dirty="0"/>
              <a:t> why your model is </a:t>
            </a:r>
            <a:r>
              <a:rPr b="1" dirty="0">
                <a:solidFill>
                  <a:schemeClr val="accent5">
                    <a:lumOff val="-29866"/>
                  </a:schemeClr>
                </a:solidFill>
                <a:latin typeface="Source Sans Pro SemiBold" charset="0"/>
                <a:ea typeface="Source Sans Pro SemiBold" charset="0"/>
                <a:cs typeface="Source Sans Pro SemiBold" charset="0"/>
                <a:sym typeface="Source Sans Pro Bold"/>
              </a:rPr>
              <a:t>slow</a:t>
            </a:r>
            <a:r>
              <a:rPr dirty="0"/>
              <a:t> and/or </a:t>
            </a:r>
            <a:r>
              <a:rPr dirty="0">
                <a:solidFill>
                  <a:schemeClr val="accent5">
                    <a:lumOff val="-29866"/>
                  </a:schemeClr>
                </a:solidFill>
                <a:latin typeface="Source Sans Pro SemiBold"/>
                <a:ea typeface="Source Sans Pro SemiBold"/>
                <a:cs typeface="Source Sans Pro SemiBold"/>
                <a:sym typeface="Source Sans Pro SemiBold"/>
              </a:rPr>
              <a:t>uses up so much memory</a:t>
            </a:r>
            <a:r>
              <a:rPr dirty="0"/>
              <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red of not knowing why your model is slow and/or uses up so much memory?"/>
          <p:cNvSpPr txBox="1">
            <a:spLocks noGrp="1"/>
          </p:cNvSpPr>
          <p:nvPr>
            <p:ph type="title"/>
          </p:nvPr>
        </p:nvSpPr>
        <p:spPr>
          <a:xfrm>
            <a:off x="1391920" y="4533900"/>
            <a:ext cx="21600160" cy="4648200"/>
          </a:xfrm>
          <a:prstGeom prst="rect">
            <a:avLst/>
          </a:prstGeom>
        </p:spPr>
        <p:txBody>
          <a:bodyPr>
            <a:normAutofit/>
          </a:bodyPr>
          <a:lstStyle/>
          <a:p>
            <a:pPr defTabSz="726440">
              <a:defRPr sz="9856">
                <a:latin typeface="Source Sans Pro Regular"/>
                <a:ea typeface="Source Sans Pro Regular"/>
                <a:cs typeface="Source Sans Pro Regular"/>
                <a:sym typeface="Source Sans Pro Regular"/>
              </a:defRPr>
            </a:pPr>
            <a:r>
              <a:rPr dirty="0"/>
              <a:t>Tired of </a:t>
            </a:r>
            <a:r>
              <a:rPr dirty="0">
                <a:latin typeface="Source Sans Pro SemiBold"/>
                <a:ea typeface="Source Sans Pro SemiBold"/>
                <a:cs typeface="Source Sans Pro SemiBold"/>
                <a:sym typeface="Source Sans Pro SemiBold"/>
              </a:rPr>
              <a:t>not knowing</a:t>
            </a:r>
            <a:r>
              <a:rPr dirty="0"/>
              <a:t> why your model is </a:t>
            </a:r>
            <a:r>
              <a:rPr b="1" dirty="0">
                <a:solidFill>
                  <a:schemeClr val="accent5">
                    <a:lumOff val="-29866"/>
                  </a:schemeClr>
                </a:solidFill>
                <a:latin typeface="Source Sans Pro SemiBold" charset="0"/>
                <a:ea typeface="Source Sans Pro SemiBold" charset="0"/>
                <a:cs typeface="Source Sans Pro SemiBold" charset="0"/>
                <a:sym typeface="Source Sans Pro Bold"/>
              </a:rPr>
              <a:t>slow</a:t>
            </a:r>
            <a:r>
              <a:rPr dirty="0"/>
              <a:t> and/or </a:t>
            </a:r>
            <a:r>
              <a:rPr dirty="0">
                <a:solidFill>
                  <a:schemeClr val="accent5">
                    <a:lumOff val="-29866"/>
                  </a:schemeClr>
                </a:solidFill>
                <a:latin typeface="Source Sans Pro SemiBold"/>
                <a:ea typeface="Source Sans Pro SemiBold"/>
                <a:cs typeface="Source Sans Pro SemiBold"/>
                <a:sym typeface="Source Sans Pro SemiBold"/>
              </a:rPr>
              <a:t>uses up so much memory</a:t>
            </a:r>
            <a:r>
              <a:rPr dirty="0"/>
              <a:t>?</a:t>
            </a:r>
          </a:p>
        </p:txBody>
      </p:sp>
      <p:grpSp>
        <p:nvGrpSpPr>
          <p:cNvPr id="133" name="Group"/>
          <p:cNvGrpSpPr/>
          <p:nvPr/>
        </p:nvGrpSpPr>
        <p:grpSpPr>
          <a:xfrm>
            <a:off x="7929147" y="9021553"/>
            <a:ext cx="9187250" cy="4881854"/>
            <a:chOff x="0" y="0"/>
            <a:chExt cx="9187249" cy="4881851"/>
          </a:xfrm>
        </p:grpSpPr>
        <p:pic>
          <p:nvPicPr>
            <p:cNvPr id="131" name="Screen Shot 2020-02-24 at 9.56.07 PM.png" descr="Screen Shot 2020-02-24 at 9.56.07 PM.png"/>
            <p:cNvPicPr>
              <a:picLocks noChangeAspect="1"/>
            </p:cNvPicPr>
            <p:nvPr/>
          </p:nvPicPr>
          <p:blipFill>
            <a:blip r:embed="rId2"/>
            <a:stretch>
              <a:fillRect/>
            </a:stretch>
          </p:blipFill>
          <p:spPr>
            <a:xfrm>
              <a:off x="0" y="0"/>
              <a:ext cx="9187250" cy="4881852"/>
            </a:xfrm>
            <a:prstGeom prst="rect">
              <a:avLst/>
            </a:prstGeom>
            <a:ln w="12700" cap="flat">
              <a:noFill/>
              <a:miter lim="400000"/>
            </a:ln>
            <a:effectLst/>
          </p:spPr>
        </p:pic>
        <p:sp>
          <p:nvSpPr>
            <p:cNvPr id="132" name="Rectangle"/>
            <p:cNvSpPr/>
            <p:nvPr/>
          </p:nvSpPr>
          <p:spPr>
            <a:xfrm>
              <a:off x="3683179" y="1367757"/>
              <a:ext cx="2548470" cy="415240"/>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36" name="Group"/>
          <p:cNvGrpSpPr/>
          <p:nvPr/>
        </p:nvGrpSpPr>
        <p:grpSpPr>
          <a:xfrm>
            <a:off x="-379835" y="3171401"/>
            <a:ext cx="9442462" cy="5503502"/>
            <a:chOff x="0" y="0"/>
            <a:chExt cx="9442460" cy="5503500"/>
          </a:xfrm>
        </p:grpSpPr>
        <p:pic>
          <p:nvPicPr>
            <p:cNvPr id="134" name="Screen Shot 2020-02-24 at 9.53.42 PM.png" descr="Screen Shot 2020-02-24 at 9.53.42 PM.png"/>
            <p:cNvPicPr>
              <a:picLocks noChangeAspect="1"/>
            </p:cNvPicPr>
            <p:nvPr/>
          </p:nvPicPr>
          <p:blipFill>
            <a:blip r:embed="rId3"/>
            <a:stretch>
              <a:fillRect/>
            </a:stretch>
          </p:blipFill>
          <p:spPr>
            <a:xfrm>
              <a:off x="0" y="0"/>
              <a:ext cx="9442461" cy="5503501"/>
            </a:xfrm>
            <a:prstGeom prst="rect">
              <a:avLst/>
            </a:prstGeom>
            <a:ln w="12700" cap="flat">
              <a:noFill/>
              <a:miter lim="400000"/>
            </a:ln>
            <a:effectLst/>
          </p:spPr>
        </p:pic>
        <p:sp>
          <p:nvSpPr>
            <p:cNvPr id="135" name="Rectangle"/>
            <p:cNvSpPr/>
            <p:nvPr/>
          </p:nvSpPr>
          <p:spPr>
            <a:xfrm>
              <a:off x="2052017" y="2725950"/>
              <a:ext cx="4928039" cy="432547"/>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39" name="Group"/>
          <p:cNvGrpSpPr/>
          <p:nvPr/>
        </p:nvGrpSpPr>
        <p:grpSpPr>
          <a:xfrm>
            <a:off x="14543863" y="4375365"/>
            <a:ext cx="9855202" cy="8191502"/>
            <a:chOff x="0" y="0"/>
            <a:chExt cx="9855200" cy="8191500"/>
          </a:xfrm>
        </p:grpSpPr>
        <p:pic>
          <p:nvPicPr>
            <p:cNvPr id="137" name="Screen Shot 2020-02-24 at 10.10.03 PM.png" descr="Screen Shot 2020-02-24 at 10.10.03 PM.png"/>
            <p:cNvPicPr>
              <a:picLocks noChangeAspect="1"/>
            </p:cNvPicPr>
            <p:nvPr/>
          </p:nvPicPr>
          <p:blipFill>
            <a:blip r:embed="rId4"/>
            <a:stretch>
              <a:fillRect/>
            </a:stretch>
          </p:blipFill>
          <p:spPr>
            <a:xfrm>
              <a:off x="0" y="0"/>
              <a:ext cx="9855200" cy="8191500"/>
            </a:xfrm>
            <a:prstGeom prst="rect">
              <a:avLst/>
            </a:prstGeom>
            <a:ln w="12700" cap="flat">
              <a:noFill/>
              <a:miter lim="400000"/>
            </a:ln>
            <a:effectLst/>
          </p:spPr>
        </p:pic>
        <p:sp>
          <p:nvSpPr>
            <p:cNvPr id="138" name="Rectangle"/>
            <p:cNvSpPr/>
            <p:nvPr/>
          </p:nvSpPr>
          <p:spPr>
            <a:xfrm>
              <a:off x="3757164" y="10400"/>
              <a:ext cx="2681939" cy="607467"/>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42" name="Group"/>
          <p:cNvGrpSpPr/>
          <p:nvPr/>
        </p:nvGrpSpPr>
        <p:grpSpPr>
          <a:xfrm>
            <a:off x="-190412" y="-64508"/>
            <a:ext cx="8739032" cy="3516096"/>
            <a:chOff x="0" y="0"/>
            <a:chExt cx="8739030" cy="3516094"/>
          </a:xfrm>
        </p:grpSpPr>
        <p:pic>
          <p:nvPicPr>
            <p:cNvPr id="140" name="Screen Shot 2020-02-24 at 9.51.55 PM.png" descr="Screen Shot 2020-02-24 at 9.51.55 PM.png"/>
            <p:cNvPicPr>
              <a:picLocks noChangeAspect="1"/>
            </p:cNvPicPr>
            <p:nvPr/>
          </p:nvPicPr>
          <p:blipFill>
            <a:blip r:embed="rId5"/>
            <a:stretch>
              <a:fillRect/>
            </a:stretch>
          </p:blipFill>
          <p:spPr>
            <a:xfrm>
              <a:off x="0" y="0"/>
              <a:ext cx="8739031" cy="3516095"/>
            </a:xfrm>
            <a:prstGeom prst="rect">
              <a:avLst/>
            </a:prstGeom>
            <a:ln w="12700" cap="flat">
              <a:noFill/>
              <a:miter lim="400000"/>
            </a:ln>
            <a:effectLst/>
          </p:spPr>
        </p:pic>
        <p:sp>
          <p:nvSpPr>
            <p:cNvPr id="141" name="Rectangle"/>
            <p:cNvSpPr/>
            <p:nvPr/>
          </p:nvSpPr>
          <p:spPr>
            <a:xfrm>
              <a:off x="1835257" y="1245336"/>
              <a:ext cx="4785790" cy="415240"/>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45" name="Group"/>
          <p:cNvGrpSpPr/>
          <p:nvPr/>
        </p:nvGrpSpPr>
        <p:grpSpPr>
          <a:xfrm>
            <a:off x="10055621" y="3473746"/>
            <a:ext cx="9442462" cy="6257728"/>
            <a:chOff x="0" y="0"/>
            <a:chExt cx="9442460" cy="6257725"/>
          </a:xfrm>
        </p:grpSpPr>
        <p:pic>
          <p:nvPicPr>
            <p:cNvPr id="143" name="Screen Shot 2019-11-05 at 4.58.21 PM.png" descr="Screen Shot 2019-11-05 at 4.58.21 PM.png"/>
            <p:cNvPicPr>
              <a:picLocks noChangeAspect="1"/>
            </p:cNvPicPr>
            <p:nvPr/>
          </p:nvPicPr>
          <p:blipFill>
            <a:blip r:embed="rId6"/>
            <a:stretch>
              <a:fillRect/>
            </a:stretch>
          </p:blipFill>
          <p:spPr>
            <a:xfrm>
              <a:off x="0" y="0"/>
              <a:ext cx="9442461" cy="6257726"/>
            </a:xfrm>
            <a:prstGeom prst="rect">
              <a:avLst/>
            </a:prstGeom>
            <a:ln w="12700" cap="flat">
              <a:noFill/>
              <a:miter lim="400000"/>
            </a:ln>
            <a:effectLst/>
          </p:spPr>
        </p:pic>
        <p:sp>
          <p:nvSpPr>
            <p:cNvPr id="144" name="Rectangle"/>
            <p:cNvSpPr/>
            <p:nvPr/>
          </p:nvSpPr>
          <p:spPr>
            <a:xfrm>
              <a:off x="2680782" y="3440342"/>
              <a:ext cx="3739309" cy="415240"/>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48" name="Group"/>
          <p:cNvGrpSpPr/>
          <p:nvPr/>
        </p:nvGrpSpPr>
        <p:grpSpPr>
          <a:xfrm>
            <a:off x="16988190" y="5316233"/>
            <a:ext cx="11761440" cy="10150698"/>
            <a:chOff x="0" y="0"/>
            <a:chExt cx="11761437" cy="10150697"/>
          </a:xfrm>
        </p:grpSpPr>
        <p:pic>
          <p:nvPicPr>
            <p:cNvPr id="146" name="Screen Shot 2020-02-24 at 10.12.04 PM.png" descr="Screen Shot 2020-02-24 at 10.12.04 PM.png"/>
            <p:cNvPicPr>
              <a:picLocks noChangeAspect="1"/>
            </p:cNvPicPr>
            <p:nvPr/>
          </p:nvPicPr>
          <p:blipFill>
            <a:blip r:embed="rId7"/>
            <a:stretch>
              <a:fillRect/>
            </a:stretch>
          </p:blipFill>
          <p:spPr>
            <a:xfrm>
              <a:off x="0" y="0"/>
              <a:ext cx="11761438" cy="10150698"/>
            </a:xfrm>
            <a:prstGeom prst="rect">
              <a:avLst/>
            </a:prstGeom>
            <a:ln w="12700" cap="flat">
              <a:noFill/>
              <a:miter lim="400000"/>
            </a:ln>
            <a:effectLst/>
          </p:spPr>
        </p:pic>
        <p:sp>
          <p:nvSpPr>
            <p:cNvPr id="147" name="Rectangle"/>
            <p:cNvSpPr/>
            <p:nvPr/>
          </p:nvSpPr>
          <p:spPr>
            <a:xfrm>
              <a:off x="4196198" y="1464502"/>
              <a:ext cx="2351600" cy="415241"/>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51" name="Group"/>
          <p:cNvGrpSpPr/>
          <p:nvPr/>
        </p:nvGrpSpPr>
        <p:grpSpPr>
          <a:xfrm>
            <a:off x="-465326" y="8458146"/>
            <a:ext cx="11622456" cy="5631500"/>
            <a:chOff x="0" y="0"/>
            <a:chExt cx="11622453" cy="5631498"/>
          </a:xfrm>
        </p:grpSpPr>
        <p:pic>
          <p:nvPicPr>
            <p:cNvPr id="149" name="Screen Shot 2020-02-24 at 10.14.00 PM.png" descr="Screen Shot 2020-02-24 at 10.14.00 PM.png"/>
            <p:cNvPicPr>
              <a:picLocks noChangeAspect="1"/>
            </p:cNvPicPr>
            <p:nvPr/>
          </p:nvPicPr>
          <p:blipFill>
            <a:blip r:embed="rId8"/>
            <a:stretch>
              <a:fillRect/>
            </a:stretch>
          </p:blipFill>
          <p:spPr>
            <a:xfrm>
              <a:off x="0" y="0"/>
              <a:ext cx="11622454" cy="5631499"/>
            </a:xfrm>
            <a:prstGeom prst="rect">
              <a:avLst/>
            </a:prstGeom>
            <a:ln w="12700" cap="flat">
              <a:noFill/>
              <a:miter lim="400000"/>
            </a:ln>
            <a:effectLst/>
          </p:spPr>
        </p:pic>
        <p:sp>
          <p:nvSpPr>
            <p:cNvPr id="150" name="Rectangle"/>
            <p:cNvSpPr/>
            <p:nvPr/>
          </p:nvSpPr>
          <p:spPr>
            <a:xfrm>
              <a:off x="2088881" y="18080"/>
              <a:ext cx="6038595" cy="592186"/>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54" name="Group"/>
          <p:cNvGrpSpPr/>
          <p:nvPr/>
        </p:nvGrpSpPr>
        <p:grpSpPr>
          <a:xfrm>
            <a:off x="5873709" y="3852911"/>
            <a:ext cx="9408854" cy="4953974"/>
            <a:chOff x="0" y="0"/>
            <a:chExt cx="9408851" cy="4953973"/>
          </a:xfrm>
        </p:grpSpPr>
        <p:pic>
          <p:nvPicPr>
            <p:cNvPr id="152" name="Screen Shot 2019-11-05 at 4.58.51 PM.png" descr="Screen Shot 2019-11-05 at 4.58.51 PM.png"/>
            <p:cNvPicPr>
              <a:picLocks noChangeAspect="1"/>
            </p:cNvPicPr>
            <p:nvPr/>
          </p:nvPicPr>
          <p:blipFill>
            <a:blip r:embed="rId9"/>
            <a:stretch>
              <a:fillRect/>
            </a:stretch>
          </p:blipFill>
          <p:spPr>
            <a:xfrm>
              <a:off x="0" y="0"/>
              <a:ext cx="9408852" cy="4953974"/>
            </a:xfrm>
            <a:prstGeom prst="rect">
              <a:avLst/>
            </a:prstGeom>
            <a:ln w="12700" cap="flat">
              <a:noFill/>
              <a:miter lim="400000"/>
            </a:ln>
            <a:effectLst/>
          </p:spPr>
        </p:pic>
        <p:sp>
          <p:nvSpPr>
            <p:cNvPr id="153" name="Rectangle"/>
            <p:cNvSpPr/>
            <p:nvPr/>
          </p:nvSpPr>
          <p:spPr>
            <a:xfrm>
              <a:off x="1357545" y="1774769"/>
              <a:ext cx="5983805" cy="432547"/>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57" name="Group"/>
          <p:cNvGrpSpPr/>
          <p:nvPr/>
        </p:nvGrpSpPr>
        <p:grpSpPr>
          <a:xfrm>
            <a:off x="17052912" y="-54657"/>
            <a:ext cx="8323960" cy="4512206"/>
            <a:chOff x="0" y="0"/>
            <a:chExt cx="8323959" cy="4512204"/>
          </a:xfrm>
        </p:grpSpPr>
        <p:pic>
          <p:nvPicPr>
            <p:cNvPr id="155" name="Screen Shot 2020-02-24 at 9.54.39 PM.png" descr="Screen Shot 2020-02-24 at 9.54.39 PM.png"/>
            <p:cNvPicPr>
              <a:picLocks noChangeAspect="1"/>
            </p:cNvPicPr>
            <p:nvPr/>
          </p:nvPicPr>
          <p:blipFill>
            <a:blip r:embed="rId10"/>
            <a:stretch>
              <a:fillRect/>
            </a:stretch>
          </p:blipFill>
          <p:spPr>
            <a:xfrm>
              <a:off x="0" y="0"/>
              <a:ext cx="8323960" cy="4512205"/>
            </a:xfrm>
            <a:prstGeom prst="rect">
              <a:avLst/>
            </a:prstGeom>
            <a:ln w="12700" cap="flat">
              <a:noFill/>
              <a:miter lim="400000"/>
            </a:ln>
            <a:effectLst/>
          </p:spPr>
        </p:pic>
        <p:sp>
          <p:nvSpPr>
            <p:cNvPr id="156" name="Rectangle"/>
            <p:cNvSpPr/>
            <p:nvPr/>
          </p:nvSpPr>
          <p:spPr>
            <a:xfrm>
              <a:off x="336622" y="2361582"/>
              <a:ext cx="5305569" cy="415241"/>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grpSp>
        <p:nvGrpSpPr>
          <p:cNvPr id="160" name="Group"/>
          <p:cNvGrpSpPr/>
          <p:nvPr/>
        </p:nvGrpSpPr>
        <p:grpSpPr>
          <a:xfrm>
            <a:off x="7148040" y="-452995"/>
            <a:ext cx="10749460" cy="4775202"/>
            <a:chOff x="0" y="0"/>
            <a:chExt cx="10749459" cy="4775200"/>
          </a:xfrm>
        </p:grpSpPr>
        <p:pic>
          <p:nvPicPr>
            <p:cNvPr id="158" name="Screen Shot 2020-02-24 at 10.05.57 PM.png" descr="Screen Shot 2020-02-24 at 10.05.57 PM.png"/>
            <p:cNvPicPr>
              <a:picLocks noChangeAspect="1"/>
            </p:cNvPicPr>
            <p:nvPr/>
          </p:nvPicPr>
          <p:blipFill>
            <a:blip r:embed="rId11"/>
            <a:stretch>
              <a:fillRect/>
            </a:stretch>
          </p:blipFill>
          <p:spPr>
            <a:xfrm>
              <a:off x="0" y="0"/>
              <a:ext cx="10749460" cy="4775200"/>
            </a:xfrm>
            <a:prstGeom prst="rect">
              <a:avLst/>
            </a:prstGeom>
            <a:ln w="12700" cap="flat">
              <a:noFill/>
              <a:miter lim="400000"/>
            </a:ln>
            <a:effectLst/>
          </p:spPr>
        </p:pic>
        <p:sp>
          <p:nvSpPr>
            <p:cNvPr id="159" name="Rectangle"/>
            <p:cNvSpPr/>
            <p:nvPr/>
          </p:nvSpPr>
          <p:spPr>
            <a:xfrm>
              <a:off x="1030690" y="1633808"/>
              <a:ext cx="3743278" cy="415241"/>
            </a:xfrm>
            <a:prstGeom prst="rect">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800"/>
                                  </p:stCondLst>
                                  <p:iterate>
                                    <p:tmAbs val="0"/>
                                  </p:iterate>
                                  <p:childTnLst>
                                    <p:set>
                                      <p:cBhvr>
                                        <p:cTn id="9" fill="hold"/>
                                        <p:tgtEl>
                                          <p:spTgt spid="136"/>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grpId="0" nodeType="afterEffect">
                                  <p:stCondLst>
                                    <p:cond delay="800"/>
                                  </p:stCondLst>
                                  <p:iterate>
                                    <p:tmAbs val="0"/>
                                  </p:iterate>
                                  <p:childTnLst>
                                    <p:set>
                                      <p:cBhvr>
                                        <p:cTn id="12" fill="hold"/>
                                        <p:tgtEl>
                                          <p:spTgt spid="133"/>
                                        </p:tgtEl>
                                        <p:attrNameLst>
                                          <p:attrName>style.visibility</p:attrName>
                                        </p:attrNameLst>
                                      </p:cBhvr>
                                      <p:to>
                                        <p:strVal val="visible"/>
                                      </p:to>
                                    </p:set>
                                  </p:childTnLst>
                                </p:cTn>
                              </p:par>
                            </p:childTnLst>
                          </p:cTn>
                        </p:par>
                        <p:par>
                          <p:cTn id="13" fill="hold">
                            <p:stCondLst>
                              <p:cond delay="1600"/>
                            </p:stCondLst>
                            <p:childTnLst>
                              <p:par>
                                <p:cTn id="14" presetID="1" presetClass="entr" presetSubtype="0" fill="hold" grpId="0" nodeType="afterEffect">
                                  <p:stCondLst>
                                    <p:cond delay="800"/>
                                  </p:stCondLst>
                                  <p:iterate>
                                    <p:tmAbs val="0"/>
                                  </p:iterate>
                                  <p:childTnLst>
                                    <p:set>
                                      <p:cBhvr>
                                        <p:cTn id="15" fill="hold"/>
                                        <p:tgtEl>
                                          <p:spTgt spid="142"/>
                                        </p:tgtEl>
                                        <p:attrNameLst>
                                          <p:attrName>style.visibility</p:attrName>
                                        </p:attrNameLst>
                                      </p:cBhvr>
                                      <p:to>
                                        <p:strVal val="visible"/>
                                      </p:to>
                                    </p:set>
                                  </p:childTnLst>
                                </p:cTn>
                              </p:par>
                            </p:childTnLst>
                          </p:cTn>
                        </p:par>
                        <p:par>
                          <p:cTn id="16" fill="hold">
                            <p:stCondLst>
                              <p:cond delay="2400"/>
                            </p:stCondLst>
                            <p:childTnLst>
                              <p:par>
                                <p:cTn id="17" presetID="1" presetClass="entr" presetSubtype="0" fill="hold" grpId="0" nodeType="afterEffect">
                                  <p:stCondLst>
                                    <p:cond delay="800"/>
                                  </p:stCondLst>
                                  <p:iterate>
                                    <p:tmAbs val="0"/>
                                  </p:iterate>
                                  <p:childTnLst>
                                    <p:set>
                                      <p:cBhvr>
                                        <p:cTn id="18" fill="hold"/>
                                        <p:tgtEl>
                                          <p:spTgt spid="145"/>
                                        </p:tgtEl>
                                        <p:attrNameLst>
                                          <p:attrName>style.visibility</p:attrName>
                                        </p:attrNameLst>
                                      </p:cBhvr>
                                      <p:to>
                                        <p:strVal val="visible"/>
                                      </p:to>
                                    </p:set>
                                  </p:childTnLst>
                                </p:cTn>
                              </p:par>
                            </p:childTnLst>
                          </p:cTn>
                        </p:par>
                        <p:par>
                          <p:cTn id="19" fill="hold">
                            <p:stCondLst>
                              <p:cond delay="3200"/>
                            </p:stCondLst>
                            <p:childTnLst>
                              <p:par>
                                <p:cTn id="20" presetID="1" presetClass="entr" presetSubtype="0" fill="hold" grpId="0" nodeType="afterEffect">
                                  <p:stCondLst>
                                    <p:cond delay="800"/>
                                  </p:stCondLst>
                                  <p:iterate>
                                    <p:tmAbs val="0"/>
                                  </p:iterate>
                                  <p:childTnLst>
                                    <p:set>
                                      <p:cBhvr>
                                        <p:cTn id="21" fill="hold"/>
                                        <p:tgtEl>
                                          <p:spTgt spid="148"/>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grpId="0" nodeType="afterEffect">
                                  <p:stCondLst>
                                    <p:cond delay="800"/>
                                  </p:stCondLst>
                                  <p:iterate>
                                    <p:tmAbs val="0"/>
                                  </p:iterate>
                                  <p:childTnLst>
                                    <p:set>
                                      <p:cBhvr>
                                        <p:cTn id="24" fill="hold"/>
                                        <p:tgtEl>
                                          <p:spTgt spid="151"/>
                                        </p:tgtEl>
                                        <p:attrNameLst>
                                          <p:attrName>style.visibility</p:attrName>
                                        </p:attrNameLst>
                                      </p:cBhvr>
                                      <p:to>
                                        <p:strVal val="visible"/>
                                      </p:to>
                                    </p:set>
                                  </p:childTnLst>
                                </p:cTn>
                              </p:par>
                            </p:childTnLst>
                          </p:cTn>
                        </p:par>
                        <p:par>
                          <p:cTn id="25" fill="hold">
                            <p:stCondLst>
                              <p:cond delay="4800"/>
                            </p:stCondLst>
                            <p:childTnLst>
                              <p:par>
                                <p:cTn id="26" presetID="1" presetClass="entr" presetSubtype="0" fill="hold" grpId="0" nodeType="afterEffect">
                                  <p:stCondLst>
                                    <p:cond delay="800"/>
                                  </p:stCondLst>
                                  <p:iterate>
                                    <p:tmAbs val="0"/>
                                  </p:iterate>
                                  <p:childTnLst>
                                    <p:set>
                                      <p:cBhvr>
                                        <p:cTn id="27" fill="hold"/>
                                        <p:tgtEl>
                                          <p:spTgt spid="154"/>
                                        </p:tgtEl>
                                        <p:attrNameLst>
                                          <p:attrName>style.visibility</p:attrName>
                                        </p:attrNameLst>
                                      </p:cBhvr>
                                      <p:to>
                                        <p:strVal val="visible"/>
                                      </p:to>
                                    </p:set>
                                  </p:childTnLst>
                                </p:cTn>
                              </p:par>
                            </p:childTnLst>
                          </p:cTn>
                        </p:par>
                        <p:par>
                          <p:cTn id="28" fill="hold">
                            <p:stCondLst>
                              <p:cond delay="5600"/>
                            </p:stCondLst>
                            <p:childTnLst>
                              <p:par>
                                <p:cTn id="29" presetID="1" presetClass="entr" presetSubtype="0" fill="hold" grpId="0" nodeType="afterEffect">
                                  <p:stCondLst>
                                    <p:cond delay="800"/>
                                  </p:stCondLst>
                                  <p:iterate>
                                    <p:tmAbs val="0"/>
                                  </p:iterate>
                                  <p:childTnLst>
                                    <p:set>
                                      <p:cBhvr>
                                        <p:cTn id="30" fill="hold"/>
                                        <p:tgtEl>
                                          <p:spTgt spid="157"/>
                                        </p:tgtEl>
                                        <p:attrNameLst>
                                          <p:attrName>style.visibility</p:attrName>
                                        </p:attrNameLst>
                                      </p:cBhvr>
                                      <p:to>
                                        <p:strVal val="visible"/>
                                      </p:to>
                                    </p:set>
                                  </p:childTnLst>
                                </p:cTn>
                              </p:par>
                            </p:childTnLst>
                          </p:cTn>
                        </p:par>
                        <p:par>
                          <p:cTn id="31" fill="hold">
                            <p:stCondLst>
                              <p:cond delay="6400"/>
                            </p:stCondLst>
                            <p:childTnLst>
                              <p:par>
                                <p:cTn id="32" presetID="1" presetClass="entr" presetSubtype="0" fill="hold" grpId="0" nodeType="afterEffect">
                                  <p:stCondLst>
                                    <p:cond delay="800"/>
                                  </p:stCondLst>
                                  <p:iterate>
                                    <p:tmAbs val="0"/>
                                  </p:iterate>
                                  <p:childTnLst>
                                    <p:set>
                                      <p:cBhvr>
                                        <p:cTn id="33"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6" grpId="0" animBg="1" advAuto="0"/>
      <p:bldP spid="139" grpId="0" animBg="1" advAuto="0"/>
      <p:bldP spid="142" grpId="0" animBg="1" advAuto="0"/>
      <p:bldP spid="145" grpId="0" animBg="1" advAuto="0"/>
      <p:bldP spid="148" grpId="0" animBg="1" advAuto="0"/>
      <p:bldP spid="151" grpId="0" animBg="1" advAuto="0"/>
      <p:bldP spid="154" grpId="0" animBg="1" advAuto="0"/>
      <p:bldP spid="157" grpId="0" animBg="1" advAuto="0"/>
      <p:bldP spid="160"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p:cNvGrpSpPr/>
          <p:nvPr/>
        </p:nvGrpSpPr>
        <p:grpSpPr>
          <a:xfrm>
            <a:off x="656866" y="325365"/>
            <a:ext cx="7145748" cy="2090546"/>
            <a:chOff x="0" y="0"/>
            <a:chExt cx="7145747" cy="2090545"/>
          </a:xfrm>
        </p:grpSpPr>
        <p:sp>
          <p:nvSpPr>
            <p:cNvPr id="162" name="Skyline"/>
            <p:cNvSpPr txBox="1"/>
            <p:nvPr/>
          </p:nvSpPr>
          <p:spPr>
            <a:xfrm>
              <a:off x="1459589" y="0"/>
              <a:ext cx="5686159" cy="2090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457200">
                <a:defRPr sz="11200" b="0">
                  <a:solidFill>
                    <a:srgbClr val="0861AD"/>
                  </a:solidFill>
                  <a:latin typeface="Source Sans Pro SemiBold"/>
                  <a:ea typeface="Source Sans Pro SemiBold"/>
                  <a:cs typeface="Source Sans Pro SemiBold"/>
                  <a:sym typeface="Source Sans Pro SemiBold"/>
                </a:defRPr>
              </a:lvl1pPr>
            </a:lstStyle>
            <a:p>
              <a:r>
                <a:t>Skyline</a:t>
              </a:r>
            </a:p>
          </p:txBody>
        </p:sp>
        <p:sp>
          <p:nvSpPr>
            <p:cNvPr id="163" name="City"/>
            <p:cNvSpPr/>
            <p:nvPr/>
          </p:nvSpPr>
          <p:spPr>
            <a:xfrm>
              <a:off x="0" y="448574"/>
              <a:ext cx="1741368" cy="1117198"/>
            </a:xfrm>
            <a:custGeom>
              <a:avLst/>
              <a:gdLst/>
              <a:ahLst/>
              <a:cxnLst>
                <a:cxn ang="0">
                  <a:pos x="wd2" y="hd2"/>
                </a:cxn>
                <a:cxn ang="5400000">
                  <a:pos x="wd2" y="hd2"/>
                </a:cxn>
                <a:cxn ang="10800000">
                  <a:pos x="wd2" y="hd2"/>
                </a:cxn>
                <a:cxn ang="16200000">
                  <a:pos x="wd2" y="hd2"/>
                </a:cxn>
              </a:cxnLst>
              <a:rect l="0" t="0" r="r" b="b"/>
              <a:pathLst>
                <a:path w="21600" h="21600" extrusionOk="0">
                  <a:moveTo>
                    <a:pt x="9497" y="0"/>
                  </a:moveTo>
                  <a:lnTo>
                    <a:pt x="9497" y="2423"/>
                  </a:lnTo>
                  <a:lnTo>
                    <a:pt x="8912" y="2423"/>
                  </a:lnTo>
                  <a:lnTo>
                    <a:pt x="8912" y="12015"/>
                  </a:lnTo>
                  <a:lnTo>
                    <a:pt x="8161" y="12015"/>
                  </a:lnTo>
                  <a:lnTo>
                    <a:pt x="8161" y="8943"/>
                  </a:lnTo>
                  <a:lnTo>
                    <a:pt x="7359" y="8943"/>
                  </a:lnTo>
                  <a:lnTo>
                    <a:pt x="7359" y="5760"/>
                  </a:lnTo>
                  <a:lnTo>
                    <a:pt x="4652" y="5760"/>
                  </a:lnTo>
                  <a:lnTo>
                    <a:pt x="4652" y="8943"/>
                  </a:lnTo>
                  <a:lnTo>
                    <a:pt x="4652" y="14361"/>
                  </a:lnTo>
                  <a:lnTo>
                    <a:pt x="3918" y="14361"/>
                  </a:lnTo>
                  <a:lnTo>
                    <a:pt x="3918" y="10561"/>
                  </a:lnTo>
                  <a:lnTo>
                    <a:pt x="1907" y="10561"/>
                  </a:lnTo>
                  <a:lnTo>
                    <a:pt x="1907" y="15385"/>
                  </a:lnTo>
                  <a:lnTo>
                    <a:pt x="940" y="15385"/>
                  </a:lnTo>
                  <a:lnTo>
                    <a:pt x="940" y="17597"/>
                  </a:lnTo>
                  <a:lnTo>
                    <a:pt x="0" y="17597"/>
                  </a:lnTo>
                  <a:lnTo>
                    <a:pt x="0" y="21600"/>
                  </a:lnTo>
                  <a:lnTo>
                    <a:pt x="21600" y="21600"/>
                  </a:lnTo>
                  <a:lnTo>
                    <a:pt x="21600" y="17597"/>
                  </a:lnTo>
                  <a:lnTo>
                    <a:pt x="20672" y="17597"/>
                  </a:lnTo>
                  <a:lnTo>
                    <a:pt x="20672" y="15385"/>
                  </a:lnTo>
                  <a:lnTo>
                    <a:pt x="19821" y="15385"/>
                  </a:lnTo>
                  <a:lnTo>
                    <a:pt x="19821" y="12015"/>
                  </a:lnTo>
                  <a:lnTo>
                    <a:pt x="19033" y="12015"/>
                  </a:lnTo>
                  <a:lnTo>
                    <a:pt x="19033" y="8191"/>
                  </a:lnTo>
                  <a:lnTo>
                    <a:pt x="16927" y="8191"/>
                  </a:lnTo>
                  <a:lnTo>
                    <a:pt x="16927" y="15803"/>
                  </a:lnTo>
                  <a:lnTo>
                    <a:pt x="16212" y="15803"/>
                  </a:lnTo>
                  <a:lnTo>
                    <a:pt x="16212" y="3677"/>
                  </a:lnTo>
                  <a:lnTo>
                    <a:pt x="13299" y="4969"/>
                  </a:lnTo>
                  <a:lnTo>
                    <a:pt x="13299" y="9566"/>
                  </a:lnTo>
                  <a:lnTo>
                    <a:pt x="12557" y="9566"/>
                  </a:lnTo>
                  <a:lnTo>
                    <a:pt x="12557" y="2423"/>
                  </a:lnTo>
                  <a:lnTo>
                    <a:pt x="11973" y="2423"/>
                  </a:lnTo>
                  <a:lnTo>
                    <a:pt x="11973" y="0"/>
                  </a:lnTo>
                  <a:lnTo>
                    <a:pt x="9497" y="0"/>
                  </a:lnTo>
                  <a:close/>
                </a:path>
              </a:pathLst>
            </a:custGeom>
            <a:solidFill>
              <a:srgbClr val="5AB1E8"/>
            </a:solidFill>
            <a:ln w="12700" cap="flat">
              <a:noFill/>
              <a:miter lim="400000"/>
            </a:ln>
            <a:effectLst/>
          </p:spPr>
          <p:txBody>
            <a:bodyPr wrap="square" lIns="101600" tIns="101600" rIns="101600" bIns="101600" numCol="1" anchor="ctr">
              <a:noAutofit/>
            </a:bodyPr>
            <a:lstStyle/>
            <a:p>
              <a:pPr defTabSz="457200">
                <a:defRPr sz="1200" b="0">
                  <a:solidFill>
                    <a:srgbClr val="FFFFFF"/>
                  </a:solidFill>
                </a:defRPr>
              </a:pPr>
              <a:endParaRPr sz="1200">
                <a:solidFill>
                  <a:srgbClr val="FFFFFF"/>
                </a:solidFill>
              </a:endParaRPr>
            </a:p>
          </p:txBody>
        </p:sp>
      </p:grpSp>
      <p:pic>
        <p:nvPicPr>
          <p:cNvPr id="165" name="SkylineOverview.mp4" descr="SkylineOverview.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587795" y="3367236"/>
            <a:ext cx="13030202" cy="9020908"/>
          </a:xfrm>
          <a:prstGeom prst="rect">
            <a:avLst/>
          </a:prstGeom>
          <a:ln w="12700">
            <a:miter lim="400000"/>
          </a:ln>
          <a:effectLst>
            <a:outerShdw blurRad="381000" dist="93399" dir="3813392" rotWithShape="0">
              <a:srgbClr val="000000">
                <a:alpha val="38348"/>
              </a:srgbClr>
            </a:outerShdw>
          </a:effectLst>
        </p:spPr>
      </p:pic>
      <p:sp>
        <p:nvSpPr>
          <p:cNvPr id="166" name="Interactive In-editor Performance Visualizations and Debugging for DNN Training"/>
          <p:cNvSpPr txBox="1">
            <a:spLocks noGrp="1"/>
          </p:cNvSpPr>
          <p:nvPr>
            <p:ph type="title" idx="4294967295"/>
          </p:nvPr>
        </p:nvSpPr>
        <p:spPr>
          <a:xfrm>
            <a:off x="7931302" y="481676"/>
            <a:ext cx="12435928" cy="1777924"/>
          </a:xfrm>
          <a:prstGeom prst="rect">
            <a:avLst/>
          </a:prstGeom>
        </p:spPr>
        <p:txBody>
          <a:bodyPr>
            <a:normAutofit/>
          </a:bodyPr>
          <a:lstStyle>
            <a:lvl1pPr algn="l">
              <a:spcBef>
                <a:spcPts val="5900"/>
              </a:spcBef>
              <a:defRPr sz="4800"/>
            </a:lvl1pPr>
          </a:lstStyle>
          <a:p>
            <a:r>
              <a:rPr dirty="0"/>
              <a:t>Interactive In-editor Performance Visualizations and Debugging for DNN Training</a:t>
            </a:r>
          </a:p>
        </p:txBody>
      </p:sp>
      <p:sp>
        <p:nvSpPr>
          <p:cNvPr id="167" name="Line"/>
          <p:cNvSpPr/>
          <p:nvPr/>
        </p:nvSpPr>
        <p:spPr>
          <a:xfrm>
            <a:off x="550332" y="2435931"/>
            <a:ext cx="23283336" cy="2"/>
          </a:xfrm>
          <a:prstGeom prst="line">
            <a:avLst/>
          </a:prstGeom>
          <a:ln w="25400">
            <a:solidFill>
              <a:srgbClr val="92929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pic>
        <p:nvPicPr>
          <p:cNvPr id="168" name="UofT Logo.eps.pdf" descr="UofT Logo.eps.pdf"/>
          <p:cNvPicPr>
            <a:picLocks noChangeAspect="1"/>
          </p:cNvPicPr>
          <p:nvPr/>
        </p:nvPicPr>
        <p:blipFill>
          <a:blip r:embed="rId5"/>
          <a:stretch>
            <a:fillRect/>
          </a:stretch>
        </p:blipFill>
        <p:spPr>
          <a:xfrm>
            <a:off x="21294608" y="269833"/>
            <a:ext cx="2199968" cy="795562"/>
          </a:xfrm>
          <a:prstGeom prst="rect">
            <a:avLst/>
          </a:prstGeom>
          <a:ln w="12700">
            <a:miter lim="400000"/>
          </a:ln>
        </p:spPr>
      </p:pic>
      <p:pic>
        <p:nvPicPr>
          <p:cNvPr id="169" name="VectorCropped.pdf" descr="VectorCropped.pdf"/>
          <p:cNvPicPr>
            <a:picLocks noChangeAspect="1"/>
          </p:cNvPicPr>
          <p:nvPr/>
        </p:nvPicPr>
        <p:blipFill>
          <a:blip r:embed="rId6"/>
          <a:stretch>
            <a:fillRect/>
          </a:stretch>
        </p:blipFill>
        <p:spPr>
          <a:xfrm>
            <a:off x="21325269" y="1346640"/>
            <a:ext cx="2138554" cy="795520"/>
          </a:xfrm>
          <a:prstGeom prst="rect">
            <a:avLst/>
          </a:prstGeom>
          <a:ln w="12700">
            <a:miter lim="400000"/>
          </a:ln>
        </p:spPr>
      </p:pic>
      <p:sp>
        <p:nvSpPr>
          <p:cNvPr id="170" name="Key performance metrics (throughput, memory usage)…"/>
          <p:cNvSpPr txBox="1">
            <a:spLocks noGrp="1"/>
          </p:cNvSpPr>
          <p:nvPr>
            <p:ph type="body" sz="half" idx="4294967295"/>
          </p:nvPr>
        </p:nvSpPr>
        <p:spPr>
          <a:xfrm>
            <a:off x="872619" y="3229491"/>
            <a:ext cx="8509126" cy="9296402"/>
          </a:xfrm>
          <a:prstGeom prst="rect">
            <a:avLst/>
          </a:prstGeom>
        </p:spPr>
        <p:txBody>
          <a:bodyPr>
            <a:normAutofit/>
          </a:bodyPr>
          <a:lstStyle/>
          <a:p>
            <a:pPr>
              <a:defRPr sz="4800">
                <a:latin typeface="Source Sans Pro Regular"/>
                <a:ea typeface="Source Sans Pro Regular"/>
                <a:cs typeface="Source Sans Pro Regular"/>
                <a:sym typeface="Source Sans Pro Regular"/>
              </a:defRPr>
            </a:pPr>
            <a:r>
              <a:rPr dirty="0"/>
              <a:t>Key performance metrics (</a:t>
            </a:r>
            <a:r>
              <a:rPr b="1" dirty="0">
                <a:latin typeface="Source Sans Pro SemiBold" charset="0"/>
                <a:ea typeface="Source Sans Pro SemiBold" charset="0"/>
                <a:cs typeface="Source Sans Pro SemiBold" charset="0"/>
                <a:sym typeface="Source Sans Pro Bold"/>
              </a:rPr>
              <a:t>throughput</a:t>
            </a:r>
            <a:r>
              <a:rPr b="1" dirty="0">
                <a:latin typeface="Source Sans Pro SemiBold" charset="0"/>
                <a:ea typeface="Source Sans Pro SemiBold" charset="0"/>
                <a:cs typeface="Source Sans Pro SemiBold" charset="0"/>
              </a:rPr>
              <a:t>, </a:t>
            </a:r>
            <a:r>
              <a:rPr b="1" dirty="0">
                <a:latin typeface="Source Sans Pro SemiBold" charset="0"/>
                <a:ea typeface="Source Sans Pro SemiBold" charset="0"/>
                <a:cs typeface="Source Sans Pro SemiBold" charset="0"/>
                <a:sym typeface="Source Sans Pro Bold"/>
              </a:rPr>
              <a:t>memory usage</a:t>
            </a:r>
            <a:r>
              <a:rPr dirty="0"/>
              <a:t>)</a:t>
            </a:r>
          </a:p>
          <a:p>
            <a:pPr>
              <a:defRPr sz="4800">
                <a:latin typeface="Source Sans Pro Regular"/>
                <a:ea typeface="Source Sans Pro Regular"/>
                <a:cs typeface="Source Sans Pro Regular"/>
                <a:sym typeface="Source Sans Pro Regular"/>
              </a:defRPr>
            </a:pPr>
            <a:r>
              <a:rPr dirty="0"/>
              <a:t>Iteration run time and memory footprint </a:t>
            </a:r>
            <a:r>
              <a:rPr dirty="0">
                <a:latin typeface="Source Sans Pro SemiBold"/>
                <a:ea typeface="Source Sans Pro SemiBold"/>
                <a:cs typeface="Source Sans Pro SemiBold"/>
                <a:sym typeface="Source Sans Pro SemiBold"/>
              </a:rPr>
              <a:t>breakdowns</a:t>
            </a:r>
          </a:p>
          <a:p>
            <a:pPr>
              <a:defRPr sz="4800">
                <a:latin typeface="Source Sans Pro Regular"/>
                <a:ea typeface="Source Sans Pro Regular"/>
                <a:cs typeface="Source Sans Pro Regular"/>
                <a:sym typeface="Source Sans Pro Regular"/>
              </a:defRPr>
            </a:pPr>
            <a:r>
              <a:rPr dirty="0">
                <a:latin typeface="Source Sans Pro SemiBold"/>
                <a:ea typeface="Source Sans Pro SemiBold"/>
                <a:cs typeface="Source Sans Pro SemiBold"/>
                <a:sym typeface="Source Sans Pro SemiBold"/>
              </a:rPr>
              <a:t>Interactive</a:t>
            </a:r>
            <a:r>
              <a:rPr dirty="0"/>
              <a:t> visualizations linked to batch size predictions</a:t>
            </a:r>
          </a:p>
        </p:txBody>
      </p:sp>
      <p:pic>
        <p:nvPicPr>
          <p:cNvPr id="171" name="AtomLogo.png" descr="AtomLogo.png"/>
          <p:cNvPicPr>
            <a:picLocks noChangeAspect="1"/>
          </p:cNvPicPr>
          <p:nvPr/>
        </p:nvPicPr>
        <p:blipFill>
          <a:blip r:embed="rId7"/>
          <a:stretch>
            <a:fillRect/>
          </a:stretch>
        </p:blipFill>
        <p:spPr>
          <a:xfrm>
            <a:off x="20562238" y="12827474"/>
            <a:ext cx="3001516" cy="621004"/>
          </a:xfrm>
          <a:prstGeom prst="rect">
            <a:avLst/>
          </a:prstGeom>
          <a:ln w="12700">
            <a:miter lim="400000"/>
          </a:ln>
        </p:spPr>
      </p:pic>
      <p:pic>
        <p:nvPicPr>
          <p:cNvPr id="172" name="Pytorch_logo.png" descr="Pytorch_logo.png"/>
          <p:cNvPicPr>
            <a:picLocks noChangeAspect="1"/>
          </p:cNvPicPr>
          <p:nvPr/>
        </p:nvPicPr>
        <p:blipFill>
          <a:blip r:embed="rId8"/>
          <a:stretch>
            <a:fillRect/>
          </a:stretch>
        </p:blipFill>
        <p:spPr>
          <a:xfrm>
            <a:off x="16822445" y="12881295"/>
            <a:ext cx="3268146" cy="653630"/>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65" fill="hold"/>
                                        <p:tgtEl>
                                          <p:spTgt spid="1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6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xfrm>
            <a:off x="5988507" y="6540500"/>
            <a:ext cx="262892"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Source Sans Pro Regular"/>
                <a:ea typeface="Source Sans Pro Regular"/>
                <a:cs typeface="Source Sans Pro Regular"/>
                <a:sym typeface="Source Sans Pro Regular"/>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US" smtClean="0"/>
              <a:pPr/>
              <a:t>28</a:t>
            </a:fld>
            <a:endParaRPr/>
          </a:p>
        </p:txBody>
      </p:sp>
      <p:pic>
        <p:nvPicPr>
          <p:cNvPr id="175" name="SkylinePredictions_1080p.mp4" descr="SkylinePredictions_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sp>
        <p:nvSpPr>
          <p:cNvPr id="176" name="Interactive visualizations tied to the code!"/>
          <p:cNvSpPr/>
          <p:nvPr/>
        </p:nvSpPr>
        <p:spPr>
          <a:xfrm>
            <a:off x="6237139" y="1573808"/>
            <a:ext cx="11520714" cy="1488568"/>
          </a:xfrm>
          <a:prstGeom prst="rect">
            <a:avLst/>
          </a:prstGeom>
          <a:solidFill>
            <a:srgbClr val="FFFFFF"/>
          </a:solidFill>
          <a:ln w="63500">
            <a:solidFill>
              <a:srgbClr val="0861AD"/>
            </a:solidFill>
            <a:miter lim="400000"/>
          </a:ln>
          <a:extLst>
            <a:ext uri="{C572A759-6A51-4108-AA02-DFA0A04FC94B}">
              <ma14:wrappingTextBoxFlag xmlns:ma14="http://schemas.microsoft.com/office/mac/drawingml/2011/main" xmlns="" val="1"/>
            </a:ext>
          </a:extLst>
        </p:spPr>
        <p:txBody>
          <a:bodyPr lIns="0" tIns="0" rIns="0" bIns="0" anchor="ctr"/>
          <a:lstStyle/>
          <a:p>
            <a:pPr>
              <a:defRPr sz="4800" b="0">
                <a:latin typeface="Source Sans Pro Regular"/>
                <a:ea typeface="Source Sans Pro Regular"/>
                <a:cs typeface="Source Sans Pro Regular"/>
                <a:sym typeface="Source Sans Pro Regular"/>
              </a:defRPr>
            </a:pPr>
            <a:r>
              <a:rPr sz="4800">
                <a:latin typeface="Source Sans Pro Regular"/>
                <a:ea typeface="Source Sans Pro Regular"/>
                <a:sym typeface="Source Sans Pro Regular"/>
              </a:rPr>
              <a:t>Interactive visualizations </a:t>
            </a:r>
            <a:r>
              <a:rPr sz="4800">
                <a:latin typeface="Source Sans Pro SemiBold"/>
                <a:ea typeface="Source Sans Pro SemiBold"/>
                <a:cs typeface="Source Sans Pro SemiBold"/>
                <a:sym typeface="Source Sans Pro SemiBold"/>
              </a:rPr>
              <a:t>tied to the code</a:t>
            </a:r>
            <a:r>
              <a:rPr sz="4800">
                <a:latin typeface="Source Sans Pro Regular"/>
                <a:ea typeface="Source Sans Pro Regular"/>
                <a:sym typeface="Source Sans Pro Regular"/>
              </a:rPr>
              <a: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73792" fill="hold"/>
                                        <p:tgtEl>
                                          <p:spTgt spid="1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7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p:cNvGrpSpPr/>
          <p:nvPr/>
        </p:nvGrpSpPr>
        <p:grpSpPr>
          <a:xfrm>
            <a:off x="656866" y="325365"/>
            <a:ext cx="7145748" cy="2090546"/>
            <a:chOff x="0" y="0"/>
            <a:chExt cx="7145747" cy="2090545"/>
          </a:xfrm>
        </p:grpSpPr>
        <p:sp>
          <p:nvSpPr>
            <p:cNvPr id="178" name="Skyline"/>
            <p:cNvSpPr txBox="1"/>
            <p:nvPr/>
          </p:nvSpPr>
          <p:spPr>
            <a:xfrm>
              <a:off x="1459589" y="0"/>
              <a:ext cx="5686159" cy="2090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457200">
                <a:defRPr sz="11200" b="0">
                  <a:solidFill>
                    <a:srgbClr val="0861AD"/>
                  </a:solidFill>
                  <a:latin typeface="Source Sans Pro SemiBold"/>
                  <a:ea typeface="Source Sans Pro SemiBold"/>
                  <a:cs typeface="Source Sans Pro SemiBold"/>
                  <a:sym typeface="Source Sans Pro SemiBold"/>
                </a:defRPr>
              </a:lvl1pPr>
            </a:lstStyle>
            <a:p>
              <a:r>
                <a:t>Skyline</a:t>
              </a:r>
            </a:p>
          </p:txBody>
        </p:sp>
        <p:sp>
          <p:nvSpPr>
            <p:cNvPr id="179" name="City"/>
            <p:cNvSpPr/>
            <p:nvPr/>
          </p:nvSpPr>
          <p:spPr>
            <a:xfrm>
              <a:off x="0" y="448574"/>
              <a:ext cx="1741368" cy="1117198"/>
            </a:xfrm>
            <a:custGeom>
              <a:avLst/>
              <a:gdLst/>
              <a:ahLst/>
              <a:cxnLst>
                <a:cxn ang="0">
                  <a:pos x="wd2" y="hd2"/>
                </a:cxn>
                <a:cxn ang="5400000">
                  <a:pos x="wd2" y="hd2"/>
                </a:cxn>
                <a:cxn ang="10800000">
                  <a:pos x="wd2" y="hd2"/>
                </a:cxn>
                <a:cxn ang="16200000">
                  <a:pos x="wd2" y="hd2"/>
                </a:cxn>
              </a:cxnLst>
              <a:rect l="0" t="0" r="r" b="b"/>
              <a:pathLst>
                <a:path w="21600" h="21600" extrusionOk="0">
                  <a:moveTo>
                    <a:pt x="9497" y="0"/>
                  </a:moveTo>
                  <a:lnTo>
                    <a:pt x="9497" y="2423"/>
                  </a:lnTo>
                  <a:lnTo>
                    <a:pt x="8912" y="2423"/>
                  </a:lnTo>
                  <a:lnTo>
                    <a:pt x="8912" y="12015"/>
                  </a:lnTo>
                  <a:lnTo>
                    <a:pt x="8161" y="12015"/>
                  </a:lnTo>
                  <a:lnTo>
                    <a:pt x="8161" y="8943"/>
                  </a:lnTo>
                  <a:lnTo>
                    <a:pt x="7359" y="8943"/>
                  </a:lnTo>
                  <a:lnTo>
                    <a:pt x="7359" y="5760"/>
                  </a:lnTo>
                  <a:lnTo>
                    <a:pt x="4652" y="5760"/>
                  </a:lnTo>
                  <a:lnTo>
                    <a:pt x="4652" y="8943"/>
                  </a:lnTo>
                  <a:lnTo>
                    <a:pt x="4652" y="14361"/>
                  </a:lnTo>
                  <a:lnTo>
                    <a:pt x="3918" y="14361"/>
                  </a:lnTo>
                  <a:lnTo>
                    <a:pt x="3918" y="10561"/>
                  </a:lnTo>
                  <a:lnTo>
                    <a:pt x="1907" y="10561"/>
                  </a:lnTo>
                  <a:lnTo>
                    <a:pt x="1907" y="15385"/>
                  </a:lnTo>
                  <a:lnTo>
                    <a:pt x="940" y="15385"/>
                  </a:lnTo>
                  <a:lnTo>
                    <a:pt x="940" y="17597"/>
                  </a:lnTo>
                  <a:lnTo>
                    <a:pt x="0" y="17597"/>
                  </a:lnTo>
                  <a:lnTo>
                    <a:pt x="0" y="21600"/>
                  </a:lnTo>
                  <a:lnTo>
                    <a:pt x="21600" y="21600"/>
                  </a:lnTo>
                  <a:lnTo>
                    <a:pt x="21600" y="17597"/>
                  </a:lnTo>
                  <a:lnTo>
                    <a:pt x="20672" y="17597"/>
                  </a:lnTo>
                  <a:lnTo>
                    <a:pt x="20672" y="15385"/>
                  </a:lnTo>
                  <a:lnTo>
                    <a:pt x="19821" y="15385"/>
                  </a:lnTo>
                  <a:lnTo>
                    <a:pt x="19821" y="12015"/>
                  </a:lnTo>
                  <a:lnTo>
                    <a:pt x="19033" y="12015"/>
                  </a:lnTo>
                  <a:lnTo>
                    <a:pt x="19033" y="8191"/>
                  </a:lnTo>
                  <a:lnTo>
                    <a:pt x="16927" y="8191"/>
                  </a:lnTo>
                  <a:lnTo>
                    <a:pt x="16927" y="15803"/>
                  </a:lnTo>
                  <a:lnTo>
                    <a:pt x="16212" y="15803"/>
                  </a:lnTo>
                  <a:lnTo>
                    <a:pt x="16212" y="3677"/>
                  </a:lnTo>
                  <a:lnTo>
                    <a:pt x="13299" y="4969"/>
                  </a:lnTo>
                  <a:lnTo>
                    <a:pt x="13299" y="9566"/>
                  </a:lnTo>
                  <a:lnTo>
                    <a:pt x="12557" y="9566"/>
                  </a:lnTo>
                  <a:lnTo>
                    <a:pt x="12557" y="2423"/>
                  </a:lnTo>
                  <a:lnTo>
                    <a:pt x="11973" y="2423"/>
                  </a:lnTo>
                  <a:lnTo>
                    <a:pt x="11973" y="0"/>
                  </a:lnTo>
                  <a:lnTo>
                    <a:pt x="9497" y="0"/>
                  </a:lnTo>
                  <a:close/>
                </a:path>
              </a:pathLst>
            </a:custGeom>
            <a:solidFill>
              <a:srgbClr val="5AB1E8"/>
            </a:solidFill>
            <a:ln w="12700" cap="flat">
              <a:noFill/>
              <a:miter lim="400000"/>
            </a:ln>
            <a:effectLst/>
          </p:spPr>
          <p:txBody>
            <a:bodyPr wrap="square" lIns="101600" tIns="101600" rIns="101600" bIns="101600" numCol="1" anchor="ctr">
              <a:noAutofit/>
            </a:bodyPr>
            <a:lstStyle/>
            <a:p>
              <a:pPr defTabSz="457200">
                <a:defRPr sz="1200" b="0">
                  <a:solidFill>
                    <a:srgbClr val="FFFFFF"/>
                  </a:solidFill>
                </a:defRPr>
              </a:pPr>
              <a:endParaRPr sz="1200">
                <a:solidFill>
                  <a:srgbClr val="FFFFFF"/>
                </a:solidFill>
              </a:endParaRPr>
            </a:p>
          </p:txBody>
        </p:sp>
      </p:grpSp>
      <p:pic>
        <p:nvPicPr>
          <p:cNvPr id="181" name="SkylineOverview.mp4" descr="SkylineOverview.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587795" y="3367236"/>
            <a:ext cx="13030202" cy="9020908"/>
          </a:xfrm>
          <a:prstGeom prst="rect">
            <a:avLst/>
          </a:prstGeom>
          <a:ln w="12700">
            <a:miter lim="400000"/>
          </a:ln>
          <a:effectLst>
            <a:outerShdw blurRad="381000" dist="93399" dir="3813392" rotWithShape="0">
              <a:srgbClr val="000000">
                <a:alpha val="38348"/>
              </a:srgbClr>
            </a:outerShdw>
          </a:effectLst>
        </p:spPr>
      </p:pic>
      <p:sp>
        <p:nvSpPr>
          <p:cNvPr id="182" name="Interactive In-editor Performance Visualizations and Debugging for DNN Training"/>
          <p:cNvSpPr txBox="1">
            <a:spLocks noGrp="1"/>
          </p:cNvSpPr>
          <p:nvPr>
            <p:ph type="title" idx="4294967295"/>
          </p:nvPr>
        </p:nvSpPr>
        <p:spPr>
          <a:xfrm>
            <a:off x="7931302" y="481676"/>
            <a:ext cx="12435928" cy="1777924"/>
          </a:xfrm>
          <a:prstGeom prst="rect">
            <a:avLst/>
          </a:prstGeom>
        </p:spPr>
        <p:txBody>
          <a:bodyPr>
            <a:normAutofit/>
          </a:bodyPr>
          <a:lstStyle>
            <a:lvl1pPr algn="l">
              <a:spcBef>
                <a:spcPts val="5900"/>
              </a:spcBef>
              <a:defRPr sz="4800"/>
            </a:lvl1pPr>
          </a:lstStyle>
          <a:p>
            <a:r>
              <a:rPr dirty="0"/>
              <a:t>Interactive In-editor Performance Visualizations and Debugging for DNN Training</a:t>
            </a:r>
          </a:p>
        </p:txBody>
      </p:sp>
      <p:sp>
        <p:nvSpPr>
          <p:cNvPr id="183" name="Identify run time and memory bottlenecks…"/>
          <p:cNvSpPr txBox="1">
            <a:spLocks noGrp="1"/>
          </p:cNvSpPr>
          <p:nvPr>
            <p:ph type="body" sz="quarter" idx="4294967295"/>
          </p:nvPr>
        </p:nvSpPr>
        <p:spPr>
          <a:xfrm>
            <a:off x="945511" y="4585396"/>
            <a:ext cx="8262998" cy="5249012"/>
          </a:xfrm>
          <a:prstGeom prst="rect">
            <a:avLst/>
          </a:prstGeom>
        </p:spPr>
        <p:txBody>
          <a:bodyPr anchor="t">
            <a:normAutofit/>
          </a:bodyPr>
          <a:lstStyle/>
          <a:p>
            <a:pPr>
              <a:spcBef>
                <a:spcPts val="2800"/>
              </a:spcBef>
              <a:buClr>
                <a:srgbClr val="000000"/>
              </a:buClr>
              <a:buChar char="✓"/>
              <a:defRPr sz="4500">
                <a:latin typeface="Source Sans Pro Regular"/>
                <a:ea typeface="Source Sans Pro Regular"/>
                <a:cs typeface="Source Sans Pro Regular"/>
                <a:sym typeface="Source Sans Pro Regular"/>
              </a:defRPr>
            </a:pPr>
            <a:r>
              <a:rPr i="1">
                <a:latin typeface="Source Sans Pro SemiBold"/>
                <a:ea typeface="Source Sans Pro SemiBold"/>
                <a:cs typeface="Source Sans Pro SemiBold"/>
                <a:sym typeface="Source Sans Pro SemiBold"/>
              </a:rPr>
              <a:t>Identify</a:t>
            </a:r>
            <a:r>
              <a:t> run time and memory bottlenecks</a:t>
            </a:r>
          </a:p>
          <a:p>
            <a:pPr>
              <a:spcBef>
                <a:spcPts val="2800"/>
              </a:spcBef>
              <a:buClr>
                <a:srgbClr val="000000"/>
              </a:buClr>
              <a:buChar char="✓"/>
              <a:defRPr sz="4500">
                <a:latin typeface="Source Sans Pro Regular"/>
                <a:ea typeface="Source Sans Pro Regular"/>
                <a:cs typeface="Source Sans Pro Regular"/>
                <a:sym typeface="Source Sans Pro Regular"/>
              </a:defRPr>
            </a:pPr>
            <a:r>
              <a:rPr i="1">
                <a:latin typeface="Source Sans Pro SemiBold"/>
                <a:ea typeface="Source Sans Pro SemiBold"/>
                <a:cs typeface="Source Sans Pro SemiBold"/>
                <a:sym typeface="Source Sans Pro SemiBold"/>
              </a:rPr>
              <a:t>Tune</a:t>
            </a:r>
            <a:r>
              <a:t> batch sizes during development</a:t>
            </a:r>
          </a:p>
          <a:p>
            <a:pPr>
              <a:spcBef>
                <a:spcPts val="2800"/>
              </a:spcBef>
              <a:buClr>
                <a:srgbClr val="000000"/>
              </a:buClr>
              <a:buChar char="✓"/>
              <a:defRPr sz="4500">
                <a:latin typeface="Source Sans Pro Regular"/>
                <a:ea typeface="Source Sans Pro Regular"/>
                <a:cs typeface="Source Sans Pro Regular"/>
                <a:sym typeface="Source Sans Pro Regular"/>
              </a:defRPr>
            </a:pPr>
            <a:r>
              <a:rPr i="1">
                <a:latin typeface="Source Sans Pro SemiBold"/>
                <a:ea typeface="Source Sans Pro SemiBold"/>
                <a:cs typeface="Source Sans Pro SemiBold"/>
                <a:sym typeface="Source Sans Pro SemiBold"/>
              </a:rPr>
              <a:t>Proactively</a:t>
            </a:r>
            <a:r>
              <a:t> design models with performance in mind</a:t>
            </a:r>
          </a:p>
        </p:txBody>
      </p:sp>
      <p:sp>
        <p:nvSpPr>
          <p:cNvPr id="184" name="Line"/>
          <p:cNvSpPr/>
          <p:nvPr/>
        </p:nvSpPr>
        <p:spPr>
          <a:xfrm>
            <a:off x="550332" y="2435931"/>
            <a:ext cx="23283336" cy="2"/>
          </a:xfrm>
          <a:prstGeom prst="line">
            <a:avLst/>
          </a:prstGeom>
          <a:ln w="25400">
            <a:solidFill>
              <a:srgbClr val="92929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a:solidFill>
                <a:srgbClr val="FFFFFF"/>
              </a:solidFill>
              <a:latin typeface="Helvetica Neue Medium"/>
              <a:sym typeface="Helvetica Neue Medium"/>
            </a:endParaRPr>
          </a:p>
        </p:txBody>
      </p:sp>
      <p:grpSp>
        <p:nvGrpSpPr>
          <p:cNvPr id="187" name="Group"/>
          <p:cNvGrpSpPr/>
          <p:nvPr/>
        </p:nvGrpSpPr>
        <p:grpSpPr>
          <a:xfrm>
            <a:off x="852699" y="11368624"/>
            <a:ext cx="8569654" cy="1862244"/>
            <a:chOff x="-6412" y="8256"/>
            <a:chExt cx="8569650" cy="1862243"/>
          </a:xfrm>
        </p:grpSpPr>
        <p:sp>
          <p:nvSpPr>
            <p:cNvPr id="185" name="Skyline works with PyTorch models in Atom"/>
            <p:cNvSpPr txBox="1"/>
            <p:nvPr/>
          </p:nvSpPr>
          <p:spPr>
            <a:xfrm>
              <a:off x="-6412" y="8256"/>
              <a:ext cx="8569650" cy="656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3600" b="0">
                  <a:latin typeface="Source Sans Pro Regular"/>
                  <a:ea typeface="Source Sans Pro Regular"/>
                  <a:cs typeface="Source Sans Pro Regular"/>
                  <a:sym typeface="Source Sans Pro Regular"/>
                </a:defRPr>
              </a:pPr>
              <a:r>
                <a:rPr sz="3600">
                  <a:solidFill>
                    <a:srgbClr val="0861AD"/>
                  </a:solidFill>
                  <a:latin typeface="Source Sans Pro SemiBold"/>
                  <a:ea typeface="Source Sans Pro SemiBold"/>
                  <a:cs typeface="Source Sans Pro SemiBold"/>
                  <a:sym typeface="Source Sans Pro SemiBold"/>
                </a:rPr>
                <a:t>Skyline</a:t>
              </a:r>
              <a:r>
                <a:rPr sz="3600">
                  <a:latin typeface="Source Sans Pro Regular"/>
                  <a:ea typeface="Source Sans Pro Regular"/>
                  <a:sym typeface="Source Sans Pro Regular"/>
                </a:rPr>
                <a:t> works with PyTorch models in Atom</a:t>
              </a:r>
            </a:p>
          </p:txBody>
        </p:sp>
        <p:sp>
          <p:nvSpPr>
            <p:cNvPr id="186" name="$ pip install skyline-cli &amp;&amp; \…"/>
            <p:cNvSpPr txBox="1"/>
            <p:nvPr/>
          </p:nvSpPr>
          <p:spPr>
            <a:xfrm>
              <a:off x="44935" y="783022"/>
              <a:ext cx="4647103" cy="10874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3200" b="0">
                  <a:latin typeface="Hack"/>
                  <a:ea typeface="Hack"/>
                  <a:cs typeface="Hack"/>
                  <a:sym typeface="Hack"/>
                </a:defRPr>
              </a:pPr>
              <a:r>
                <a:rPr sz="3200">
                  <a:latin typeface="Hack"/>
                  <a:sym typeface="Hack"/>
                </a:rPr>
                <a:t>$ pip install </a:t>
              </a:r>
              <a:r>
                <a:rPr sz="3200">
                  <a:solidFill>
                    <a:srgbClr val="0861AD"/>
                  </a:solidFill>
                  <a:latin typeface="Hack"/>
                  <a:sym typeface="Hack"/>
                </a:rPr>
                <a:t>skyline-cli</a:t>
              </a:r>
              <a:r>
                <a:rPr sz="3200">
                  <a:latin typeface="Hack"/>
                  <a:sym typeface="Hack"/>
                </a:rPr>
                <a:t> &amp;&amp; \</a:t>
              </a:r>
            </a:p>
            <a:p>
              <a:pPr>
                <a:defRPr sz="3200" b="0">
                  <a:latin typeface="Hack"/>
                  <a:ea typeface="Hack"/>
                  <a:cs typeface="Hack"/>
                  <a:sym typeface="Hack"/>
                </a:defRPr>
              </a:pPr>
              <a:r>
                <a:rPr sz="3200">
                  <a:latin typeface="Hack"/>
                  <a:sym typeface="Hack"/>
                </a:rPr>
                <a:t>  apm install </a:t>
              </a:r>
              <a:r>
                <a:rPr sz="3200">
                  <a:solidFill>
                    <a:srgbClr val="0861AD"/>
                  </a:solidFill>
                  <a:latin typeface="Hack"/>
                  <a:sym typeface="Hack"/>
                </a:rPr>
                <a:t>skyline</a:t>
              </a:r>
            </a:p>
          </p:txBody>
        </p:sp>
      </p:grpSp>
      <p:pic>
        <p:nvPicPr>
          <p:cNvPr id="188" name="UofT Logo.eps.pdf" descr="UofT Logo.eps.pdf"/>
          <p:cNvPicPr>
            <a:picLocks noChangeAspect="1"/>
          </p:cNvPicPr>
          <p:nvPr/>
        </p:nvPicPr>
        <p:blipFill>
          <a:blip r:embed="rId5"/>
          <a:stretch>
            <a:fillRect/>
          </a:stretch>
        </p:blipFill>
        <p:spPr>
          <a:xfrm>
            <a:off x="21294608" y="269833"/>
            <a:ext cx="2199968" cy="795562"/>
          </a:xfrm>
          <a:prstGeom prst="rect">
            <a:avLst/>
          </a:prstGeom>
          <a:ln w="12700">
            <a:miter lim="400000"/>
          </a:ln>
        </p:spPr>
      </p:pic>
      <p:pic>
        <p:nvPicPr>
          <p:cNvPr id="189" name="VectorCropped.pdf" descr="VectorCropped.pdf"/>
          <p:cNvPicPr>
            <a:picLocks noChangeAspect="1"/>
          </p:cNvPicPr>
          <p:nvPr/>
        </p:nvPicPr>
        <p:blipFill>
          <a:blip r:embed="rId6"/>
          <a:stretch>
            <a:fillRect/>
          </a:stretch>
        </p:blipFill>
        <p:spPr>
          <a:xfrm>
            <a:off x="21325269" y="1346640"/>
            <a:ext cx="2138554" cy="795520"/>
          </a:xfrm>
          <a:prstGeom prst="rect">
            <a:avLst/>
          </a:prstGeom>
          <a:ln w="12700">
            <a:miter lim="400000"/>
          </a:ln>
        </p:spPr>
      </p:pic>
      <p:sp>
        <p:nvSpPr>
          <p:cNvPr id="190" name="Learn how to use Skyline to:"/>
          <p:cNvSpPr txBox="1"/>
          <p:nvPr/>
        </p:nvSpPr>
        <p:spPr>
          <a:xfrm>
            <a:off x="783122" y="3570352"/>
            <a:ext cx="7377019" cy="8412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4800" b="0">
                <a:latin typeface="Source Sans Pro Regular"/>
                <a:ea typeface="Source Sans Pro Regular"/>
                <a:cs typeface="Source Sans Pro Regular"/>
                <a:sym typeface="Source Sans Pro Regular"/>
              </a:defRPr>
            </a:pPr>
            <a:r>
              <a:rPr sz="4800">
                <a:latin typeface="Source Sans Pro Regular"/>
                <a:ea typeface="Source Sans Pro Regular"/>
                <a:sym typeface="Source Sans Pro Regular"/>
              </a:rPr>
              <a:t>Learn how to use </a:t>
            </a:r>
            <a:r>
              <a:rPr sz="4800">
                <a:solidFill>
                  <a:srgbClr val="0861AD"/>
                </a:solidFill>
                <a:latin typeface="Source Sans Pro SemiBold"/>
                <a:ea typeface="Source Sans Pro SemiBold"/>
                <a:cs typeface="Source Sans Pro SemiBold"/>
                <a:sym typeface="Source Sans Pro SemiBold"/>
              </a:rPr>
              <a:t>Skyline</a:t>
            </a:r>
            <a:r>
              <a:rPr sz="4800">
                <a:latin typeface="Source Sans Pro Regular"/>
                <a:ea typeface="Source Sans Pro Regular"/>
                <a:sym typeface="Source Sans Pro Regular"/>
              </a:rPr>
              <a:t> to:</a:t>
            </a:r>
          </a:p>
        </p:txBody>
      </p:sp>
      <p:pic>
        <p:nvPicPr>
          <p:cNvPr id="194" name="AtomLogo.png" descr="AtomLogo.png"/>
          <p:cNvPicPr>
            <a:picLocks noChangeAspect="1"/>
          </p:cNvPicPr>
          <p:nvPr/>
        </p:nvPicPr>
        <p:blipFill>
          <a:blip r:embed="rId7"/>
          <a:stretch>
            <a:fillRect/>
          </a:stretch>
        </p:blipFill>
        <p:spPr>
          <a:xfrm>
            <a:off x="20562238" y="12827474"/>
            <a:ext cx="3001516" cy="621004"/>
          </a:xfrm>
          <a:prstGeom prst="rect">
            <a:avLst/>
          </a:prstGeom>
          <a:ln w="12700">
            <a:miter lim="400000"/>
          </a:ln>
        </p:spPr>
      </p:pic>
      <p:pic>
        <p:nvPicPr>
          <p:cNvPr id="195" name="Pytorch_logo.png" descr="Pytorch_logo.png"/>
          <p:cNvPicPr>
            <a:picLocks noChangeAspect="1"/>
          </p:cNvPicPr>
          <p:nvPr/>
        </p:nvPicPr>
        <p:blipFill>
          <a:blip r:embed="rId8"/>
          <a:stretch>
            <a:fillRect/>
          </a:stretch>
        </p:blipFill>
        <p:spPr>
          <a:xfrm>
            <a:off x="16822445" y="12881295"/>
            <a:ext cx="3268146" cy="653630"/>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65" fill="hold"/>
                                        <p:tgtEl>
                                          <p:spTgt spid="1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8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473500" cy="3311400"/>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Challenges, Trends, State-of-the-Art</a:t>
            </a:r>
            <a:endParaRPr sz="9600" dirty="0">
              <a:latin typeface="Source Sans Pro SemiBold"/>
              <a:ea typeface="Source Sans Pro SemiBold"/>
              <a:cs typeface="Source Sans Pro SemiBold"/>
              <a:sym typeface="Source Sans Pro SemiBold"/>
            </a:endParaRPr>
          </a:p>
        </p:txBody>
      </p:sp>
      <p:pic>
        <p:nvPicPr>
          <p:cNvPr id="91" name="Google Shape;91;p13"/>
          <p:cNvPicPr preferRelativeResize="0"/>
          <p:nvPr/>
        </p:nvPicPr>
        <p:blipFill rotWithShape="1">
          <a:blip r:embed="rId3">
            <a:alphaModFix/>
          </a:blip>
          <a:srcRect/>
          <a:stretch/>
        </p:blipFill>
        <p:spPr>
          <a:xfrm>
            <a:off x="1392736" y="647977"/>
            <a:ext cx="5770064" cy="2077222"/>
          </a:xfrm>
          <a:prstGeom prst="rect">
            <a:avLst/>
          </a:prstGeom>
          <a:noFill/>
          <a:ln>
            <a:noFill/>
          </a:ln>
        </p:spPr>
      </p:pic>
      <p:sp>
        <p:nvSpPr>
          <p:cNvPr id="95" name="Google Shape;95;p13"/>
          <p:cNvSpPr txBox="1"/>
          <p:nvPr/>
        </p:nvSpPr>
        <p:spPr>
          <a:xfrm>
            <a:off x="6073574" y="7717998"/>
            <a:ext cx="12664200" cy="996600"/>
          </a:xfrm>
          <a:prstGeom prst="rect">
            <a:avLst/>
          </a:prstGeom>
          <a:noFill/>
          <a:ln>
            <a:noFill/>
          </a:ln>
        </p:spPr>
        <p:txBody>
          <a:bodyPr spcFirstLastPara="1" wrap="square" lIns="182850" tIns="182850" rIns="182850" bIns="182850" anchor="t" anchorCtr="0">
            <a:noAutofit/>
          </a:bodyPr>
          <a:lstStyle/>
          <a:p>
            <a:pPr algn="ctr"/>
            <a:r>
              <a:rPr lang="en-US" sz="4000" dirty="0">
                <a:solidFill>
                  <a:srgbClr val="0000FF"/>
                </a:solidFill>
              </a:rPr>
              <a:t>Gennady Pekhimenko, Assistant Professor</a:t>
            </a:r>
            <a:endParaRPr lang="en-US" sz="4000" dirty="0">
              <a:solidFill>
                <a:srgbClr val="C00000"/>
              </a:solidFill>
            </a:endParaRPr>
          </a:p>
          <a:p>
            <a:pPr algn="ctr"/>
            <a:endParaRPr lang="en-US" sz="4000" dirty="0">
              <a:solidFill>
                <a:srgbClr val="006600"/>
              </a:solidFill>
            </a:endParaRPr>
          </a:p>
          <a:p>
            <a:pPr algn="ctr"/>
            <a:r>
              <a:rPr lang="en-US" sz="4000" dirty="0" err="1">
                <a:solidFill>
                  <a:srgbClr val="006600"/>
                </a:solidFill>
              </a:rPr>
              <a:t>EcoSystem</a:t>
            </a:r>
            <a:r>
              <a:rPr lang="en-US" sz="4000" dirty="0">
                <a:solidFill>
                  <a:srgbClr val="006600"/>
                </a:solidFill>
              </a:rPr>
              <a:t> Group</a:t>
            </a:r>
          </a:p>
          <a:p>
            <a:pPr>
              <a:buClr>
                <a:srgbClr val="000000"/>
              </a:buClr>
              <a:buSzPts val="2000"/>
            </a:pPr>
            <a:endParaRPr sz="4000" i="1" dirty="0">
              <a:latin typeface="Source Sans Pro"/>
              <a:ea typeface="Source Sans Pro"/>
              <a:cs typeface="Source Sans Pro"/>
              <a:sym typeface="Source Sans Pro"/>
            </a:endParaRPr>
          </a:p>
        </p:txBody>
      </p:sp>
      <p:pic>
        <p:nvPicPr>
          <p:cNvPr id="2050" name="Picture 2" descr="Vector Dark Logo">
            <a:extLst>
              <a:ext uri="{FF2B5EF4-FFF2-40B4-BE49-F238E27FC236}">
                <a16:creationId xmlns:a16="http://schemas.microsoft.com/office/drawing/2014/main" id="{E1F2F9EB-FECE-4747-B83B-E1356AC64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69841" y="136002"/>
            <a:ext cx="6276838" cy="2589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Challenges</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3. Methodology</a:t>
            </a: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4067982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2798-1E73-49C4-9DCF-D482CB24F34B}"/>
              </a:ext>
            </a:extLst>
          </p:cNvPr>
          <p:cNvSpPr>
            <a:spLocks noGrp="1"/>
          </p:cNvSpPr>
          <p:nvPr>
            <p:ph type="title"/>
          </p:nvPr>
        </p:nvSpPr>
        <p:spPr/>
        <p:txBody>
          <a:bodyPr/>
          <a:lstStyle/>
          <a:p>
            <a:r>
              <a:rPr lang="en-US" dirty="0"/>
              <a:t>Challenges for Metrics &amp; Profiling</a:t>
            </a:r>
            <a:endParaRPr lang="en-CA" dirty="0"/>
          </a:p>
        </p:txBody>
      </p:sp>
      <p:sp>
        <p:nvSpPr>
          <p:cNvPr id="4" name="Slide Number Placeholder 3">
            <a:extLst>
              <a:ext uri="{FF2B5EF4-FFF2-40B4-BE49-F238E27FC236}">
                <a16:creationId xmlns:a16="http://schemas.microsoft.com/office/drawing/2014/main" id="{63F7D688-8C69-49D9-BC29-5ADE83963E0F}"/>
              </a:ext>
            </a:extLst>
          </p:cNvPr>
          <p:cNvSpPr>
            <a:spLocks noGrp="1"/>
          </p:cNvSpPr>
          <p:nvPr>
            <p:ph type="sldNum" idx="12"/>
          </p:nvPr>
        </p:nvSpPr>
        <p:spPr/>
        <p:txBody>
          <a:bodyPr/>
          <a:lstStyle/>
          <a:p>
            <a:fld id="{00000000-1234-1234-1234-123412341234}" type="slidenum">
              <a:rPr lang="en-US" smtClean="0"/>
              <a:pPr/>
              <a:t>31</a:t>
            </a:fld>
            <a:endParaRPr lang="en-US"/>
          </a:p>
        </p:txBody>
      </p:sp>
      <p:pic>
        <p:nvPicPr>
          <p:cNvPr id="17" name="Picture 16">
            <a:extLst>
              <a:ext uri="{FF2B5EF4-FFF2-40B4-BE49-F238E27FC236}">
                <a16:creationId xmlns:a16="http://schemas.microsoft.com/office/drawing/2014/main" id="{D8BDC89F-4D28-43B6-A30E-ABBD289F2664}"/>
              </a:ext>
            </a:extLst>
          </p:cNvPr>
          <p:cNvPicPr>
            <a:picLocks noChangeAspect="1"/>
          </p:cNvPicPr>
          <p:nvPr/>
        </p:nvPicPr>
        <p:blipFill>
          <a:blip r:embed="rId2"/>
          <a:stretch>
            <a:fillRect/>
          </a:stretch>
        </p:blipFill>
        <p:spPr>
          <a:xfrm>
            <a:off x="801386" y="3677807"/>
            <a:ext cx="22233276" cy="8596982"/>
          </a:xfrm>
          <a:prstGeom prst="rect">
            <a:avLst/>
          </a:prstGeom>
        </p:spPr>
      </p:pic>
    </p:spTree>
    <p:extLst>
      <p:ext uri="{BB962C8B-B14F-4D97-AF65-F5344CB8AC3E}">
        <p14:creationId xmlns:p14="http://schemas.microsoft.com/office/powerpoint/2010/main" val="1107026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2798-1E73-49C4-9DCF-D482CB24F34B}"/>
              </a:ext>
            </a:extLst>
          </p:cNvPr>
          <p:cNvSpPr>
            <a:spLocks noGrp="1"/>
          </p:cNvSpPr>
          <p:nvPr>
            <p:ph type="title"/>
          </p:nvPr>
        </p:nvSpPr>
        <p:spPr/>
        <p:txBody>
          <a:bodyPr>
            <a:normAutofit/>
          </a:bodyPr>
          <a:lstStyle/>
          <a:p>
            <a:r>
              <a:rPr lang="en-US" dirty="0"/>
              <a:t>Challenges for Metrics &amp; Profiling (2)</a:t>
            </a:r>
            <a:endParaRPr lang="en-CA" dirty="0"/>
          </a:p>
        </p:txBody>
      </p:sp>
      <p:sp>
        <p:nvSpPr>
          <p:cNvPr id="4" name="Slide Number Placeholder 3">
            <a:extLst>
              <a:ext uri="{FF2B5EF4-FFF2-40B4-BE49-F238E27FC236}">
                <a16:creationId xmlns:a16="http://schemas.microsoft.com/office/drawing/2014/main" id="{63F7D688-8C69-49D9-BC29-5ADE83963E0F}"/>
              </a:ext>
            </a:extLst>
          </p:cNvPr>
          <p:cNvSpPr>
            <a:spLocks noGrp="1"/>
          </p:cNvSpPr>
          <p:nvPr>
            <p:ph type="sldNum" idx="12"/>
          </p:nvPr>
        </p:nvSpPr>
        <p:spPr/>
        <p:txBody>
          <a:bodyPr/>
          <a:lstStyle/>
          <a:p>
            <a:fld id="{00000000-1234-1234-1234-123412341234}" type="slidenum">
              <a:rPr lang="en-US" smtClean="0"/>
              <a:pPr/>
              <a:t>32</a:t>
            </a:fld>
            <a:endParaRPr lang="en-US"/>
          </a:p>
        </p:txBody>
      </p:sp>
      <p:pic>
        <p:nvPicPr>
          <p:cNvPr id="3" name="Picture 2">
            <a:extLst>
              <a:ext uri="{FF2B5EF4-FFF2-40B4-BE49-F238E27FC236}">
                <a16:creationId xmlns:a16="http://schemas.microsoft.com/office/drawing/2014/main" id="{D7E2B642-A8A9-4604-B5D3-FDB880710F17}"/>
              </a:ext>
            </a:extLst>
          </p:cNvPr>
          <p:cNvPicPr>
            <a:picLocks noChangeAspect="1"/>
          </p:cNvPicPr>
          <p:nvPr/>
        </p:nvPicPr>
        <p:blipFill>
          <a:blip r:embed="rId2"/>
          <a:stretch>
            <a:fillRect/>
          </a:stretch>
        </p:blipFill>
        <p:spPr>
          <a:xfrm>
            <a:off x="1852775" y="3107610"/>
            <a:ext cx="18111626" cy="10335340"/>
          </a:xfrm>
          <a:prstGeom prst="rect">
            <a:avLst/>
          </a:prstGeom>
        </p:spPr>
      </p:pic>
    </p:spTree>
    <p:extLst>
      <p:ext uri="{BB962C8B-B14F-4D97-AF65-F5344CB8AC3E}">
        <p14:creationId xmlns:p14="http://schemas.microsoft.com/office/powerpoint/2010/main" val="1930729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2798-1E73-49C4-9DCF-D482CB24F34B}"/>
              </a:ext>
            </a:extLst>
          </p:cNvPr>
          <p:cNvSpPr>
            <a:spLocks noGrp="1"/>
          </p:cNvSpPr>
          <p:nvPr>
            <p:ph type="title"/>
          </p:nvPr>
        </p:nvSpPr>
        <p:spPr/>
        <p:txBody>
          <a:bodyPr>
            <a:normAutofit/>
          </a:bodyPr>
          <a:lstStyle/>
          <a:p>
            <a:r>
              <a:rPr lang="en-US" dirty="0"/>
              <a:t>Challenges for Metrics &amp; Profiling (3)</a:t>
            </a:r>
            <a:endParaRPr lang="en-CA" dirty="0"/>
          </a:p>
        </p:txBody>
      </p:sp>
      <p:sp>
        <p:nvSpPr>
          <p:cNvPr id="4" name="Slide Number Placeholder 3">
            <a:extLst>
              <a:ext uri="{FF2B5EF4-FFF2-40B4-BE49-F238E27FC236}">
                <a16:creationId xmlns:a16="http://schemas.microsoft.com/office/drawing/2014/main" id="{63F7D688-8C69-49D9-BC29-5ADE83963E0F}"/>
              </a:ext>
            </a:extLst>
          </p:cNvPr>
          <p:cNvSpPr>
            <a:spLocks noGrp="1"/>
          </p:cNvSpPr>
          <p:nvPr>
            <p:ph type="sldNum" idx="12"/>
          </p:nvPr>
        </p:nvSpPr>
        <p:spPr/>
        <p:txBody>
          <a:bodyPr/>
          <a:lstStyle/>
          <a:p>
            <a:fld id="{00000000-1234-1234-1234-123412341234}" type="slidenum">
              <a:rPr lang="en-US" smtClean="0"/>
              <a:pPr/>
              <a:t>33</a:t>
            </a:fld>
            <a:endParaRPr lang="en-US"/>
          </a:p>
        </p:txBody>
      </p:sp>
      <p:pic>
        <p:nvPicPr>
          <p:cNvPr id="5" name="Picture 4">
            <a:extLst>
              <a:ext uri="{FF2B5EF4-FFF2-40B4-BE49-F238E27FC236}">
                <a16:creationId xmlns:a16="http://schemas.microsoft.com/office/drawing/2014/main" id="{D8FA6DAB-C23F-466C-9FF9-186550AB2C14}"/>
              </a:ext>
            </a:extLst>
          </p:cNvPr>
          <p:cNvPicPr>
            <a:picLocks noChangeAspect="1"/>
          </p:cNvPicPr>
          <p:nvPr/>
        </p:nvPicPr>
        <p:blipFill>
          <a:blip r:embed="rId2"/>
          <a:stretch>
            <a:fillRect/>
          </a:stretch>
        </p:blipFill>
        <p:spPr>
          <a:xfrm>
            <a:off x="695218" y="3381377"/>
            <a:ext cx="22993564" cy="8383830"/>
          </a:xfrm>
          <a:prstGeom prst="rect">
            <a:avLst/>
          </a:prstGeom>
        </p:spPr>
      </p:pic>
    </p:spTree>
    <p:extLst>
      <p:ext uri="{BB962C8B-B14F-4D97-AF65-F5344CB8AC3E}">
        <p14:creationId xmlns:p14="http://schemas.microsoft.com/office/powerpoint/2010/main" val="4154804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34</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solidFill>
                    <a:schemeClr val="tx1"/>
                  </a:solidFill>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bg1">
                      <a:lumMod val="85000"/>
                    </a:schemeClr>
                  </a:solidFill>
                  <a:latin typeface="Roboto" panose="020B0604020202020204" charset="0"/>
                  <a:ea typeface="Roboto" panose="020B0604020202020204" charset="0"/>
                  <a:cs typeface="Roboto"/>
                  <a:sym typeface="Roboto"/>
                </a:rPr>
                <a:t>Tools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Diverse benchmark suite with state-of-the-art models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3120673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602281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1. Memory is still an Issue</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913765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a:bodyPr>
          <a:lstStyle/>
          <a:p>
            <a:r>
              <a:rPr lang="en-US" dirty="0"/>
              <a:t>Gist: Efficient Data Encoding for </a:t>
            </a:r>
            <a:br>
              <a:rPr lang="en-US" dirty="0"/>
            </a:br>
            <a:r>
              <a:rPr lang="en-US" dirty="0"/>
              <a:t>Deep Neural Network Training </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37</a:t>
            </a:fld>
            <a:endParaRPr lang="en-US" altLang="en-US" dirty="0"/>
          </a:p>
        </p:txBody>
      </p:sp>
      <p:pic>
        <p:nvPicPr>
          <p:cNvPr id="5" name="Picture 4">
            <a:extLst>
              <a:ext uri="{FF2B5EF4-FFF2-40B4-BE49-F238E27FC236}">
                <a16:creationId xmlns:a16="http://schemas.microsoft.com/office/drawing/2014/main" id="{7CCD191D-DE74-4146-B3EE-34913CBF249D}"/>
              </a:ext>
            </a:extLst>
          </p:cNvPr>
          <p:cNvPicPr>
            <a:picLocks noChangeAspect="1"/>
          </p:cNvPicPr>
          <p:nvPr/>
        </p:nvPicPr>
        <p:blipFill>
          <a:blip r:embed="rId3"/>
          <a:stretch>
            <a:fillRect/>
          </a:stretch>
        </p:blipFill>
        <p:spPr>
          <a:xfrm>
            <a:off x="12954000" y="1828801"/>
            <a:ext cx="3962400" cy="3144878"/>
          </a:xfrm>
          <a:prstGeom prst="rect">
            <a:avLst/>
          </a:prstGeom>
        </p:spPr>
      </p:pic>
      <p:pic>
        <p:nvPicPr>
          <p:cNvPr id="1026" name="Picture 2" descr="Image result for data compression">
            <a:extLst>
              <a:ext uri="{FF2B5EF4-FFF2-40B4-BE49-F238E27FC236}">
                <a16:creationId xmlns:a16="http://schemas.microsoft.com/office/drawing/2014/main" id="{00AFCCB5-A423-4F9F-B9BB-5BCFC68A0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1201" y="914320"/>
            <a:ext cx="466725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sca-logo">
            <a:extLst>
              <a:ext uri="{FF2B5EF4-FFF2-40B4-BE49-F238E27FC236}">
                <a16:creationId xmlns:a16="http://schemas.microsoft.com/office/drawing/2014/main" id="{B18036C9-CEC0-4151-9099-9F393E941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4065" y="11037697"/>
            <a:ext cx="299085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31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33292-DAF1-4559-85C4-FAEDED3527A5}"/>
              </a:ext>
            </a:extLst>
          </p:cNvPr>
          <p:cNvSpPr>
            <a:spLocks noGrp="1"/>
          </p:cNvSpPr>
          <p:nvPr>
            <p:ph type="title"/>
          </p:nvPr>
        </p:nvSpPr>
        <p:spPr/>
        <p:txBody>
          <a:bodyPr/>
          <a:lstStyle/>
          <a:p>
            <a:r>
              <a:rPr lang="en-US" dirty="0"/>
              <a:t>Our Insight</a:t>
            </a:r>
            <a:endParaRPr lang="en-CA" dirty="0"/>
          </a:p>
        </p:txBody>
      </p:sp>
      <p:sp>
        <p:nvSpPr>
          <p:cNvPr id="4" name="Slide Number Placeholder 3">
            <a:extLst>
              <a:ext uri="{FF2B5EF4-FFF2-40B4-BE49-F238E27FC236}">
                <a16:creationId xmlns:a16="http://schemas.microsoft.com/office/drawing/2014/main" id="{031CC6EE-ABAE-45DF-9F2B-F9C82E9D5FF5}"/>
              </a:ext>
            </a:extLst>
          </p:cNvPr>
          <p:cNvSpPr>
            <a:spLocks noGrp="1"/>
          </p:cNvSpPr>
          <p:nvPr>
            <p:ph type="sldNum" sz="quarter" idx="12"/>
          </p:nvPr>
        </p:nvSpPr>
        <p:spPr/>
        <p:txBody>
          <a:bodyPr/>
          <a:lstStyle/>
          <a:p>
            <a:pPr defTabSz="1828800" hangingPunct="1"/>
            <a:fld id="{323594FA-E141-4234-AE05-360401972BE7}" type="slidenum">
              <a:rPr lang="en-US" altLang="en-US" b="0" kern="1200">
                <a:solidFill>
                  <a:prstClr val="black">
                    <a:tint val="75000"/>
                  </a:prstClr>
                </a:solidFill>
                <a:latin typeface="Calibri"/>
                <a:ea typeface="+mn-ea"/>
                <a:cs typeface="+mn-cs"/>
              </a:rPr>
              <a:pPr defTabSz="1828800" hangingPunct="1"/>
              <a:t>38</a:t>
            </a:fld>
            <a:endParaRPr lang="en-US" altLang="en-US" b="0" kern="1200" dirty="0">
              <a:solidFill>
                <a:prstClr val="black">
                  <a:tint val="75000"/>
                </a:prstClr>
              </a:solidFill>
              <a:latin typeface="Calibri"/>
              <a:ea typeface="+mn-ea"/>
              <a:cs typeface="+mn-cs"/>
            </a:endParaRPr>
          </a:p>
        </p:txBody>
      </p:sp>
      <p:sp>
        <p:nvSpPr>
          <p:cNvPr id="37" name="Rectangle 36">
            <a:extLst>
              <a:ext uri="{FF2B5EF4-FFF2-40B4-BE49-F238E27FC236}">
                <a16:creationId xmlns:a16="http://schemas.microsoft.com/office/drawing/2014/main" id="{44261836-3AC5-40C5-B389-9177207333CB}"/>
              </a:ext>
            </a:extLst>
          </p:cNvPr>
          <p:cNvSpPr/>
          <p:nvPr/>
        </p:nvSpPr>
        <p:spPr>
          <a:xfrm>
            <a:off x="5734567" y="3740828"/>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a:solidFill>
                  <a:prstClr val="black"/>
                </a:solidFill>
                <a:latin typeface="Calibri"/>
              </a:rPr>
              <a:t>Lx</a:t>
            </a:r>
          </a:p>
        </p:txBody>
      </p:sp>
      <p:sp>
        <p:nvSpPr>
          <p:cNvPr id="38" name="Rectangle 37">
            <a:extLst>
              <a:ext uri="{FF2B5EF4-FFF2-40B4-BE49-F238E27FC236}">
                <a16:creationId xmlns:a16="http://schemas.microsoft.com/office/drawing/2014/main" id="{79529BCC-5A65-4910-A928-5C136054BE80}"/>
              </a:ext>
            </a:extLst>
          </p:cNvPr>
          <p:cNvSpPr/>
          <p:nvPr/>
        </p:nvSpPr>
        <p:spPr>
          <a:xfrm>
            <a:off x="8592655" y="3740828"/>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a:solidFill>
                  <a:prstClr val="black"/>
                </a:solidFill>
                <a:latin typeface="Calibri"/>
              </a:rPr>
              <a:t>Ly</a:t>
            </a:r>
          </a:p>
        </p:txBody>
      </p:sp>
      <p:sp>
        <p:nvSpPr>
          <p:cNvPr id="39" name="Rectangle 38">
            <a:extLst>
              <a:ext uri="{FF2B5EF4-FFF2-40B4-BE49-F238E27FC236}">
                <a16:creationId xmlns:a16="http://schemas.microsoft.com/office/drawing/2014/main" id="{14C1D347-75B3-4EB7-B85F-0B8C787D532B}"/>
              </a:ext>
            </a:extLst>
          </p:cNvPr>
          <p:cNvSpPr/>
          <p:nvPr/>
        </p:nvSpPr>
        <p:spPr>
          <a:xfrm>
            <a:off x="18885517" y="3740828"/>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err="1">
                <a:solidFill>
                  <a:prstClr val="black"/>
                </a:solidFill>
                <a:latin typeface="Calibri"/>
              </a:rPr>
              <a:t>Lz</a:t>
            </a:r>
            <a:endParaRPr lang="en-US" sz="3600" b="0" kern="1200" dirty="0">
              <a:solidFill>
                <a:prstClr val="black"/>
              </a:solidFill>
              <a:latin typeface="Calibri"/>
            </a:endParaRPr>
          </a:p>
        </p:txBody>
      </p:sp>
      <p:cxnSp>
        <p:nvCxnSpPr>
          <p:cNvPr id="40" name="Straight Arrow Connector 39">
            <a:extLst>
              <a:ext uri="{FF2B5EF4-FFF2-40B4-BE49-F238E27FC236}">
                <a16:creationId xmlns:a16="http://schemas.microsoft.com/office/drawing/2014/main" id="{11A36A98-8D2B-4D3A-8A58-8BE2CDA0E505}"/>
              </a:ext>
            </a:extLst>
          </p:cNvPr>
          <p:cNvCxnSpPr>
            <a:stCxn id="37" idx="3"/>
            <a:endCxn id="38" idx="1"/>
          </p:cNvCxnSpPr>
          <p:nvPr/>
        </p:nvCxnSpPr>
        <p:spPr>
          <a:xfrm>
            <a:off x="6859981" y="4402010"/>
            <a:ext cx="173267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171389-D345-4060-BFAC-B33AB533CB87}"/>
              </a:ext>
            </a:extLst>
          </p:cNvPr>
          <p:cNvCxnSpPr>
            <a:stCxn id="38" idx="3"/>
            <a:endCxn id="39" idx="1"/>
          </p:cNvCxnSpPr>
          <p:nvPr/>
        </p:nvCxnSpPr>
        <p:spPr>
          <a:xfrm>
            <a:off x="9718068" y="4402010"/>
            <a:ext cx="9167448"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F65DB3-BEE5-42AE-9C88-8C9BF95208A9}"/>
              </a:ext>
            </a:extLst>
          </p:cNvPr>
          <p:cNvCxnSpPr/>
          <p:nvPr/>
        </p:nvCxnSpPr>
        <p:spPr>
          <a:xfrm>
            <a:off x="5073383" y="5889440"/>
            <a:ext cx="154463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C57600E-123B-4AF8-8E96-3069FD6AAB5A}"/>
              </a:ext>
            </a:extLst>
          </p:cNvPr>
          <p:cNvCxnSpPr/>
          <p:nvPr/>
        </p:nvCxnSpPr>
        <p:spPr>
          <a:xfrm>
            <a:off x="6297272" y="5639787"/>
            <a:ext cx="0" cy="50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77D09E-E6E0-47F8-BD4F-B95B4D52EAD4}"/>
              </a:ext>
            </a:extLst>
          </p:cNvPr>
          <p:cNvCxnSpPr/>
          <p:nvPr/>
        </p:nvCxnSpPr>
        <p:spPr>
          <a:xfrm>
            <a:off x="9155360" y="5639787"/>
            <a:ext cx="0" cy="50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EE18098-59E9-4FF5-BDAC-6084DEA5EDDC}"/>
              </a:ext>
            </a:extLst>
          </p:cNvPr>
          <p:cNvCxnSpPr/>
          <p:nvPr/>
        </p:nvCxnSpPr>
        <p:spPr>
          <a:xfrm>
            <a:off x="19448222" y="5639787"/>
            <a:ext cx="0" cy="50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76FB75E-A1DC-445A-87C9-F1659D4E3BA8}"/>
              </a:ext>
            </a:extLst>
          </p:cNvPr>
          <p:cNvSpPr txBox="1"/>
          <p:nvPr/>
        </p:nvSpPr>
        <p:spPr>
          <a:xfrm>
            <a:off x="5073382" y="6882307"/>
            <a:ext cx="2164888"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Generated</a:t>
            </a:r>
          </a:p>
        </p:txBody>
      </p:sp>
      <p:sp>
        <p:nvSpPr>
          <p:cNvPr id="47" name="TextBox 46">
            <a:extLst>
              <a:ext uri="{FF2B5EF4-FFF2-40B4-BE49-F238E27FC236}">
                <a16:creationId xmlns:a16="http://schemas.microsoft.com/office/drawing/2014/main" id="{F13C3453-6E2E-42AD-A2CF-8FD65E17418D}"/>
              </a:ext>
            </a:extLst>
          </p:cNvPr>
          <p:cNvSpPr txBox="1"/>
          <p:nvPr/>
        </p:nvSpPr>
        <p:spPr>
          <a:xfrm>
            <a:off x="8351505" y="6890069"/>
            <a:ext cx="1394677"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1</a:t>
            </a:r>
            <a:r>
              <a:rPr lang="en-US" sz="3600" b="0" kern="1200" baseline="30000" dirty="0">
                <a:solidFill>
                  <a:prstClr val="black"/>
                </a:solidFill>
                <a:latin typeface="Calibri"/>
                <a:ea typeface="+mn-ea"/>
                <a:cs typeface="+mn-cs"/>
              </a:rPr>
              <a:t>st</a:t>
            </a:r>
            <a:r>
              <a:rPr lang="en-US" sz="3600" b="0" kern="1200" dirty="0">
                <a:solidFill>
                  <a:prstClr val="black"/>
                </a:solidFill>
                <a:latin typeface="Calibri"/>
                <a:ea typeface="+mn-ea"/>
                <a:cs typeface="+mn-cs"/>
              </a:rPr>
              <a:t> use</a:t>
            </a:r>
          </a:p>
        </p:txBody>
      </p:sp>
      <p:sp>
        <p:nvSpPr>
          <p:cNvPr id="48" name="TextBox 47">
            <a:extLst>
              <a:ext uri="{FF2B5EF4-FFF2-40B4-BE49-F238E27FC236}">
                <a16:creationId xmlns:a16="http://schemas.microsoft.com/office/drawing/2014/main" id="{33329EA5-A2E3-4FE7-B9E1-796FA13A465B}"/>
              </a:ext>
            </a:extLst>
          </p:cNvPr>
          <p:cNvSpPr txBox="1"/>
          <p:nvPr/>
        </p:nvSpPr>
        <p:spPr>
          <a:xfrm>
            <a:off x="18644366" y="6904779"/>
            <a:ext cx="1499128"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2</a:t>
            </a:r>
            <a:r>
              <a:rPr lang="en-US" sz="3600" b="0" kern="1200" baseline="30000" dirty="0">
                <a:solidFill>
                  <a:prstClr val="black"/>
                </a:solidFill>
                <a:latin typeface="Calibri"/>
                <a:ea typeface="+mn-ea"/>
                <a:cs typeface="+mn-cs"/>
              </a:rPr>
              <a:t>nd</a:t>
            </a:r>
            <a:r>
              <a:rPr lang="en-US" sz="3600" b="0" kern="1200" dirty="0">
                <a:solidFill>
                  <a:prstClr val="black"/>
                </a:solidFill>
                <a:latin typeface="Calibri"/>
                <a:ea typeface="+mn-ea"/>
                <a:cs typeface="+mn-cs"/>
              </a:rPr>
              <a:t> use</a:t>
            </a:r>
          </a:p>
        </p:txBody>
      </p:sp>
      <p:cxnSp>
        <p:nvCxnSpPr>
          <p:cNvPr id="49" name="Straight Arrow Connector 48">
            <a:extLst>
              <a:ext uri="{FF2B5EF4-FFF2-40B4-BE49-F238E27FC236}">
                <a16:creationId xmlns:a16="http://schemas.microsoft.com/office/drawing/2014/main" id="{7B8F473D-5355-4DF3-85C7-918E4B5449A4}"/>
              </a:ext>
            </a:extLst>
          </p:cNvPr>
          <p:cNvCxnSpPr/>
          <p:nvPr/>
        </p:nvCxnSpPr>
        <p:spPr>
          <a:xfrm>
            <a:off x="6196224" y="9566998"/>
            <a:ext cx="1320064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A92E57-0BCC-48A0-A250-3F6E0A23FFAF}"/>
              </a:ext>
            </a:extLst>
          </p:cNvPr>
          <p:cNvCxnSpPr/>
          <p:nvPr/>
        </p:nvCxnSpPr>
        <p:spPr>
          <a:xfrm>
            <a:off x="14301792" y="3259887"/>
            <a:ext cx="0" cy="2886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F7A8D03-0617-43AE-BA4D-9EF84B77BDD2}"/>
              </a:ext>
            </a:extLst>
          </p:cNvPr>
          <p:cNvSpPr txBox="1"/>
          <p:nvPr/>
        </p:nvSpPr>
        <p:spPr>
          <a:xfrm>
            <a:off x="2738354" y="5576377"/>
            <a:ext cx="1795684"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Timeline</a:t>
            </a:r>
          </a:p>
        </p:txBody>
      </p:sp>
      <p:sp>
        <p:nvSpPr>
          <p:cNvPr id="52" name="TextBox 51">
            <a:extLst>
              <a:ext uri="{FF2B5EF4-FFF2-40B4-BE49-F238E27FC236}">
                <a16:creationId xmlns:a16="http://schemas.microsoft.com/office/drawing/2014/main" id="{6D68F89F-FCD7-4DBD-AFCB-72E4929A9892}"/>
              </a:ext>
            </a:extLst>
          </p:cNvPr>
          <p:cNvSpPr txBox="1"/>
          <p:nvPr/>
        </p:nvSpPr>
        <p:spPr>
          <a:xfrm>
            <a:off x="2752516" y="6454676"/>
            <a:ext cx="2067888" cy="1200329"/>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Feature map</a:t>
            </a:r>
          </a:p>
        </p:txBody>
      </p:sp>
      <p:sp>
        <p:nvSpPr>
          <p:cNvPr id="53" name="TextBox 52">
            <a:extLst>
              <a:ext uri="{FF2B5EF4-FFF2-40B4-BE49-F238E27FC236}">
                <a16:creationId xmlns:a16="http://schemas.microsoft.com/office/drawing/2014/main" id="{3C17252D-D1FF-4A07-A3CB-14B44B0382C7}"/>
              </a:ext>
            </a:extLst>
          </p:cNvPr>
          <p:cNvSpPr txBox="1"/>
          <p:nvPr/>
        </p:nvSpPr>
        <p:spPr>
          <a:xfrm>
            <a:off x="8606630" y="9728603"/>
            <a:ext cx="8379828" cy="646331"/>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Feature map stored in FP32 format</a:t>
            </a:r>
          </a:p>
        </p:txBody>
      </p:sp>
      <p:sp>
        <p:nvSpPr>
          <p:cNvPr id="54" name="TextBox 53">
            <a:extLst>
              <a:ext uri="{FF2B5EF4-FFF2-40B4-BE49-F238E27FC236}">
                <a16:creationId xmlns:a16="http://schemas.microsoft.com/office/drawing/2014/main" id="{75FF695D-7457-4FD8-8D64-70FC28A3976D}"/>
              </a:ext>
            </a:extLst>
          </p:cNvPr>
          <p:cNvSpPr txBox="1"/>
          <p:nvPr/>
        </p:nvSpPr>
        <p:spPr>
          <a:xfrm>
            <a:off x="2803648" y="9486053"/>
            <a:ext cx="1750800"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Baseline</a:t>
            </a:r>
          </a:p>
        </p:txBody>
      </p:sp>
      <p:sp>
        <p:nvSpPr>
          <p:cNvPr id="55" name="TextBox 54">
            <a:extLst>
              <a:ext uri="{FF2B5EF4-FFF2-40B4-BE49-F238E27FC236}">
                <a16:creationId xmlns:a16="http://schemas.microsoft.com/office/drawing/2014/main" id="{73BDD7C6-E757-4244-B6AF-1EF981E0BCC8}"/>
              </a:ext>
            </a:extLst>
          </p:cNvPr>
          <p:cNvSpPr txBox="1"/>
          <p:nvPr/>
        </p:nvSpPr>
        <p:spPr>
          <a:xfrm>
            <a:off x="2738356" y="11210560"/>
            <a:ext cx="2335028" cy="1200329"/>
          </a:xfrm>
          <a:prstGeom prst="rect">
            <a:avLst/>
          </a:prstGeom>
          <a:noFill/>
        </p:spPr>
        <p:txBody>
          <a:bodyPr wrap="square" rtlCol="0">
            <a:spAutoFit/>
          </a:bodyPr>
          <a:lstStyle/>
          <a:p>
            <a:pPr defTabSz="1828800" hangingPunct="1"/>
            <a:r>
              <a:rPr lang="en-US" sz="3600" b="0" kern="1200" dirty="0">
                <a:solidFill>
                  <a:srgbClr val="1F497D">
                    <a:lumMod val="75000"/>
                    <a:lumOff val="25000"/>
                  </a:srgbClr>
                </a:solidFill>
                <a:latin typeface="Calibri"/>
                <a:ea typeface="+mn-ea"/>
                <a:cs typeface="+mn-cs"/>
              </a:rPr>
              <a:t>Our approach</a:t>
            </a:r>
          </a:p>
        </p:txBody>
      </p:sp>
      <p:cxnSp>
        <p:nvCxnSpPr>
          <p:cNvPr id="56" name="Straight Arrow Connector 55">
            <a:extLst>
              <a:ext uri="{FF2B5EF4-FFF2-40B4-BE49-F238E27FC236}">
                <a16:creationId xmlns:a16="http://schemas.microsoft.com/office/drawing/2014/main" id="{89CDC1F9-936C-42BF-B3B7-BA50F38BBD35}"/>
              </a:ext>
            </a:extLst>
          </p:cNvPr>
          <p:cNvCxnSpPr/>
          <p:nvPr/>
        </p:nvCxnSpPr>
        <p:spPr>
          <a:xfrm>
            <a:off x="6297272" y="11558954"/>
            <a:ext cx="3420796"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E35CD66-93EB-4F1B-9174-9439CCE7D251}"/>
              </a:ext>
            </a:extLst>
          </p:cNvPr>
          <p:cNvCxnSpPr/>
          <p:nvPr/>
        </p:nvCxnSpPr>
        <p:spPr>
          <a:xfrm>
            <a:off x="17795475" y="11558954"/>
            <a:ext cx="1842458"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B10A2DE-D960-4D1B-9B4A-DE1A51F90642}"/>
              </a:ext>
            </a:extLst>
          </p:cNvPr>
          <p:cNvCxnSpPr/>
          <p:nvPr/>
        </p:nvCxnSpPr>
        <p:spPr>
          <a:xfrm flipV="1">
            <a:off x="9977258" y="12459221"/>
            <a:ext cx="7480588" cy="44002"/>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B9D3303-0E2A-4ACD-8E2A-A3728DA696FE}"/>
              </a:ext>
            </a:extLst>
          </p:cNvPr>
          <p:cNvCxnSpPr/>
          <p:nvPr/>
        </p:nvCxnSpPr>
        <p:spPr>
          <a:xfrm>
            <a:off x="9607019" y="11615227"/>
            <a:ext cx="454646" cy="9002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09D84EF-3A1D-4726-A181-8D42304D8CB3}"/>
              </a:ext>
            </a:extLst>
          </p:cNvPr>
          <p:cNvCxnSpPr/>
          <p:nvPr/>
        </p:nvCxnSpPr>
        <p:spPr>
          <a:xfrm flipH="1">
            <a:off x="17366409" y="11490413"/>
            <a:ext cx="454646" cy="900266"/>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4ADE530-F3AB-41B8-B640-8EB64C452BCC}"/>
              </a:ext>
            </a:extLst>
          </p:cNvPr>
          <p:cNvSpPr txBox="1"/>
          <p:nvPr/>
        </p:nvSpPr>
        <p:spPr>
          <a:xfrm>
            <a:off x="10423927" y="3604061"/>
            <a:ext cx="2668487"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Forward pass</a:t>
            </a:r>
          </a:p>
        </p:txBody>
      </p:sp>
      <p:sp>
        <p:nvSpPr>
          <p:cNvPr id="62" name="TextBox 61">
            <a:extLst>
              <a:ext uri="{FF2B5EF4-FFF2-40B4-BE49-F238E27FC236}">
                <a16:creationId xmlns:a16="http://schemas.microsoft.com/office/drawing/2014/main" id="{C38CD83D-0530-47DC-8708-987FE9D0AD45}"/>
              </a:ext>
            </a:extLst>
          </p:cNvPr>
          <p:cNvSpPr txBox="1"/>
          <p:nvPr/>
        </p:nvSpPr>
        <p:spPr>
          <a:xfrm>
            <a:off x="14814816" y="3633705"/>
            <a:ext cx="2935162"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Backward pass</a:t>
            </a:r>
          </a:p>
        </p:txBody>
      </p:sp>
      <p:sp>
        <p:nvSpPr>
          <p:cNvPr id="63" name="Oval 62">
            <a:extLst>
              <a:ext uri="{FF2B5EF4-FFF2-40B4-BE49-F238E27FC236}">
                <a16:creationId xmlns:a16="http://schemas.microsoft.com/office/drawing/2014/main" id="{E9DE54A2-37C6-4282-898E-52D3CFC0E7FB}"/>
              </a:ext>
            </a:extLst>
          </p:cNvPr>
          <p:cNvSpPr/>
          <p:nvPr/>
        </p:nvSpPr>
        <p:spPr>
          <a:xfrm>
            <a:off x="11096756" y="6374844"/>
            <a:ext cx="6410072" cy="2103500"/>
          </a:xfrm>
          <a:prstGeom prst="ellipse">
            <a:avLst/>
          </a:prstGeom>
          <a:solidFill>
            <a:srgbClr val="6ACE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a:solidFill>
                  <a:prstClr val="black"/>
                </a:solidFill>
                <a:latin typeface="Calibri"/>
              </a:rPr>
              <a:t>Large temporal gap between 2 uses</a:t>
            </a:r>
          </a:p>
        </p:txBody>
      </p:sp>
      <p:sp>
        <p:nvSpPr>
          <p:cNvPr id="64" name="TextBox 63">
            <a:extLst>
              <a:ext uri="{FF2B5EF4-FFF2-40B4-BE49-F238E27FC236}">
                <a16:creationId xmlns:a16="http://schemas.microsoft.com/office/drawing/2014/main" id="{BC428A6B-1534-4D74-B382-4FCC4574CD93}"/>
              </a:ext>
            </a:extLst>
          </p:cNvPr>
          <p:cNvSpPr txBox="1"/>
          <p:nvPr/>
        </p:nvSpPr>
        <p:spPr>
          <a:xfrm>
            <a:off x="7617084" y="11764559"/>
            <a:ext cx="2335028" cy="646331"/>
          </a:xfrm>
          <a:prstGeom prst="rect">
            <a:avLst/>
          </a:prstGeom>
          <a:noFill/>
        </p:spPr>
        <p:txBody>
          <a:bodyPr wrap="square" rtlCol="0">
            <a:spAutoFit/>
          </a:bodyPr>
          <a:lstStyle/>
          <a:p>
            <a:pPr defTabSz="1828800" hangingPunct="1"/>
            <a:r>
              <a:rPr lang="en-US" sz="3600" b="0" kern="1200" dirty="0">
                <a:solidFill>
                  <a:srgbClr val="1F497D">
                    <a:lumMod val="75000"/>
                    <a:lumOff val="25000"/>
                  </a:srgbClr>
                </a:solidFill>
                <a:latin typeface="Calibri"/>
                <a:ea typeface="+mn-ea"/>
                <a:cs typeface="+mn-cs"/>
              </a:rPr>
              <a:t>Encode()</a:t>
            </a:r>
          </a:p>
        </p:txBody>
      </p:sp>
      <p:sp>
        <p:nvSpPr>
          <p:cNvPr id="65" name="TextBox 64">
            <a:extLst>
              <a:ext uri="{FF2B5EF4-FFF2-40B4-BE49-F238E27FC236}">
                <a16:creationId xmlns:a16="http://schemas.microsoft.com/office/drawing/2014/main" id="{88DE49AE-2A5B-4B9A-8863-305030D064F7}"/>
              </a:ext>
            </a:extLst>
          </p:cNvPr>
          <p:cNvSpPr txBox="1"/>
          <p:nvPr/>
        </p:nvSpPr>
        <p:spPr>
          <a:xfrm>
            <a:off x="17549188" y="11792249"/>
            <a:ext cx="2335028" cy="646331"/>
          </a:xfrm>
          <a:prstGeom prst="rect">
            <a:avLst/>
          </a:prstGeom>
          <a:noFill/>
        </p:spPr>
        <p:txBody>
          <a:bodyPr wrap="square" rtlCol="0">
            <a:spAutoFit/>
          </a:bodyPr>
          <a:lstStyle/>
          <a:p>
            <a:pPr defTabSz="1828800" hangingPunct="1"/>
            <a:r>
              <a:rPr lang="en-US" sz="3600" b="0" kern="1200" dirty="0">
                <a:solidFill>
                  <a:srgbClr val="1F497D">
                    <a:lumMod val="75000"/>
                    <a:lumOff val="25000"/>
                  </a:srgbClr>
                </a:solidFill>
                <a:latin typeface="Calibri"/>
                <a:ea typeface="+mn-ea"/>
                <a:cs typeface="+mn-cs"/>
              </a:rPr>
              <a:t>Decode()</a:t>
            </a:r>
          </a:p>
        </p:txBody>
      </p:sp>
      <p:sp>
        <p:nvSpPr>
          <p:cNvPr id="66" name="TextBox 65">
            <a:extLst>
              <a:ext uri="{FF2B5EF4-FFF2-40B4-BE49-F238E27FC236}">
                <a16:creationId xmlns:a16="http://schemas.microsoft.com/office/drawing/2014/main" id="{FE3F3918-99E5-4719-B3F0-BA8F728CA757}"/>
              </a:ext>
            </a:extLst>
          </p:cNvPr>
          <p:cNvSpPr txBox="1"/>
          <p:nvPr/>
        </p:nvSpPr>
        <p:spPr>
          <a:xfrm>
            <a:off x="10110622" y="11571213"/>
            <a:ext cx="6131422" cy="646331"/>
          </a:xfrm>
          <a:prstGeom prst="rect">
            <a:avLst/>
          </a:prstGeom>
          <a:noFill/>
        </p:spPr>
        <p:txBody>
          <a:bodyPr wrap="none" rtlCol="0">
            <a:spAutoFit/>
          </a:bodyPr>
          <a:lstStyle/>
          <a:p>
            <a:pPr algn="l" defTabSz="1828800" hangingPunct="1"/>
            <a:r>
              <a:rPr lang="en-US" sz="3600" kern="1200" dirty="0">
                <a:solidFill>
                  <a:srgbClr val="1F497D">
                    <a:lumMod val="75000"/>
                    <a:lumOff val="25000"/>
                  </a:srgbClr>
                </a:solidFill>
                <a:latin typeface="Calibri"/>
                <a:ea typeface="+mn-ea"/>
                <a:cs typeface="+mn-cs"/>
              </a:rPr>
              <a:t>Smaller format between 2 uses</a:t>
            </a:r>
          </a:p>
        </p:txBody>
      </p:sp>
      <p:cxnSp>
        <p:nvCxnSpPr>
          <p:cNvPr id="67" name="Straight Connector 66">
            <a:extLst>
              <a:ext uri="{FF2B5EF4-FFF2-40B4-BE49-F238E27FC236}">
                <a16:creationId xmlns:a16="http://schemas.microsoft.com/office/drawing/2014/main" id="{6F1322B3-7FFE-4327-89B9-BF2A0126C1BB}"/>
              </a:ext>
            </a:extLst>
          </p:cNvPr>
          <p:cNvCxnSpPr/>
          <p:nvPr/>
        </p:nvCxnSpPr>
        <p:spPr>
          <a:xfrm>
            <a:off x="2803648" y="10918350"/>
            <a:ext cx="17678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18D5D8D-A44C-42E1-AF60-9788CC225249}"/>
              </a:ext>
            </a:extLst>
          </p:cNvPr>
          <p:cNvCxnSpPr/>
          <p:nvPr/>
        </p:nvCxnSpPr>
        <p:spPr>
          <a:xfrm>
            <a:off x="2895600" y="8815962"/>
            <a:ext cx="17678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42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6" grpId="0"/>
      <p:bldP spid="47" grpId="0"/>
      <p:bldP spid="48" grpId="0"/>
      <p:bldP spid="51" grpId="0"/>
      <p:bldP spid="52" grpId="0"/>
      <p:bldP spid="53" grpId="0"/>
      <p:bldP spid="54" grpId="0"/>
      <p:bldP spid="55" grpId="0"/>
      <p:bldP spid="61" grpId="0"/>
      <p:bldP spid="62" grpId="0"/>
      <p:bldP spid="63" grpId="0" animBg="1"/>
      <p:bldP spid="64" grpId="0"/>
      <p:bldP spid="65" grpId="0"/>
      <p:bldP spid="6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96A1-D199-4276-9CA6-4A7580FE3B00}"/>
              </a:ext>
            </a:extLst>
          </p:cNvPr>
          <p:cNvSpPr>
            <a:spLocks noGrp="1"/>
          </p:cNvSpPr>
          <p:nvPr>
            <p:ph type="title"/>
          </p:nvPr>
        </p:nvSpPr>
        <p:spPr/>
        <p:txBody>
          <a:bodyPr/>
          <a:lstStyle/>
          <a:p>
            <a:r>
              <a:rPr lang="en-US" dirty="0"/>
              <a:t>Layer-Specific Encodings</a:t>
            </a:r>
            <a:endParaRPr lang="en-CA" dirty="0"/>
          </a:p>
        </p:txBody>
      </p:sp>
      <p:sp>
        <p:nvSpPr>
          <p:cNvPr id="3" name="Content Placeholder 2">
            <a:extLst>
              <a:ext uri="{FF2B5EF4-FFF2-40B4-BE49-F238E27FC236}">
                <a16:creationId xmlns:a16="http://schemas.microsoft.com/office/drawing/2014/main" id="{3D50BD09-86AB-417B-A827-B333A2BB6124}"/>
              </a:ext>
            </a:extLst>
          </p:cNvPr>
          <p:cNvSpPr>
            <a:spLocks noGrp="1"/>
          </p:cNvSpPr>
          <p:nvPr>
            <p:ph idx="1"/>
          </p:nvPr>
        </p:nvSpPr>
        <p:spPr/>
        <p:txBody>
          <a:bodyPr/>
          <a:lstStyle/>
          <a:p>
            <a:r>
              <a:rPr lang="en-US" dirty="0"/>
              <a:t>Key Idea:</a:t>
            </a:r>
          </a:p>
          <a:p>
            <a:pPr lvl="1"/>
            <a:r>
              <a:rPr lang="en-US" dirty="0"/>
              <a:t>Use layer-specific compression</a:t>
            </a:r>
          </a:p>
          <a:p>
            <a:endParaRPr lang="en-US" dirty="0"/>
          </a:p>
          <a:p>
            <a:r>
              <a:rPr lang="en-US" dirty="0"/>
              <a:t>Can be both fast and efficient</a:t>
            </a:r>
          </a:p>
          <a:p>
            <a:endParaRPr lang="en-US" dirty="0"/>
          </a:p>
          <a:p>
            <a:r>
              <a:rPr lang="en-US" dirty="0"/>
              <a:t>Can be even lossless </a:t>
            </a:r>
          </a:p>
          <a:p>
            <a:pPr lvl="1"/>
            <a:r>
              <a:rPr lang="en-US" dirty="0"/>
              <a:t>Usually difficult for FP32</a:t>
            </a:r>
            <a:endParaRPr lang="en-CA" dirty="0"/>
          </a:p>
        </p:txBody>
      </p:sp>
      <p:sp>
        <p:nvSpPr>
          <p:cNvPr id="4" name="Slide Number Placeholder 3">
            <a:extLst>
              <a:ext uri="{FF2B5EF4-FFF2-40B4-BE49-F238E27FC236}">
                <a16:creationId xmlns:a16="http://schemas.microsoft.com/office/drawing/2014/main" id="{A34EDD14-0132-41BE-BF5B-BCDDC299919B}"/>
              </a:ext>
            </a:extLst>
          </p:cNvPr>
          <p:cNvSpPr>
            <a:spLocks noGrp="1"/>
          </p:cNvSpPr>
          <p:nvPr>
            <p:ph type="sldNum" sz="quarter" idx="12"/>
          </p:nvPr>
        </p:nvSpPr>
        <p:spPr/>
        <p:txBody>
          <a:bodyPr/>
          <a:lstStyle/>
          <a:p>
            <a:fld id="{323594FA-E141-4234-AE05-360401972BE7}" type="slidenum">
              <a:rPr lang="en-US" altLang="en-US" smtClean="0"/>
              <a:pPr/>
              <a:t>39</a:t>
            </a:fld>
            <a:endParaRPr lang="en-US" altLang="en-US" dirty="0"/>
          </a:p>
        </p:txBody>
      </p:sp>
    </p:spTree>
    <p:extLst>
      <p:ext uri="{BB962C8B-B14F-4D97-AF65-F5344CB8AC3E}">
        <p14:creationId xmlns:p14="http://schemas.microsoft.com/office/powerpoint/2010/main" val="2192187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96F7-44DF-40ED-98D3-D7FAFF93D987}"/>
              </a:ext>
            </a:extLst>
          </p:cNvPr>
          <p:cNvSpPr>
            <a:spLocks noGrp="1"/>
          </p:cNvSpPr>
          <p:nvPr>
            <p:ph type="title"/>
          </p:nvPr>
        </p:nvSpPr>
        <p:spPr/>
        <p:txBody>
          <a:bodyPr/>
          <a:lstStyle/>
          <a:p>
            <a:r>
              <a:rPr lang="en-US" dirty="0"/>
              <a:t>TPU Paper to Review	</a:t>
            </a:r>
          </a:p>
        </p:txBody>
      </p:sp>
      <p:sp>
        <p:nvSpPr>
          <p:cNvPr id="3" name="Content Placeholder 2">
            <a:extLst>
              <a:ext uri="{FF2B5EF4-FFF2-40B4-BE49-F238E27FC236}">
                <a16:creationId xmlns:a16="http://schemas.microsoft.com/office/drawing/2014/main" id="{41C0AA29-41A4-46B5-B56E-897EC981C3CB}"/>
              </a:ext>
            </a:extLst>
          </p:cNvPr>
          <p:cNvSpPr>
            <a:spLocks noGrp="1"/>
          </p:cNvSpPr>
          <p:nvPr>
            <p:ph idx="1"/>
          </p:nvPr>
        </p:nvSpPr>
        <p:spPr/>
        <p:txBody>
          <a:bodyPr/>
          <a:lstStyle/>
          <a:p>
            <a:r>
              <a:rPr lang="en-US" b="1" i="0" dirty="0">
                <a:solidFill>
                  <a:srgbClr val="333333"/>
                </a:solidFill>
                <a:effectLst/>
                <a:latin typeface="Merriweather Sans"/>
              </a:rPr>
              <a:t>In-Datacenter Performance Analysis of a Tensor Processing Unit, ISCA’17, </a:t>
            </a:r>
            <a:r>
              <a:rPr lang="en-US" b="1" i="0" dirty="0" err="1">
                <a:solidFill>
                  <a:srgbClr val="333333"/>
                </a:solidFill>
                <a:effectLst/>
                <a:latin typeface="Merriweather Sans"/>
              </a:rPr>
              <a:t>Jouppi</a:t>
            </a:r>
            <a:r>
              <a:rPr lang="en-US" b="1" i="0" dirty="0">
                <a:solidFill>
                  <a:srgbClr val="333333"/>
                </a:solidFill>
                <a:effectLst/>
                <a:latin typeface="Merriweather Sans"/>
              </a:rPr>
              <a:t> et al.,</a:t>
            </a:r>
          </a:p>
          <a:p>
            <a:pPr marL="0" indent="0">
              <a:buNone/>
            </a:pPr>
            <a:r>
              <a:rPr lang="en-US" b="1" i="0" dirty="0">
                <a:solidFill>
                  <a:srgbClr val="333333"/>
                </a:solidFill>
                <a:effectLst/>
                <a:latin typeface="Merriweather Sans"/>
              </a:rPr>
              <a:t>    https://dl.acm.org/doi/10.1145/3079856.3080246</a:t>
            </a:r>
          </a:p>
          <a:p>
            <a:endParaRPr lang="en-US" dirty="0"/>
          </a:p>
        </p:txBody>
      </p:sp>
      <p:sp>
        <p:nvSpPr>
          <p:cNvPr id="4" name="Slide Number Placeholder 3">
            <a:extLst>
              <a:ext uri="{FF2B5EF4-FFF2-40B4-BE49-F238E27FC236}">
                <a16:creationId xmlns:a16="http://schemas.microsoft.com/office/drawing/2014/main" id="{60ABD089-3D29-432B-B150-F6EC224706EC}"/>
              </a:ext>
            </a:extLst>
          </p:cNvPr>
          <p:cNvSpPr>
            <a:spLocks noGrp="1"/>
          </p:cNvSpPr>
          <p:nvPr>
            <p:ph type="sldNum" sz="quarter" idx="12"/>
          </p:nvPr>
        </p:nvSpPr>
        <p:spPr/>
        <p:txBody>
          <a:bodyPr/>
          <a:lstStyle/>
          <a:p>
            <a:fld id="{323594FA-E141-4234-AE05-360401972BE7}" type="slidenum">
              <a:rPr lang="en-US" altLang="en-US" smtClean="0"/>
              <a:pPr/>
              <a:t>4</a:t>
            </a:fld>
            <a:endParaRPr lang="en-US" altLang="en-US" dirty="0"/>
          </a:p>
        </p:txBody>
      </p:sp>
    </p:spTree>
    <p:extLst>
      <p:ext uri="{BB962C8B-B14F-4D97-AF65-F5344CB8AC3E}">
        <p14:creationId xmlns:p14="http://schemas.microsoft.com/office/powerpoint/2010/main" val="2902880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3415-316D-429F-A701-F136A1A8D075}"/>
              </a:ext>
            </a:extLst>
          </p:cNvPr>
          <p:cNvSpPr>
            <a:spLocks noGrp="1"/>
          </p:cNvSpPr>
          <p:nvPr>
            <p:ph type="title"/>
          </p:nvPr>
        </p:nvSpPr>
        <p:spPr/>
        <p:txBody>
          <a:bodyPr/>
          <a:lstStyle/>
          <a:p>
            <a:r>
              <a:rPr lang="en-US" dirty="0" err="1"/>
              <a:t>Relu</a:t>
            </a:r>
            <a:r>
              <a:rPr lang="en-US" dirty="0"/>
              <a:t> Importance</a:t>
            </a:r>
            <a:endParaRPr lang="en-CA" dirty="0"/>
          </a:p>
        </p:txBody>
      </p:sp>
      <p:sp>
        <p:nvSpPr>
          <p:cNvPr id="4" name="Slide Number Placeholder 3">
            <a:extLst>
              <a:ext uri="{FF2B5EF4-FFF2-40B4-BE49-F238E27FC236}">
                <a16:creationId xmlns:a16="http://schemas.microsoft.com/office/drawing/2014/main" id="{169FCA03-9279-4157-B3C2-4CB3ED937880}"/>
              </a:ext>
            </a:extLst>
          </p:cNvPr>
          <p:cNvSpPr>
            <a:spLocks noGrp="1"/>
          </p:cNvSpPr>
          <p:nvPr>
            <p:ph type="sldNum" sz="quarter" idx="12"/>
          </p:nvPr>
        </p:nvSpPr>
        <p:spPr/>
        <p:txBody>
          <a:bodyPr/>
          <a:lstStyle/>
          <a:p>
            <a:fld id="{323594FA-E141-4234-AE05-360401972BE7}" type="slidenum">
              <a:rPr lang="en-US" altLang="en-US" smtClean="0"/>
              <a:pPr/>
              <a:t>40</a:t>
            </a:fld>
            <a:endParaRPr lang="en-US" altLang="en-US" dirty="0"/>
          </a:p>
        </p:txBody>
      </p:sp>
      <p:pic>
        <p:nvPicPr>
          <p:cNvPr id="5" name="Picture 4">
            <a:extLst>
              <a:ext uri="{FF2B5EF4-FFF2-40B4-BE49-F238E27FC236}">
                <a16:creationId xmlns:a16="http://schemas.microsoft.com/office/drawing/2014/main" id="{B526BA7E-704B-401B-9AA5-0C143B7F2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2835276"/>
            <a:ext cx="20055380" cy="7510312"/>
          </a:xfrm>
          <a:prstGeom prst="rect">
            <a:avLst/>
          </a:prstGeom>
        </p:spPr>
      </p:pic>
      <p:sp>
        <p:nvSpPr>
          <p:cNvPr id="6" name="TextBox 5">
            <a:extLst>
              <a:ext uri="{FF2B5EF4-FFF2-40B4-BE49-F238E27FC236}">
                <a16:creationId xmlns:a16="http://schemas.microsoft.com/office/drawing/2014/main" id="{5FFA16B5-B4DE-4DD5-829C-6F4E1A23AB0A}"/>
              </a:ext>
            </a:extLst>
          </p:cNvPr>
          <p:cNvSpPr txBox="1"/>
          <p:nvPr/>
        </p:nvSpPr>
        <p:spPr>
          <a:xfrm>
            <a:off x="5105400" y="10781170"/>
            <a:ext cx="14173200" cy="1692771"/>
          </a:xfrm>
          <a:prstGeom prst="rect">
            <a:avLst/>
          </a:prstGeom>
          <a:noFill/>
        </p:spPr>
        <p:txBody>
          <a:bodyPr wrap="square" rtlCol="0">
            <a:spAutoFit/>
          </a:bodyPr>
          <a:lstStyle/>
          <a:p>
            <a:pPr algn="ctr"/>
            <a:r>
              <a:rPr lang="en-US" sz="5200" dirty="0">
                <a:latin typeface="+mj-lt"/>
              </a:rPr>
              <a:t>Significant footprint is due to </a:t>
            </a:r>
            <a:r>
              <a:rPr lang="en-US" sz="5200" dirty="0" err="1">
                <a:latin typeface="+mj-lt"/>
              </a:rPr>
              <a:t>Relu</a:t>
            </a:r>
            <a:r>
              <a:rPr lang="en-US" sz="5200" dirty="0">
                <a:latin typeface="+mj-lt"/>
              </a:rPr>
              <a:t> layer</a:t>
            </a:r>
          </a:p>
          <a:p>
            <a:pPr algn="ctr"/>
            <a:r>
              <a:rPr lang="en-US" sz="5200" dirty="0">
                <a:latin typeface="+mj-lt"/>
              </a:rPr>
              <a:t>CNTK Profiling</a:t>
            </a:r>
          </a:p>
        </p:txBody>
      </p:sp>
    </p:spTree>
    <p:extLst>
      <p:ext uri="{BB962C8B-B14F-4D97-AF65-F5344CB8AC3E}">
        <p14:creationId xmlns:p14="http://schemas.microsoft.com/office/powerpoint/2010/main" val="3081509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6728-C854-481E-B54D-7D7428B2988C}"/>
              </a:ext>
            </a:extLst>
          </p:cNvPr>
          <p:cNvSpPr>
            <a:spLocks noGrp="1"/>
          </p:cNvSpPr>
          <p:nvPr>
            <p:ph type="title"/>
          </p:nvPr>
        </p:nvSpPr>
        <p:spPr/>
        <p:txBody>
          <a:bodyPr/>
          <a:lstStyle/>
          <a:p>
            <a:r>
              <a:rPr lang="en-US" dirty="0" err="1"/>
              <a:t>Relu</a:t>
            </a:r>
            <a:r>
              <a:rPr lang="en-US" dirty="0"/>
              <a:t> -&gt; Pool</a:t>
            </a:r>
            <a:endParaRPr lang="en-CA" dirty="0"/>
          </a:p>
        </p:txBody>
      </p:sp>
      <p:sp>
        <p:nvSpPr>
          <p:cNvPr id="4" name="Slide Number Placeholder 3">
            <a:extLst>
              <a:ext uri="{FF2B5EF4-FFF2-40B4-BE49-F238E27FC236}">
                <a16:creationId xmlns:a16="http://schemas.microsoft.com/office/drawing/2014/main" id="{771CECA7-4CBD-464C-AD58-E0857739113D}"/>
              </a:ext>
            </a:extLst>
          </p:cNvPr>
          <p:cNvSpPr>
            <a:spLocks noGrp="1"/>
          </p:cNvSpPr>
          <p:nvPr>
            <p:ph type="sldNum" sz="quarter" idx="12"/>
          </p:nvPr>
        </p:nvSpPr>
        <p:spPr/>
        <p:txBody>
          <a:bodyPr/>
          <a:lstStyle/>
          <a:p>
            <a:fld id="{323594FA-E141-4234-AE05-360401972BE7}" type="slidenum">
              <a:rPr lang="en-US" altLang="en-US" smtClean="0"/>
              <a:pPr/>
              <a:t>41</a:t>
            </a:fld>
            <a:endParaRPr lang="en-US" altLang="en-US" dirty="0"/>
          </a:p>
        </p:txBody>
      </p:sp>
      <p:pic>
        <p:nvPicPr>
          <p:cNvPr id="5" name="Picture 4">
            <a:extLst>
              <a:ext uri="{FF2B5EF4-FFF2-40B4-BE49-F238E27FC236}">
                <a16:creationId xmlns:a16="http://schemas.microsoft.com/office/drawing/2014/main" id="{60222F0A-4763-45B0-86E2-4E4D73480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3803145"/>
            <a:ext cx="10058400" cy="7474458"/>
          </a:xfrm>
          <a:prstGeom prst="rect">
            <a:avLst/>
          </a:prstGeom>
        </p:spPr>
      </p:pic>
      <p:sp>
        <p:nvSpPr>
          <p:cNvPr id="6" name="Rectangle 5">
            <a:extLst>
              <a:ext uri="{FF2B5EF4-FFF2-40B4-BE49-F238E27FC236}">
                <a16:creationId xmlns:a16="http://schemas.microsoft.com/office/drawing/2014/main" id="{10BBAA0E-1A33-4ACC-A95B-0F6362F7F387}"/>
              </a:ext>
            </a:extLst>
          </p:cNvPr>
          <p:cNvSpPr/>
          <p:nvPr/>
        </p:nvSpPr>
        <p:spPr>
          <a:xfrm>
            <a:off x="6248400" y="2456756"/>
            <a:ext cx="12954000" cy="830997"/>
          </a:xfrm>
          <a:prstGeom prst="rect">
            <a:avLst/>
          </a:prstGeom>
        </p:spPr>
        <p:txBody>
          <a:bodyPr wrap="square">
            <a:spAutoFit/>
          </a:bodyPr>
          <a:lstStyle/>
          <a:p>
            <a:pPr algn="ctr"/>
            <a:r>
              <a:rPr lang="en-US" sz="4800" dirty="0" err="1"/>
              <a:t>Relu</a:t>
            </a:r>
            <a:r>
              <a:rPr lang="en-US" sz="4800" dirty="0"/>
              <a:t> Backward Propagation</a:t>
            </a:r>
          </a:p>
        </p:txBody>
      </p:sp>
      <p:sp>
        <p:nvSpPr>
          <p:cNvPr id="7" name="TextBox 6">
            <a:extLst>
              <a:ext uri="{FF2B5EF4-FFF2-40B4-BE49-F238E27FC236}">
                <a16:creationId xmlns:a16="http://schemas.microsoft.com/office/drawing/2014/main" id="{FF032772-FDC5-45BD-A316-E3919F2150DB}"/>
              </a:ext>
            </a:extLst>
          </p:cNvPr>
          <p:cNvSpPr txBox="1"/>
          <p:nvPr/>
        </p:nvSpPr>
        <p:spPr>
          <a:xfrm>
            <a:off x="7851432" y="11534738"/>
            <a:ext cx="9217587" cy="1815882"/>
          </a:xfrm>
          <a:prstGeom prst="rect">
            <a:avLst/>
          </a:prstGeom>
          <a:noFill/>
        </p:spPr>
        <p:txBody>
          <a:bodyPr wrap="none" rtlCol="0">
            <a:spAutoFit/>
          </a:bodyPr>
          <a:lstStyle/>
          <a:p>
            <a:pPr algn="ctr"/>
            <a:r>
              <a:rPr lang="en-US" sz="5600" i="1" u="sng" dirty="0" err="1">
                <a:solidFill>
                  <a:srgbClr val="006600"/>
                </a:solidFill>
                <a:latin typeface="+mj-lt"/>
              </a:rPr>
              <a:t>Binarize</a:t>
            </a:r>
            <a:r>
              <a:rPr lang="en-US" sz="5600" u="sng" dirty="0">
                <a:solidFill>
                  <a:srgbClr val="006600"/>
                </a:solidFill>
                <a:latin typeface="+mj-lt"/>
              </a:rPr>
              <a:t> – 1 bit representation</a:t>
            </a:r>
          </a:p>
          <a:p>
            <a:pPr algn="ctr"/>
            <a:r>
              <a:rPr lang="en-US" sz="5600" dirty="0">
                <a:solidFill>
                  <a:srgbClr val="006600"/>
                </a:solidFill>
                <a:latin typeface="+mj-lt"/>
              </a:rPr>
              <a:t>(Lossless)</a:t>
            </a:r>
          </a:p>
        </p:txBody>
      </p:sp>
    </p:spTree>
    <p:extLst>
      <p:ext uri="{BB962C8B-B14F-4D97-AF65-F5344CB8AC3E}">
        <p14:creationId xmlns:p14="http://schemas.microsoft.com/office/powerpoint/2010/main" val="42808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8F75-3B32-4BA8-B2C7-5A2DA4C17104}"/>
              </a:ext>
            </a:extLst>
          </p:cNvPr>
          <p:cNvSpPr>
            <a:spLocks noGrp="1"/>
          </p:cNvSpPr>
          <p:nvPr>
            <p:ph type="title"/>
          </p:nvPr>
        </p:nvSpPr>
        <p:spPr/>
        <p:txBody>
          <a:bodyPr/>
          <a:lstStyle/>
          <a:p>
            <a:r>
              <a:rPr lang="en-US" dirty="0" err="1"/>
              <a:t>Relu</a:t>
            </a:r>
            <a:r>
              <a:rPr lang="en-US" dirty="0"/>
              <a:t>/Pool -&gt; Conv</a:t>
            </a:r>
            <a:endParaRPr lang="en-CA" dirty="0"/>
          </a:p>
        </p:txBody>
      </p:sp>
      <p:sp>
        <p:nvSpPr>
          <p:cNvPr id="4" name="Slide Number Placeholder 3">
            <a:extLst>
              <a:ext uri="{FF2B5EF4-FFF2-40B4-BE49-F238E27FC236}">
                <a16:creationId xmlns:a16="http://schemas.microsoft.com/office/drawing/2014/main" id="{84051BB3-B9AA-4B28-B125-BCFAF18D6605}"/>
              </a:ext>
            </a:extLst>
          </p:cNvPr>
          <p:cNvSpPr>
            <a:spLocks noGrp="1"/>
          </p:cNvSpPr>
          <p:nvPr>
            <p:ph type="sldNum" sz="quarter" idx="12"/>
          </p:nvPr>
        </p:nvSpPr>
        <p:spPr/>
        <p:txBody>
          <a:bodyPr/>
          <a:lstStyle/>
          <a:p>
            <a:fld id="{323594FA-E141-4234-AE05-360401972BE7}" type="slidenum">
              <a:rPr lang="en-US" altLang="en-US" smtClean="0"/>
              <a:pPr/>
              <a:t>42</a:t>
            </a:fld>
            <a:endParaRPr lang="en-US" altLang="en-US" dirty="0"/>
          </a:p>
        </p:txBody>
      </p:sp>
      <p:pic>
        <p:nvPicPr>
          <p:cNvPr id="5" name="Picture 4">
            <a:extLst>
              <a:ext uri="{FF2B5EF4-FFF2-40B4-BE49-F238E27FC236}">
                <a16:creationId xmlns:a16="http://schemas.microsoft.com/office/drawing/2014/main" id="{256C87E1-5BC9-4011-80F7-50F14406B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438403"/>
            <a:ext cx="12039600" cy="9014642"/>
          </a:xfrm>
          <a:prstGeom prst="rect">
            <a:avLst/>
          </a:prstGeom>
        </p:spPr>
      </p:pic>
      <p:sp>
        <p:nvSpPr>
          <p:cNvPr id="6" name="TextBox 5">
            <a:extLst>
              <a:ext uri="{FF2B5EF4-FFF2-40B4-BE49-F238E27FC236}">
                <a16:creationId xmlns:a16="http://schemas.microsoft.com/office/drawing/2014/main" id="{868FAE72-A607-47B5-8F69-7BDBB02A5074}"/>
              </a:ext>
            </a:extLst>
          </p:cNvPr>
          <p:cNvSpPr txBox="1"/>
          <p:nvPr/>
        </p:nvSpPr>
        <p:spPr>
          <a:xfrm>
            <a:off x="7721593" y="11534738"/>
            <a:ext cx="9477273" cy="1815882"/>
          </a:xfrm>
          <a:prstGeom prst="rect">
            <a:avLst/>
          </a:prstGeom>
          <a:noFill/>
        </p:spPr>
        <p:txBody>
          <a:bodyPr wrap="none" rtlCol="0">
            <a:spAutoFit/>
          </a:bodyPr>
          <a:lstStyle/>
          <a:p>
            <a:pPr algn="ctr"/>
            <a:r>
              <a:rPr lang="en-US" sz="5600" i="1" u="sng" dirty="0">
                <a:solidFill>
                  <a:srgbClr val="009900"/>
                </a:solidFill>
                <a:latin typeface="+mj-lt"/>
              </a:rPr>
              <a:t>Sparse Storage Dense Compute</a:t>
            </a:r>
            <a:endParaRPr lang="en-US" sz="5600" u="sng" dirty="0">
              <a:solidFill>
                <a:srgbClr val="009900"/>
              </a:solidFill>
              <a:latin typeface="+mj-lt"/>
            </a:endParaRPr>
          </a:p>
          <a:p>
            <a:pPr algn="ctr"/>
            <a:r>
              <a:rPr lang="en-US" sz="5600" dirty="0">
                <a:solidFill>
                  <a:srgbClr val="009900"/>
                </a:solidFill>
                <a:latin typeface="+mj-lt"/>
              </a:rPr>
              <a:t>(Lossless)</a:t>
            </a:r>
          </a:p>
        </p:txBody>
      </p:sp>
    </p:spTree>
    <p:extLst>
      <p:ext uri="{BB962C8B-B14F-4D97-AF65-F5344CB8AC3E}">
        <p14:creationId xmlns:p14="http://schemas.microsoft.com/office/powerpoint/2010/main" val="355961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C009-44E3-4975-87CB-9A28CE10810D}"/>
              </a:ext>
            </a:extLst>
          </p:cNvPr>
          <p:cNvSpPr>
            <a:spLocks noGrp="1"/>
          </p:cNvSpPr>
          <p:nvPr>
            <p:ph type="title"/>
          </p:nvPr>
        </p:nvSpPr>
        <p:spPr/>
        <p:txBody>
          <a:bodyPr/>
          <a:lstStyle/>
          <a:p>
            <a:r>
              <a:rPr lang="en-US" dirty="0"/>
              <a:t>Opportunity for Lossy Encoding</a:t>
            </a:r>
            <a:endParaRPr lang="en-CA" dirty="0"/>
          </a:p>
        </p:txBody>
      </p:sp>
      <p:sp>
        <p:nvSpPr>
          <p:cNvPr id="4" name="Slide Number Placeholder 3">
            <a:extLst>
              <a:ext uri="{FF2B5EF4-FFF2-40B4-BE49-F238E27FC236}">
                <a16:creationId xmlns:a16="http://schemas.microsoft.com/office/drawing/2014/main" id="{49E6637A-08F0-4172-9C34-5F4422D9B028}"/>
              </a:ext>
            </a:extLst>
          </p:cNvPr>
          <p:cNvSpPr>
            <a:spLocks noGrp="1"/>
          </p:cNvSpPr>
          <p:nvPr>
            <p:ph type="sldNum" sz="quarter" idx="12"/>
          </p:nvPr>
        </p:nvSpPr>
        <p:spPr/>
        <p:txBody>
          <a:bodyPr/>
          <a:lstStyle/>
          <a:p>
            <a:fld id="{323594FA-E141-4234-AE05-360401972BE7}" type="slidenum">
              <a:rPr lang="en-US" altLang="en-US" smtClean="0"/>
              <a:pPr/>
              <a:t>43</a:t>
            </a:fld>
            <a:endParaRPr lang="en-US" altLang="en-US" dirty="0"/>
          </a:p>
        </p:txBody>
      </p:sp>
      <p:sp>
        <p:nvSpPr>
          <p:cNvPr id="49" name="Content Placeholder 2">
            <a:extLst>
              <a:ext uri="{FF2B5EF4-FFF2-40B4-BE49-F238E27FC236}">
                <a16:creationId xmlns:a16="http://schemas.microsoft.com/office/drawing/2014/main" id="{66B582CA-C7D8-403E-9422-891B2F580134}"/>
              </a:ext>
            </a:extLst>
          </p:cNvPr>
          <p:cNvSpPr>
            <a:spLocks noGrp="1"/>
          </p:cNvSpPr>
          <p:nvPr>
            <p:ph sz="quarter" idx="1"/>
          </p:nvPr>
        </p:nvSpPr>
        <p:spPr>
          <a:xfrm>
            <a:off x="3009314" y="10774349"/>
            <a:ext cx="17678400" cy="1960098"/>
          </a:xfrm>
          <a:solidFill>
            <a:schemeClr val="bg1"/>
          </a:solidFill>
          <a:ln>
            <a:solidFill>
              <a:srgbClr val="00B050"/>
            </a:solidFill>
          </a:ln>
        </p:spPr>
        <p:txBody>
          <a:bodyPr>
            <a:normAutofit lnSpcReduction="10000"/>
          </a:bodyPr>
          <a:lstStyle/>
          <a:p>
            <a:pPr marL="0" indent="0" algn="ctr">
              <a:buNone/>
            </a:pPr>
            <a:r>
              <a:rPr lang="en-US" dirty="0">
                <a:solidFill>
                  <a:srgbClr val="00B050"/>
                </a:solidFill>
              </a:rPr>
              <a:t>Restricting precision reduction to the 2</a:t>
            </a:r>
            <a:r>
              <a:rPr lang="en-US" baseline="30000" dirty="0">
                <a:solidFill>
                  <a:srgbClr val="00B050"/>
                </a:solidFill>
              </a:rPr>
              <a:t>nd</a:t>
            </a:r>
            <a:r>
              <a:rPr lang="en-US" dirty="0">
                <a:solidFill>
                  <a:srgbClr val="00B050"/>
                </a:solidFill>
              </a:rPr>
              <a:t> use results in aggressive bit savings with no effect on accuracy</a:t>
            </a:r>
          </a:p>
        </p:txBody>
      </p:sp>
      <p:sp>
        <p:nvSpPr>
          <p:cNvPr id="50" name="Rectangle 49">
            <a:extLst>
              <a:ext uri="{FF2B5EF4-FFF2-40B4-BE49-F238E27FC236}">
                <a16:creationId xmlns:a16="http://schemas.microsoft.com/office/drawing/2014/main" id="{65E093DF-1FAD-4AE5-A191-AAD3B260A8A9}"/>
              </a:ext>
            </a:extLst>
          </p:cNvPr>
          <p:cNvSpPr/>
          <p:nvPr/>
        </p:nvSpPr>
        <p:spPr>
          <a:xfrm>
            <a:off x="6270239" y="4587240"/>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L1</a:t>
            </a:r>
          </a:p>
        </p:txBody>
      </p:sp>
      <p:sp>
        <p:nvSpPr>
          <p:cNvPr id="51" name="Rectangle 50">
            <a:extLst>
              <a:ext uri="{FF2B5EF4-FFF2-40B4-BE49-F238E27FC236}">
                <a16:creationId xmlns:a16="http://schemas.microsoft.com/office/drawing/2014/main" id="{C439AF86-6CDA-4436-9B7D-A730CDD617BA}"/>
              </a:ext>
            </a:extLst>
          </p:cNvPr>
          <p:cNvSpPr/>
          <p:nvPr/>
        </p:nvSpPr>
        <p:spPr>
          <a:xfrm>
            <a:off x="9107223" y="4587240"/>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L2</a:t>
            </a:r>
          </a:p>
        </p:txBody>
      </p:sp>
      <p:sp>
        <p:nvSpPr>
          <p:cNvPr id="52" name="Rectangle 51">
            <a:extLst>
              <a:ext uri="{FF2B5EF4-FFF2-40B4-BE49-F238E27FC236}">
                <a16:creationId xmlns:a16="http://schemas.microsoft.com/office/drawing/2014/main" id="{421751C0-A294-4D0B-A8BA-8AD01ECE0FA1}"/>
              </a:ext>
            </a:extLst>
          </p:cNvPr>
          <p:cNvSpPr/>
          <p:nvPr/>
        </p:nvSpPr>
        <p:spPr>
          <a:xfrm>
            <a:off x="12024071" y="4587240"/>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L3</a:t>
            </a:r>
          </a:p>
        </p:txBody>
      </p:sp>
      <p:sp>
        <p:nvSpPr>
          <p:cNvPr id="53" name="Rectangle 52">
            <a:extLst>
              <a:ext uri="{FF2B5EF4-FFF2-40B4-BE49-F238E27FC236}">
                <a16:creationId xmlns:a16="http://schemas.microsoft.com/office/drawing/2014/main" id="{07DA9CF2-DE55-4E8F-B894-B73FBFCAC45B}"/>
              </a:ext>
            </a:extLst>
          </p:cNvPr>
          <p:cNvSpPr/>
          <p:nvPr/>
        </p:nvSpPr>
        <p:spPr>
          <a:xfrm>
            <a:off x="14940919" y="4587240"/>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L4</a:t>
            </a:r>
          </a:p>
        </p:txBody>
      </p:sp>
      <p:sp>
        <p:nvSpPr>
          <p:cNvPr id="54" name="Rectangle 53">
            <a:extLst>
              <a:ext uri="{FF2B5EF4-FFF2-40B4-BE49-F238E27FC236}">
                <a16:creationId xmlns:a16="http://schemas.microsoft.com/office/drawing/2014/main" id="{9C0C906E-6B9A-470A-8F66-638B122280F3}"/>
              </a:ext>
            </a:extLst>
          </p:cNvPr>
          <p:cNvSpPr/>
          <p:nvPr/>
        </p:nvSpPr>
        <p:spPr>
          <a:xfrm>
            <a:off x="14940919" y="7906044"/>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L4</a:t>
            </a:r>
          </a:p>
        </p:txBody>
      </p:sp>
      <p:sp>
        <p:nvSpPr>
          <p:cNvPr id="55" name="Rectangle 54">
            <a:extLst>
              <a:ext uri="{FF2B5EF4-FFF2-40B4-BE49-F238E27FC236}">
                <a16:creationId xmlns:a16="http://schemas.microsoft.com/office/drawing/2014/main" id="{20202641-0158-4A6C-AE2E-A43C01C0388D}"/>
              </a:ext>
            </a:extLst>
          </p:cNvPr>
          <p:cNvSpPr/>
          <p:nvPr/>
        </p:nvSpPr>
        <p:spPr>
          <a:xfrm>
            <a:off x="12029199" y="7906044"/>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L3</a:t>
            </a:r>
          </a:p>
        </p:txBody>
      </p:sp>
      <p:sp>
        <p:nvSpPr>
          <p:cNvPr id="56" name="Rectangle 55">
            <a:extLst>
              <a:ext uri="{FF2B5EF4-FFF2-40B4-BE49-F238E27FC236}">
                <a16:creationId xmlns:a16="http://schemas.microsoft.com/office/drawing/2014/main" id="{FA1D71ED-4963-4675-AA5F-C05133B21D00}"/>
              </a:ext>
            </a:extLst>
          </p:cNvPr>
          <p:cNvSpPr/>
          <p:nvPr/>
        </p:nvSpPr>
        <p:spPr>
          <a:xfrm>
            <a:off x="9107225" y="7906044"/>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L2</a:t>
            </a:r>
          </a:p>
        </p:txBody>
      </p:sp>
      <p:sp>
        <p:nvSpPr>
          <p:cNvPr id="57" name="Rectangle 56">
            <a:extLst>
              <a:ext uri="{FF2B5EF4-FFF2-40B4-BE49-F238E27FC236}">
                <a16:creationId xmlns:a16="http://schemas.microsoft.com/office/drawing/2014/main" id="{792E8492-2FF3-421E-B07E-01E2B5161D1C}"/>
              </a:ext>
            </a:extLst>
          </p:cNvPr>
          <p:cNvSpPr/>
          <p:nvPr/>
        </p:nvSpPr>
        <p:spPr>
          <a:xfrm>
            <a:off x="6270239" y="7906044"/>
            <a:ext cx="1125414" cy="132236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L1</a:t>
            </a:r>
          </a:p>
        </p:txBody>
      </p:sp>
      <p:cxnSp>
        <p:nvCxnSpPr>
          <p:cNvPr id="58" name="Straight Arrow Connector 57">
            <a:extLst>
              <a:ext uri="{FF2B5EF4-FFF2-40B4-BE49-F238E27FC236}">
                <a16:creationId xmlns:a16="http://schemas.microsoft.com/office/drawing/2014/main" id="{5C5A2068-7BE4-48ED-AC24-078A8A501A29}"/>
              </a:ext>
            </a:extLst>
          </p:cNvPr>
          <p:cNvCxnSpPr>
            <a:endCxn id="51" idx="1"/>
          </p:cNvCxnSpPr>
          <p:nvPr/>
        </p:nvCxnSpPr>
        <p:spPr>
          <a:xfrm flipV="1">
            <a:off x="7395653" y="5248423"/>
            <a:ext cx="1711570" cy="12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D30B38A-A39C-4C41-98DE-BD4299A54F7B}"/>
              </a:ext>
            </a:extLst>
          </p:cNvPr>
          <p:cNvCxnSpPr>
            <a:stCxn id="51" idx="3"/>
            <a:endCxn id="52" idx="1"/>
          </p:cNvCxnSpPr>
          <p:nvPr/>
        </p:nvCxnSpPr>
        <p:spPr>
          <a:xfrm>
            <a:off x="10232637" y="5248422"/>
            <a:ext cx="17914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1200103-D6A8-4ACD-B66B-D7CC9AEB337E}"/>
              </a:ext>
            </a:extLst>
          </p:cNvPr>
          <p:cNvCxnSpPr>
            <a:stCxn id="52" idx="3"/>
            <a:endCxn id="53" idx="1"/>
          </p:cNvCxnSpPr>
          <p:nvPr/>
        </p:nvCxnSpPr>
        <p:spPr>
          <a:xfrm>
            <a:off x="13149485" y="5248422"/>
            <a:ext cx="17914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19C0AB2-7DFF-457A-95C1-63B93F1AE5B8}"/>
              </a:ext>
            </a:extLst>
          </p:cNvPr>
          <p:cNvCxnSpPr>
            <a:stCxn id="54" idx="1"/>
            <a:endCxn id="55" idx="3"/>
          </p:cNvCxnSpPr>
          <p:nvPr/>
        </p:nvCxnSpPr>
        <p:spPr>
          <a:xfrm flipH="1">
            <a:off x="13154613" y="8567226"/>
            <a:ext cx="17863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BCF7822-7A95-427A-BDA1-9504D8855C88}"/>
              </a:ext>
            </a:extLst>
          </p:cNvPr>
          <p:cNvCxnSpPr>
            <a:stCxn id="55" idx="1"/>
          </p:cNvCxnSpPr>
          <p:nvPr/>
        </p:nvCxnSpPr>
        <p:spPr>
          <a:xfrm flipH="1">
            <a:off x="10232637" y="8567226"/>
            <a:ext cx="17965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E0BD599-6FE0-492A-A984-8072BE47DD39}"/>
              </a:ext>
            </a:extLst>
          </p:cNvPr>
          <p:cNvCxnSpPr>
            <a:endCxn id="57" idx="3"/>
          </p:cNvCxnSpPr>
          <p:nvPr/>
        </p:nvCxnSpPr>
        <p:spPr>
          <a:xfrm flipH="1">
            <a:off x="7395653" y="8567226"/>
            <a:ext cx="17115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30">
            <a:extLst>
              <a:ext uri="{FF2B5EF4-FFF2-40B4-BE49-F238E27FC236}">
                <a16:creationId xmlns:a16="http://schemas.microsoft.com/office/drawing/2014/main" id="{FC305AFB-22B3-463E-9DDA-3D2451E51719}"/>
              </a:ext>
            </a:extLst>
          </p:cNvPr>
          <p:cNvCxnSpPr>
            <a:stCxn id="53" idx="3"/>
          </p:cNvCxnSpPr>
          <p:nvPr/>
        </p:nvCxnSpPr>
        <p:spPr>
          <a:xfrm>
            <a:off x="16066332" y="5248422"/>
            <a:ext cx="25400" cy="3318804"/>
          </a:xfrm>
          <a:prstGeom prst="bentConnector4">
            <a:avLst>
              <a:gd name="adj1" fmla="val 9720000"/>
              <a:gd name="adj2" fmla="val 99806"/>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1DB146-C086-4196-A73D-A2DFF2C429CE}"/>
              </a:ext>
            </a:extLst>
          </p:cNvPr>
          <p:cNvSpPr txBox="1"/>
          <p:nvPr/>
        </p:nvSpPr>
        <p:spPr>
          <a:xfrm>
            <a:off x="15713373" y="5253886"/>
            <a:ext cx="3432350" cy="1938992"/>
          </a:xfrm>
          <a:prstGeom prst="rect">
            <a:avLst/>
          </a:prstGeom>
          <a:noFill/>
        </p:spPr>
        <p:txBody>
          <a:bodyPr wrap="none" rtlCol="0">
            <a:spAutoFit/>
          </a:bodyPr>
          <a:lstStyle/>
          <a:p>
            <a:pPr algn="ctr"/>
            <a:r>
              <a:rPr lang="en-US" sz="6000" dirty="0"/>
              <a:t>Forward </a:t>
            </a:r>
          </a:p>
          <a:p>
            <a:pPr algn="ctr"/>
            <a:r>
              <a:rPr lang="en-US" sz="6000" dirty="0"/>
              <a:t>pass</a:t>
            </a:r>
          </a:p>
        </p:txBody>
      </p:sp>
      <p:sp>
        <p:nvSpPr>
          <p:cNvPr id="66" name="TextBox 65">
            <a:extLst>
              <a:ext uri="{FF2B5EF4-FFF2-40B4-BE49-F238E27FC236}">
                <a16:creationId xmlns:a16="http://schemas.microsoft.com/office/drawing/2014/main" id="{391DD582-A87D-49EC-ACAB-98AD581A308C}"/>
              </a:ext>
            </a:extLst>
          </p:cNvPr>
          <p:cNvSpPr txBox="1"/>
          <p:nvPr/>
        </p:nvSpPr>
        <p:spPr>
          <a:xfrm>
            <a:off x="15402872" y="7191626"/>
            <a:ext cx="4033476" cy="1938992"/>
          </a:xfrm>
          <a:prstGeom prst="rect">
            <a:avLst/>
          </a:prstGeom>
          <a:noFill/>
        </p:spPr>
        <p:txBody>
          <a:bodyPr wrap="none" rtlCol="0">
            <a:spAutoFit/>
          </a:bodyPr>
          <a:lstStyle/>
          <a:p>
            <a:pPr algn="ctr"/>
            <a:r>
              <a:rPr lang="en-US" sz="6000" dirty="0"/>
              <a:t>Backward </a:t>
            </a:r>
          </a:p>
          <a:p>
            <a:pPr algn="ctr"/>
            <a:r>
              <a:rPr lang="en-US" sz="6000" dirty="0"/>
              <a:t>pass</a:t>
            </a:r>
          </a:p>
        </p:txBody>
      </p:sp>
      <p:cxnSp>
        <p:nvCxnSpPr>
          <p:cNvPr id="67" name="Straight Arrow Connector 66">
            <a:extLst>
              <a:ext uri="{FF2B5EF4-FFF2-40B4-BE49-F238E27FC236}">
                <a16:creationId xmlns:a16="http://schemas.microsoft.com/office/drawing/2014/main" id="{8D8687B9-5909-4FFE-8F4B-9761581DE8B4}"/>
              </a:ext>
            </a:extLst>
          </p:cNvPr>
          <p:cNvCxnSpPr>
            <a:stCxn id="50" idx="2"/>
            <a:endCxn id="57" idx="0"/>
          </p:cNvCxnSpPr>
          <p:nvPr/>
        </p:nvCxnSpPr>
        <p:spPr>
          <a:xfrm>
            <a:off x="6832946" y="5909604"/>
            <a:ext cx="0" cy="199644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C37FEE9-B7E2-4B1C-B9DA-582BB46A3E56}"/>
              </a:ext>
            </a:extLst>
          </p:cNvPr>
          <p:cNvCxnSpPr>
            <a:stCxn id="51" idx="2"/>
            <a:endCxn id="56" idx="0"/>
          </p:cNvCxnSpPr>
          <p:nvPr/>
        </p:nvCxnSpPr>
        <p:spPr>
          <a:xfrm>
            <a:off x="9669931" y="5909604"/>
            <a:ext cx="2" cy="199644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7D37857-88CB-43BA-B05F-EF897F1BAF29}"/>
              </a:ext>
            </a:extLst>
          </p:cNvPr>
          <p:cNvCxnSpPr>
            <a:stCxn id="52" idx="2"/>
            <a:endCxn id="55" idx="0"/>
          </p:cNvCxnSpPr>
          <p:nvPr/>
        </p:nvCxnSpPr>
        <p:spPr>
          <a:xfrm>
            <a:off x="12586778" y="5909604"/>
            <a:ext cx="5128" cy="199644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AA2B21E-DF88-4E51-BBB4-4DDFCA8873CE}"/>
              </a:ext>
            </a:extLst>
          </p:cNvPr>
          <p:cNvCxnSpPr>
            <a:stCxn id="53" idx="2"/>
            <a:endCxn id="54" idx="0"/>
          </p:cNvCxnSpPr>
          <p:nvPr/>
        </p:nvCxnSpPr>
        <p:spPr>
          <a:xfrm>
            <a:off x="15503626" y="5909604"/>
            <a:ext cx="0" cy="199644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D3613BA-35F1-43E6-A63A-BEE1166147DA}"/>
              </a:ext>
            </a:extLst>
          </p:cNvPr>
          <p:cNvSpPr txBox="1"/>
          <p:nvPr/>
        </p:nvSpPr>
        <p:spPr>
          <a:xfrm>
            <a:off x="2739948" y="6524475"/>
            <a:ext cx="3417923" cy="1015663"/>
          </a:xfrm>
          <a:prstGeom prst="rect">
            <a:avLst/>
          </a:prstGeom>
          <a:noFill/>
        </p:spPr>
        <p:txBody>
          <a:bodyPr wrap="none" rtlCol="0">
            <a:spAutoFit/>
          </a:bodyPr>
          <a:lstStyle/>
          <a:p>
            <a:r>
              <a:rPr lang="en-US" sz="6000" dirty="0"/>
              <a:t>2</a:t>
            </a:r>
            <a:r>
              <a:rPr lang="en-US" sz="6000" baseline="30000" dirty="0"/>
              <a:t>nd</a:t>
            </a:r>
            <a:r>
              <a:rPr lang="en-US" sz="6000" dirty="0"/>
              <a:t> uses </a:t>
            </a:r>
          </a:p>
        </p:txBody>
      </p:sp>
      <p:cxnSp>
        <p:nvCxnSpPr>
          <p:cNvPr id="72" name="Straight Arrow Connector 71">
            <a:extLst>
              <a:ext uri="{FF2B5EF4-FFF2-40B4-BE49-F238E27FC236}">
                <a16:creationId xmlns:a16="http://schemas.microsoft.com/office/drawing/2014/main" id="{D2CBAC34-9F19-4C1D-ABA4-D9659E4FC7CD}"/>
              </a:ext>
            </a:extLst>
          </p:cNvPr>
          <p:cNvCxnSpPr/>
          <p:nvPr/>
        </p:nvCxnSpPr>
        <p:spPr>
          <a:xfrm>
            <a:off x="5341773" y="6907824"/>
            <a:ext cx="95660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D55C239B-6D0E-408E-969A-473C1B7E626A}"/>
              </a:ext>
            </a:extLst>
          </p:cNvPr>
          <p:cNvPicPr>
            <a:picLocks noChangeAspect="1"/>
          </p:cNvPicPr>
          <p:nvPr/>
        </p:nvPicPr>
        <p:blipFill>
          <a:blip r:embed="rId3"/>
          <a:stretch>
            <a:fillRect/>
          </a:stretch>
        </p:blipFill>
        <p:spPr>
          <a:xfrm>
            <a:off x="7458980" y="4355616"/>
            <a:ext cx="720604" cy="720604"/>
          </a:xfrm>
          <a:prstGeom prst="rect">
            <a:avLst/>
          </a:prstGeom>
        </p:spPr>
      </p:pic>
      <p:pic>
        <p:nvPicPr>
          <p:cNvPr id="74" name="Picture 73">
            <a:extLst>
              <a:ext uri="{FF2B5EF4-FFF2-40B4-BE49-F238E27FC236}">
                <a16:creationId xmlns:a16="http://schemas.microsoft.com/office/drawing/2014/main" id="{4C07889F-E934-4339-9B5D-1F026CB35F7B}"/>
              </a:ext>
            </a:extLst>
          </p:cNvPr>
          <p:cNvPicPr>
            <a:picLocks noChangeAspect="1"/>
          </p:cNvPicPr>
          <p:nvPr/>
        </p:nvPicPr>
        <p:blipFill>
          <a:blip r:embed="rId3"/>
          <a:stretch>
            <a:fillRect/>
          </a:stretch>
        </p:blipFill>
        <p:spPr>
          <a:xfrm>
            <a:off x="10351106" y="4402270"/>
            <a:ext cx="720604" cy="720604"/>
          </a:xfrm>
          <a:prstGeom prst="rect">
            <a:avLst/>
          </a:prstGeom>
        </p:spPr>
      </p:pic>
      <p:pic>
        <p:nvPicPr>
          <p:cNvPr id="75" name="Picture 74">
            <a:extLst>
              <a:ext uri="{FF2B5EF4-FFF2-40B4-BE49-F238E27FC236}">
                <a16:creationId xmlns:a16="http://schemas.microsoft.com/office/drawing/2014/main" id="{A95E34DC-8253-4897-9555-DA963D040F76}"/>
              </a:ext>
            </a:extLst>
          </p:cNvPr>
          <p:cNvPicPr>
            <a:picLocks noChangeAspect="1"/>
          </p:cNvPicPr>
          <p:nvPr/>
        </p:nvPicPr>
        <p:blipFill>
          <a:blip r:embed="rId3"/>
          <a:stretch>
            <a:fillRect/>
          </a:stretch>
        </p:blipFill>
        <p:spPr>
          <a:xfrm>
            <a:off x="13184970" y="4370436"/>
            <a:ext cx="720604" cy="720604"/>
          </a:xfrm>
          <a:prstGeom prst="rect">
            <a:avLst/>
          </a:prstGeom>
        </p:spPr>
      </p:pic>
      <p:pic>
        <p:nvPicPr>
          <p:cNvPr id="76" name="Picture 75">
            <a:extLst>
              <a:ext uri="{FF2B5EF4-FFF2-40B4-BE49-F238E27FC236}">
                <a16:creationId xmlns:a16="http://schemas.microsoft.com/office/drawing/2014/main" id="{47864B21-F00A-4CAA-AA3D-188F524F88D9}"/>
              </a:ext>
            </a:extLst>
          </p:cNvPr>
          <p:cNvPicPr>
            <a:picLocks noChangeAspect="1"/>
          </p:cNvPicPr>
          <p:nvPr/>
        </p:nvPicPr>
        <p:blipFill>
          <a:blip r:embed="rId3"/>
          <a:stretch>
            <a:fillRect/>
          </a:stretch>
        </p:blipFill>
        <p:spPr>
          <a:xfrm>
            <a:off x="16157726" y="4370436"/>
            <a:ext cx="720604" cy="720604"/>
          </a:xfrm>
          <a:prstGeom prst="rect">
            <a:avLst/>
          </a:prstGeom>
        </p:spPr>
      </p:pic>
      <p:pic>
        <p:nvPicPr>
          <p:cNvPr id="77" name="Picture 76">
            <a:extLst>
              <a:ext uri="{FF2B5EF4-FFF2-40B4-BE49-F238E27FC236}">
                <a16:creationId xmlns:a16="http://schemas.microsoft.com/office/drawing/2014/main" id="{82FEDCED-B926-441F-ACA2-77DBA0EA9BCE}"/>
              </a:ext>
            </a:extLst>
          </p:cNvPr>
          <p:cNvPicPr>
            <a:picLocks noChangeAspect="1"/>
          </p:cNvPicPr>
          <p:nvPr/>
        </p:nvPicPr>
        <p:blipFill>
          <a:blip r:embed="rId3"/>
          <a:stretch>
            <a:fillRect/>
          </a:stretch>
        </p:blipFill>
        <p:spPr>
          <a:xfrm>
            <a:off x="6906398" y="6427362"/>
            <a:ext cx="720604" cy="720604"/>
          </a:xfrm>
          <a:prstGeom prst="rect">
            <a:avLst/>
          </a:prstGeom>
        </p:spPr>
      </p:pic>
      <p:pic>
        <p:nvPicPr>
          <p:cNvPr id="78" name="Picture 77">
            <a:extLst>
              <a:ext uri="{FF2B5EF4-FFF2-40B4-BE49-F238E27FC236}">
                <a16:creationId xmlns:a16="http://schemas.microsoft.com/office/drawing/2014/main" id="{B0535584-D777-4899-9E46-1BA101FC027E}"/>
              </a:ext>
            </a:extLst>
          </p:cNvPr>
          <p:cNvPicPr>
            <a:picLocks noChangeAspect="1"/>
          </p:cNvPicPr>
          <p:nvPr/>
        </p:nvPicPr>
        <p:blipFill>
          <a:blip r:embed="rId3"/>
          <a:stretch>
            <a:fillRect/>
          </a:stretch>
        </p:blipFill>
        <p:spPr>
          <a:xfrm>
            <a:off x="9770088" y="6427362"/>
            <a:ext cx="720604" cy="720604"/>
          </a:xfrm>
          <a:prstGeom prst="rect">
            <a:avLst/>
          </a:prstGeom>
        </p:spPr>
      </p:pic>
      <p:pic>
        <p:nvPicPr>
          <p:cNvPr id="79" name="Picture 78">
            <a:extLst>
              <a:ext uri="{FF2B5EF4-FFF2-40B4-BE49-F238E27FC236}">
                <a16:creationId xmlns:a16="http://schemas.microsoft.com/office/drawing/2014/main" id="{0CEFA983-0BEF-4C74-8E17-79CDE2133648}"/>
              </a:ext>
            </a:extLst>
          </p:cNvPr>
          <p:cNvPicPr>
            <a:picLocks noChangeAspect="1"/>
          </p:cNvPicPr>
          <p:nvPr/>
        </p:nvPicPr>
        <p:blipFill>
          <a:blip r:embed="rId3"/>
          <a:stretch>
            <a:fillRect/>
          </a:stretch>
        </p:blipFill>
        <p:spPr>
          <a:xfrm>
            <a:off x="12789182" y="6427362"/>
            <a:ext cx="720604" cy="720604"/>
          </a:xfrm>
          <a:prstGeom prst="rect">
            <a:avLst/>
          </a:prstGeom>
        </p:spPr>
      </p:pic>
      <p:pic>
        <p:nvPicPr>
          <p:cNvPr id="80" name="Picture 79">
            <a:extLst>
              <a:ext uri="{FF2B5EF4-FFF2-40B4-BE49-F238E27FC236}">
                <a16:creationId xmlns:a16="http://schemas.microsoft.com/office/drawing/2014/main" id="{773C4BEC-9C0A-4E91-9182-03134E1D585E}"/>
              </a:ext>
            </a:extLst>
          </p:cNvPr>
          <p:cNvPicPr>
            <a:picLocks noChangeAspect="1"/>
          </p:cNvPicPr>
          <p:nvPr/>
        </p:nvPicPr>
        <p:blipFill>
          <a:blip r:embed="rId3"/>
          <a:stretch>
            <a:fillRect/>
          </a:stretch>
        </p:blipFill>
        <p:spPr>
          <a:xfrm>
            <a:off x="15667784" y="6427362"/>
            <a:ext cx="720604" cy="720604"/>
          </a:xfrm>
          <a:prstGeom prst="rect">
            <a:avLst/>
          </a:prstGeom>
        </p:spPr>
      </p:pic>
      <p:pic>
        <p:nvPicPr>
          <p:cNvPr id="81" name="Picture 80">
            <a:extLst>
              <a:ext uri="{FF2B5EF4-FFF2-40B4-BE49-F238E27FC236}">
                <a16:creationId xmlns:a16="http://schemas.microsoft.com/office/drawing/2014/main" id="{D8B0CEC1-0CD0-4C82-BCC6-752DB654C423}"/>
              </a:ext>
            </a:extLst>
          </p:cNvPr>
          <p:cNvPicPr>
            <a:picLocks noChangeAspect="1"/>
          </p:cNvPicPr>
          <p:nvPr/>
        </p:nvPicPr>
        <p:blipFill>
          <a:blip r:embed="rId3"/>
          <a:stretch>
            <a:fillRect/>
          </a:stretch>
        </p:blipFill>
        <p:spPr>
          <a:xfrm>
            <a:off x="7697804" y="2875498"/>
            <a:ext cx="720604" cy="720604"/>
          </a:xfrm>
          <a:prstGeom prst="rect">
            <a:avLst/>
          </a:prstGeom>
        </p:spPr>
      </p:pic>
      <p:sp>
        <p:nvSpPr>
          <p:cNvPr id="82" name="TextBox 81">
            <a:extLst>
              <a:ext uri="{FF2B5EF4-FFF2-40B4-BE49-F238E27FC236}">
                <a16:creationId xmlns:a16="http://schemas.microsoft.com/office/drawing/2014/main" id="{B3918582-963C-4636-9372-EFCF5FBFCD14}"/>
              </a:ext>
            </a:extLst>
          </p:cNvPr>
          <p:cNvSpPr txBox="1"/>
          <p:nvPr/>
        </p:nvSpPr>
        <p:spPr>
          <a:xfrm>
            <a:off x="6742176" y="2787369"/>
            <a:ext cx="7620996" cy="1015663"/>
          </a:xfrm>
          <a:prstGeom prst="rect">
            <a:avLst/>
          </a:prstGeom>
          <a:noFill/>
        </p:spPr>
        <p:txBody>
          <a:bodyPr wrap="none" rtlCol="0">
            <a:spAutoFit/>
          </a:bodyPr>
          <a:lstStyle/>
          <a:p>
            <a:r>
              <a:rPr lang="en-US" sz="6000" dirty="0"/>
              <a:t>Precision Reduction</a:t>
            </a:r>
          </a:p>
        </p:txBody>
      </p:sp>
      <p:pic>
        <p:nvPicPr>
          <p:cNvPr id="83" name="Picture 2" descr="Image result for problem icon">
            <a:extLst>
              <a:ext uri="{FF2B5EF4-FFF2-40B4-BE49-F238E27FC236}">
                <a16:creationId xmlns:a16="http://schemas.microsoft.com/office/drawing/2014/main" id="{68FEC796-856E-41B9-B5D3-9FD6DD38FD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912" y="4469568"/>
            <a:ext cx="621472" cy="62147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problem icon">
            <a:extLst>
              <a:ext uri="{FF2B5EF4-FFF2-40B4-BE49-F238E27FC236}">
                <a16:creationId xmlns:a16="http://schemas.microsoft.com/office/drawing/2014/main" id="{42432357-6C9F-45CE-9DDF-5255BA7A30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3259" y="4296935"/>
            <a:ext cx="794106" cy="79410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problem icon">
            <a:extLst>
              <a:ext uri="{FF2B5EF4-FFF2-40B4-BE49-F238E27FC236}">
                <a16:creationId xmlns:a16="http://schemas.microsoft.com/office/drawing/2014/main" id="{B9E3D07A-7056-49C8-88E9-DE48919487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09305" y="4099307"/>
            <a:ext cx="991734" cy="99173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Image result for problem icon">
            <a:extLst>
              <a:ext uri="{FF2B5EF4-FFF2-40B4-BE49-F238E27FC236}">
                <a16:creationId xmlns:a16="http://schemas.microsoft.com/office/drawing/2014/main" id="{D16B7AD5-338A-4A8C-9691-DDC72C446E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8330" y="3527140"/>
            <a:ext cx="1653676" cy="165367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problem icon">
            <a:extLst>
              <a:ext uri="{FF2B5EF4-FFF2-40B4-BE49-F238E27FC236}">
                <a16:creationId xmlns:a16="http://schemas.microsoft.com/office/drawing/2014/main" id="{8A227D42-7AD6-4175-AA77-690F6DC5C3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83698" y="2827796"/>
            <a:ext cx="621472" cy="621472"/>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0B26963D-71CB-48CC-A389-184418F4A2E0}"/>
              </a:ext>
            </a:extLst>
          </p:cNvPr>
          <p:cNvSpPr txBox="1"/>
          <p:nvPr/>
        </p:nvSpPr>
        <p:spPr>
          <a:xfrm>
            <a:off x="13981364" y="2799077"/>
            <a:ext cx="2066591" cy="1015663"/>
          </a:xfrm>
          <a:prstGeom prst="rect">
            <a:avLst/>
          </a:prstGeom>
          <a:noFill/>
        </p:spPr>
        <p:txBody>
          <a:bodyPr wrap="none" rtlCol="0">
            <a:spAutoFit/>
          </a:bodyPr>
          <a:lstStyle/>
          <a:p>
            <a:r>
              <a:rPr lang="en-US" sz="6000" dirty="0"/>
              <a:t>Error</a:t>
            </a:r>
          </a:p>
        </p:txBody>
      </p:sp>
      <p:sp>
        <p:nvSpPr>
          <p:cNvPr id="89" name="TextBox 88">
            <a:extLst>
              <a:ext uri="{FF2B5EF4-FFF2-40B4-BE49-F238E27FC236}">
                <a16:creationId xmlns:a16="http://schemas.microsoft.com/office/drawing/2014/main" id="{E053547E-E751-4329-AAFC-4CE878433342}"/>
              </a:ext>
            </a:extLst>
          </p:cNvPr>
          <p:cNvSpPr txBox="1"/>
          <p:nvPr/>
        </p:nvSpPr>
        <p:spPr>
          <a:xfrm>
            <a:off x="16440999" y="2895658"/>
            <a:ext cx="5998757" cy="1938992"/>
          </a:xfrm>
          <a:prstGeom prst="rect">
            <a:avLst/>
          </a:prstGeom>
          <a:noFill/>
        </p:spPr>
        <p:txBody>
          <a:bodyPr wrap="none" rtlCol="0">
            <a:spAutoFit/>
          </a:bodyPr>
          <a:lstStyle/>
          <a:p>
            <a:pPr algn="ctr"/>
            <a:r>
              <a:rPr lang="en-US" sz="6000" dirty="0" err="1">
                <a:solidFill>
                  <a:srgbClr val="FF0000"/>
                </a:solidFill>
              </a:rPr>
              <a:t>AlexNet</a:t>
            </a:r>
            <a:r>
              <a:rPr lang="en-US" sz="6000" dirty="0">
                <a:solidFill>
                  <a:srgbClr val="FF0000"/>
                </a:solidFill>
              </a:rPr>
              <a:t> : 16-bit </a:t>
            </a:r>
          </a:p>
          <a:p>
            <a:pPr algn="ctr"/>
            <a:r>
              <a:rPr lang="en-US" sz="6000" dirty="0">
                <a:solidFill>
                  <a:srgbClr val="FF0000"/>
                </a:solidFill>
              </a:rPr>
              <a:t>doesn’t train</a:t>
            </a:r>
          </a:p>
        </p:txBody>
      </p:sp>
      <p:grpSp>
        <p:nvGrpSpPr>
          <p:cNvPr id="90" name="Group 89">
            <a:extLst>
              <a:ext uri="{FF2B5EF4-FFF2-40B4-BE49-F238E27FC236}">
                <a16:creationId xmlns:a16="http://schemas.microsoft.com/office/drawing/2014/main" id="{956730F4-0CE2-44FF-AE5A-484C2A8F1ADE}"/>
              </a:ext>
            </a:extLst>
          </p:cNvPr>
          <p:cNvGrpSpPr/>
          <p:nvPr/>
        </p:nvGrpSpPr>
        <p:grpSpPr>
          <a:xfrm>
            <a:off x="304801" y="2546062"/>
            <a:ext cx="23926798" cy="10188384"/>
            <a:chOff x="-196249" y="1736517"/>
            <a:chExt cx="9311931" cy="5094192"/>
          </a:xfrm>
        </p:grpSpPr>
        <p:sp>
          <p:nvSpPr>
            <p:cNvPr id="91" name="Rectangle 90">
              <a:extLst>
                <a:ext uri="{FF2B5EF4-FFF2-40B4-BE49-F238E27FC236}">
                  <a16:creationId xmlns:a16="http://schemas.microsoft.com/office/drawing/2014/main" id="{3D619E74-CBB1-4E2A-AA85-0E5B6151736D}"/>
                </a:ext>
              </a:extLst>
            </p:cNvPr>
            <p:cNvSpPr/>
            <p:nvPr/>
          </p:nvSpPr>
          <p:spPr>
            <a:xfrm>
              <a:off x="-196249" y="1736517"/>
              <a:ext cx="9311931" cy="509419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2" name="Rectangle 91">
              <a:extLst>
                <a:ext uri="{FF2B5EF4-FFF2-40B4-BE49-F238E27FC236}">
                  <a16:creationId xmlns:a16="http://schemas.microsoft.com/office/drawing/2014/main" id="{2E75C943-7420-4A2E-ADD8-B9BBF469B997}"/>
                </a:ext>
              </a:extLst>
            </p:cNvPr>
            <p:cNvSpPr/>
            <p:nvPr/>
          </p:nvSpPr>
          <p:spPr>
            <a:xfrm>
              <a:off x="533145" y="3321021"/>
              <a:ext cx="7824126" cy="178569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rPr>
                <a:t>Precision reduction in forward pass quickly degrades accuracy</a:t>
              </a:r>
            </a:p>
          </p:txBody>
        </p:sp>
      </p:grpSp>
    </p:spTree>
    <p:extLst>
      <p:ext uri="{BB962C8B-B14F-4D97-AF65-F5344CB8AC3E}">
        <p14:creationId xmlns:p14="http://schemas.microsoft.com/office/powerpoint/2010/main" val="32000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500"/>
                                        <p:tgtEl>
                                          <p:spTgt spid="8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fade">
                                      <p:cBhvr>
                                        <p:cTn id="95" dur="500"/>
                                        <p:tgtEl>
                                          <p:spTgt spid="85"/>
                                        </p:tgtEl>
                                      </p:cBhvr>
                                    </p:animEffec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fade">
                                      <p:cBhvr>
                                        <p:cTn id="99" dur="500"/>
                                        <p:tgtEl>
                                          <p:spTgt spid="86"/>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8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90"/>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8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9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73"/>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7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5"/>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7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83"/>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84"/>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85"/>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8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49">
                                            <p:bg/>
                                          </p:spTgt>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uiExpand="1" build="p" animBg="1"/>
      <p:bldP spid="50" grpId="0" animBg="1"/>
      <p:bldP spid="51" grpId="0" animBg="1"/>
      <p:bldP spid="52" grpId="0" animBg="1"/>
      <p:bldP spid="53" grpId="0" animBg="1"/>
      <p:bldP spid="54" grpId="0" animBg="1"/>
      <p:bldP spid="55" grpId="0" animBg="1"/>
      <p:bldP spid="56" grpId="0" animBg="1"/>
      <p:bldP spid="57" grpId="0" animBg="1"/>
      <p:bldP spid="65" grpId="0"/>
      <p:bldP spid="66" grpId="0"/>
      <p:bldP spid="71" grpId="0"/>
      <p:bldP spid="82" grpId="0"/>
      <p:bldP spid="88" grpId="0"/>
      <p:bldP spid="89" grpId="0"/>
      <p:bldP spid="89"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BB333-61C1-4ADE-B377-D1A169A6ED72}"/>
              </a:ext>
            </a:extLst>
          </p:cNvPr>
          <p:cNvSpPr>
            <a:spLocks noGrp="1"/>
          </p:cNvSpPr>
          <p:nvPr>
            <p:ph type="title"/>
          </p:nvPr>
        </p:nvSpPr>
        <p:spPr/>
        <p:txBody>
          <a:bodyPr/>
          <a:lstStyle/>
          <a:p>
            <a:r>
              <a:rPr lang="en-US" dirty="0"/>
              <a:t>Delayed Precision Reduction</a:t>
            </a:r>
            <a:endParaRPr lang="en-CA" dirty="0"/>
          </a:p>
        </p:txBody>
      </p:sp>
      <p:sp>
        <p:nvSpPr>
          <p:cNvPr id="4" name="Slide Number Placeholder 3">
            <a:extLst>
              <a:ext uri="{FF2B5EF4-FFF2-40B4-BE49-F238E27FC236}">
                <a16:creationId xmlns:a16="http://schemas.microsoft.com/office/drawing/2014/main" id="{6C4A4ADA-C68F-4B69-BFC0-19F865934021}"/>
              </a:ext>
            </a:extLst>
          </p:cNvPr>
          <p:cNvSpPr>
            <a:spLocks noGrp="1"/>
          </p:cNvSpPr>
          <p:nvPr>
            <p:ph type="sldNum" sz="quarter" idx="12"/>
          </p:nvPr>
        </p:nvSpPr>
        <p:spPr/>
        <p:txBody>
          <a:bodyPr/>
          <a:lstStyle/>
          <a:p>
            <a:fld id="{323594FA-E141-4234-AE05-360401972BE7}" type="slidenum">
              <a:rPr lang="en-US" altLang="en-US" smtClean="0"/>
              <a:pPr/>
              <a:t>44</a:t>
            </a:fld>
            <a:endParaRPr lang="en-US" altLang="en-US" dirty="0"/>
          </a:p>
        </p:txBody>
      </p:sp>
      <p:pic>
        <p:nvPicPr>
          <p:cNvPr id="5" name="Picture 4">
            <a:extLst>
              <a:ext uri="{FF2B5EF4-FFF2-40B4-BE49-F238E27FC236}">
                <a16:creationId xmlns:a16="http://schemas.microsoft.com/office/drawing/2014/main" id="{B8CFF393-20B8-400D-B15C-9C814AD11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261365"/>
            <a:ext cx="12344400" cy="7406638"/>
          </a:xfrm>
          <a:prstGeom prst="rect">
            <a:avLst/>
          </a:prstGeom>
        </p:spPr>
      </p:pic>
      <p:sp>
        <p:nvSpPr>
          <p:cNvPr id="6" name="Rectangle 5">
            <a:extLst>
              <a:ext uri="{FF2B5EF4-FFF2-40B4-BE49-F238E27FC236}">
                <a16:creationId xmlns:a16="http://schemas.microsoft.com/office/drawing/2014/main" id="{46D100BB-AEB1-45DA-BE25-BC85800FDCBB}"/>
              </a:ext>
            </a:extLst>
          </p:cNvPr>
          <p:cNvSpPr/>
          <p:nvPr/>
        </p:nvSpPr>
        <p:spPr>
          <a:xfrm>
            <a:off x="6096000" y="2298088"/>
            <a:ext cx="12954000" cy="830997"/>
          </a:xfrm>
          <a:prstGeom prst="rect">
            <a:avLst/>
          </a:prstGeom>
        </p:spPr>
        <p:txBody>
          <a:bodyPr wrap="square">
            <a:spAutoFit/>
          </a:bodyPr>
          <a:lstStyle/>
          <a:p>
            <a:pPr algn="ctr"/>
            <a:r>
              <a:rPr lang="en-US" sz="4800" dirty="0"/>
              <a:t>Training with Reduced Precision</a:t>
            </a:r>
          </a:p>
        </p:txBody>
      </p:sp>
      <p:sp>
        <p:nvSpPr>
          <p:cNvPr id="7" name="TextBox 6">
            <a:extLst>
              <a:ext uri="{FF2B5EF4-FFF2-40B4-BE49-F238E27FC236}">
                <a16:creationId xmlns:a16="http://schemas.microsoft.com/office/drawing/2014/main" id="{95384239-80E7-4B20-84A2-F9F59868FB1A}"/>
              </a:ext>
            </a:extLst>
          </p:cNvPr>
          <p:cNvSpPr txBox="1"/>
          <p:nvPr/>
        </p:nvSpPr>
        <p:spPr>
          <a:xfrm>
            <a:off x="8145375" y="11169612"/>
            <a:ext cx="8602034" cy="1815882"/>
          </a:xfrm>
          <a:prstGeom prst="rect">
            <a:avLst/>
          </a:prstGeom>
          <a:noFill/>
        </p:spPr>
        <p:txBody>
          <a:bodyPr wrap="none" rtlCol="0">
            <a:spAutoFit/>
          </a:bodyPr>
          <a:lstStyle/>
          <a:p>
            <a:pPr algn="ctr"/>
            <a:r>
              <a:rPr lang="en-US" sz="5600" i="1" u="sng" dirty="0">
                <a:solidFill>
                  <a:srgbClr val="009900"/>
                </a:solidFill>
                <a:latin typeface="+mj-lt"/>
              </a:rPr>
              <a:t>Delayed Precision Reduction</a:t>
            </a:r>
            <a:endParaRPr lang="en-US" sz="5600" u="sng" dirty="0">
              <a:solidFill>
                <a:srgbClr val="009900"/>
              </a:solidFill>
              <a:latin typeface="+mj-lt"/>
            </a:endParaRPr>
          </a:p>
          <a:p>
            <a:pPr algn="ctr"/>
            <a:r>
              <a:rPr lang="en-US" sz="5600" dirty="0">
                <a:solidFill>
                  <a:srgbClr val="009900"/>
                </a:solidFill>
                <a:latin typeface="+mj-lt"/>
              </a:rPr>
              <a:t>(Lossy)</a:t>
            </a:r>
          </a:p>
        </p:txBody>
      </p:sp>
    </p:spTree>
    <p:extLst>
      <p:ext uri="{BB962C8B-B14F-4D97-AF65-F5344CB8AC3E}">
        <p14:creationId xmlns:p14="http://schemas.microsoft.com/office/powerpoint/2010/main" val="16576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Proposed System Architecture - Gist</a:t>
            </a:r>
          </a:p>
        </p:txBody>
      </p:sp>
      <p:sp>
        <p:nvSpPr>
          <p:cNvPr id="4" name="Slide Number Placeholder 3"/>
          <p:cNvSpPr>
            <a:spLocks noGrp="1"/>
          </p:cNvSpPr>
          <p:nvPr>
            <p:ph type="sldNum" sz="quarter" idx="4"/>
          </p:nvPr>
        </p:nvSpPr>
        <p:spPr/>
        <p:txBody>
          <a:bodyPr/>
          <a:lstStyle/>
          <a:p>
            <a:pPr algn="l" defTabSz="1828800" hangingPunct="1">
              <a:defRPr/>
            </a:pPr>
            <a:endParaRPr lang="en-US" sz="3600" b="0" kern="1200" dirty="0">
              <a:solidFill>
                <a:srgbClr val="0E2751"/>
              </a:solidFill>
              <a:latin typeface="Calibri"/>
              <a:ea typeface="+mn-ea"/>
              <a:cs typeface="+mn-cs"/>
            </a:endParaRPr>
          </a:p>
        </p:txBody>
      </p:sp>
      <p:sp>
        <p:nvSpPr>
          <p:cNvPr id="9" name="Rectangle 8"/>
          <p:cNvSpPr/>
          <p:nvPr/>
        </p:nvSpPr>
        <p:spPr>
          <a:xfrm>
            <a:off x="10765425" y="7084223"/>
            <a:ext cx="2700998" cy="173604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6000" kern="1200" dirty="0">
                <a:solidFill>
                  <a:prstClr val="black"/>
                </a:solidFill>
                <a:latin typeface="Calibri"/>
              </a:rPr>
              <a:t>Gist</a:t>
            </a:r>
          </a:p>
        </p:txBody>
      </p:sp>
      <p:sp>
        <p:nvSpPr>
          <p:cNvPr id="10" name="Oval 9"/>
          <p:cNvSpPr/>
          <p:nvPr/>
        </p:nvSpPr>
        <p:spPr>
          <a:xfrm>
            <a:off x="14526963" y="9410867"/>
            <a:ext cx="5570806" cy="2534094"/>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r>
              <a:rPr lang="en-US" sz="3600" b="0" kern="1200" dirty="0">
                <a:solidFill>
                  <a:prstClr val="black"/>
                </a:solidFill>
                <a:latin typeface="Calibri"/>
              </a:rPr>
              <a:t>Memory allocation for new data structures</a:t>
            </a:r>
          </a:p>
        </p:txBody>
      </p:sp>
      <p:cxnSp>
        <p:nvCxnSpPr>
          <p:cNvPr id="14" name="Straight Arrow Connector 13"/>
          <p:cNvCxnSpPr>
            <a:endCxn id="9" idx="1"/>
          </p:cNvCxnSpPr>
          <p:nvPr/>
        </p:nvCxnSpPr>
        <p:spPr>
          <a:xfrm>
            <a:off x="8281883" y="7952245"/>
            <a:ext cx="2483542"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466420" y="8803450"/>
            <a:ext cx="1294408" cy="12148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18778" y="5741812"/>
            <a:ext cx="5746444" cy="1200329"/>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Identifies encoding opportunity</a:t>
            </a:r>
          </a:p>
        </p:txBody>
      </p:sp>
      <p:cxnSp>
        <p:nvCxnSpPr>
          <p:cNvPr id="23" name="Straight Arrow Connector 22"/>
          <p:cNvCxnSpPr/>
          <p:nvPr/>
        </p:nvCxnSpPr>
        <p:spPr>
          <a:xfrm flipV="1">
            <a:off x="13439249" y="5800933"/>
            <a:ext cx="1378654" cy="12835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20" name="Picture 4" descr="Image result for graph data structur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6234" y="6252656"/>
            <a:ext cx="3033248" cy="303324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graph data structur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0194" y="3202592"/>
            <a:ext cx="2390292" cy="23902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5"/>
          <a:stretch>
            <a:fillRect/>
          </a:stretch>
        </p:blipFill>
        <p:spPr>
          <a:xfrm>
            <a:off x="3672682" y="2590803"/>
            <a:ext cx="2940176" cy="2516694"/>
          </a:xfrm>
          <a:prstGeom prst="rect">
            <a:avLst/>
          </a:prstGeom>
        </p:spPr>
      </p:pic>
      <p:sp>
        <p:nvSpPr>
          <p:cNvPr id="9224" name="TextBox 9223"/>
          <p:cNvSpPr txBox="1"/>
          <p:nvPr/>
        </p:nvSpPr>
        <p:spPr>
          <a:xfrm>
            <a:off x="4706035" y="9279615"/>
            <a:ext cx="3189463"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Execution graph</a:t>
            </a:r>
          </a:p>
        </p:txBody>
      </p:sp>
      <p:sp>
        <p:nvSpPr>
          <p:cNvPr id="41" name="TextBox 40"/>
          <p:cNvSpPr txBox="1"/>
          <p:nvPr/>
        </p:nvSpPr>
        <p:spPr>
          <a:xfrm>
            <a:off x="4411431" y="4781619"/>
            <a:ext cx="1064715" cy="646331"/>
          </a:xfrm>
          <a:prstGeom prst="rect">
            <a:avLst/>
          </a:prstGeom>
          <a:noFill/>
        </p:spPr>
        <p:txBody>
          <a:bodyPr wrap="none" rtlCol="0">
            <a:spAutoFit/>
          </a:bodyPr>
          <a:lstStyle/>
          <a:p>
            <a:pPr algn="l" defTabSz="1828800" hangingPunct="1"/>
            <a:r>
              <a:rPr lang="en-US" sz="3600" b="0" kern="1200" dirty="0">
                <a:solidFill>
                  <a:prstClr val="black"/>
                </a:solidFill>
                <a:latin typeface="Calibri"/>
                <a:ea typeface="+mn-ea"/>
                <a:cs typeface="+mn-cs"/>
              </a:rPr>
              <a:t>DNN</a:t>
            </a:r>
          </a:p>
        </p:txBody>
      </p:sp>
      <p:sp>
        <p:nvSpPr>
          <p:cNvPr id="42" name="TextBox 41"/>
          <p:cNvSpPr txBox="1"/>
          <p:nvPr/>
        </p:nvSpPr>
        <p:spPr>
          <a:xfrm>
            <a:off x="15077547" y="5653648"/>
            <a:ext cx="4316050" cy="1200329"/>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Modified execution graph</a:t>
            </a:r>
          </a:p>
        </p:txBody>
      </p:sp>
      <p:cxnSp>
        <p:nvCxnSpPr>
          <p:cNvPr id="46" name="Straight Arrow Connector 45"/>
          <p:cNvCxnSpPr/>
          <p:nvPr/>
        </p:nvCxnSpPr>
        <p:spPr>
          <a:xfrm>
            <a:off x="6025025" y="4959020"/>
            <a:ext cx="494762" cy="1293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157118" y="9137276"/>
            <a:ext cx="5746444" cy="1200329"/>
          </a:xfrm>
          <a:prstGeom prst="rect">
            <a:avLst/>
          </a:prstGeom>
          <a:noFill/>
        </p:spPr>
        <p:txBody>
          <a:bodyPr wrap="square" rtlCol="0">
            <a:spAutoFit/>
          </a:bodyPr>
          <a:lstStyle/>
          <a:p>
            <a:pPr defTabSz="1828800" hangingPunct="1"/>
            <a:r>
              <a:rPr lang="en-US" sz="3600" b="0" kern="1200" dirty="0">
                <a:solidFill>
                  <a:prstClr val="black"/>
                </a:solidFill>
                <a:latin typeface="Calibri"/>
                <a:ea typeface="+mn-ea"/>
                <a:cs typeface="+mn-cs"/>
              </a:rPr>
              <a:t>Efficient memory</a:t>
            </a:r>
          </a:p>
          <a:p>
            <a:pPr defTabSz="1828800" hangingPunct="1"/>
            <a:r>
              <a:rPr lang="en-US" sz="3600" b="0" kern="1200" dirty="0">
                <a:solidFill>
                  <a:prstClr val="black"/>
                </a:solidFill>
                <a:latin typeface="Calibri"/>
                <a:ea typeface="+mn-ea"/>
                <a:cs typeface="+mn-cs"/>
              </a:rPr>
              <a:t>sharing</a:t>
            </a:r>
          </a:p>
        </p:txBody>
      </p:sp>
    </p:spTree>
    <p:extLst>
      <p:ext uri="{BB962C8B-B14F-4D97-AF65-F5344CB8AC3E}">
        <p14:creationId xmlns:p14="http://schemas.microsoft.com/office/powerpoint/2010/main" val="6602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p:bldP spid="9224" grpId="0"/>
      <p:bldP spid="42" grpId="0"/>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C66A-DE75-41A7-9D74-24F3C25CF360}"/>
              </a:ext>
            </a:extLst>
          </p:cNvPr>
          <p:cNvSpPr>
            <a:spLocks noGrp="1"/>
          </p:cNvSpPr>
          <p:nvPr>
            <p:ph type="title"/>
          </p:nvPr>
        </p:nvSpPr>
        <p:spPr/>
        <p:txBody>
          <a:bodyPr/>
          <a:lstStyle/>
          <a:p>
            <a:r>
              <a:rPr lang="en-US" dirty="0"/>
              <a:t>Compression Ratio</a:t>
            </a:r>
            <a:endParaRPr lang="en-CA" dirty="0"/>
          </a:p>
        </p:txBody>
      </p:sp>
      <p:sp>
        <p:nvSpPr>
          <p:cNvPr id="4" name="Slide Number Placeholder 3">
            <a:extLst>
              <a:ext uri="{FF2B5EF4-FFF2-40B4-BE49-F238E27FC236}">
                <a16:creationId xmlns:a16="http://schemas.microsoft.com/office/drawing/2014/main" id="{CD507046-B113-4CFB-8CF0-F3F95842DE82}"/>
              </a:ext>
            </a:extLst>
          </p:cNvPr>
          <p:cNvSpPr>
            <a:spLocks noGrp="1"/>
          </p:cNvSpPr>
          <p:nvPr>
            <p:ph type="sldNum" sz="quarter" idx="12"/>
          </p:nvPr>
        </p:nvSpPr>
        <p:spPr/>
        <p:txBody>
          <a:bodyPr/>
          <a:lstStyle/>
          <a:p>
            <a:fld id="{323594FA-E141-4234-AE05-360401972BE7}" type="slidenum">
              <a:rPr lang="en-US" altLang="en-US" smtClean="0"/>
              <a:pPr/>
              <a:t>46</a:t>
            </a:fld>
            <a:endParaRPr lang="en-US" altLang="en-US" dirty="0"/>
          </a:p>
        </p:txBody>
      </p:sp>
      <p:pic>
        <p:nvPicPr>
          <p:cNvPr id="6" name="Picture 5">
            <a:extLst>
              <a:ext uri="{FF2B5EF4-FFF2-40B4-BE49-F238E27FC236}">
                <a16:creationId xmlns:a16="http://schemas.microsoft.com/office/drawing/2014/main" id="{CFCECDC8-A0F2-436B-915E-53B5938B84DD}"/>
              </a:ext>
            </a:extLst>
          </p:cNvPr>
          <p:cNvPicPr>
            <a:picLocks noChangeAspect="1"/>
          </p:cNvPicPr>
          <p:nvPr/>
        </p:nvPicPr>
        <p:blipFill>
          <a:blip r:embed="rId3"/>
          <a:stretch>
            <a:fillRect/>
          </a:stretch>
        </p:blipFill>
        <p:spPr>
          <a:xfrm>
            <a:off x="3810003" y="3505203"/>
            <a:ext cx="16126162" cy="5801358"/>
          </a:xfrm>
          <a:prstGeom prst="rect">
            <a:avLst/>
          </a:prstGeom>
        </p:spPr>
      </p:pic>
      <p:sp>
        <p:nvSpPr>
          <p:cNvPr id="7" name="TextBox 6">
            <a:extLst>
              <a:ext uri="{FF2B5EF4-FFF2-40B4-BE49-F238E27FC236}">
                <a16:creationId xmlns:a16="http://schemas.microsoft.com/office/drawing/2014/main" id="{3EB4BCFB-AA4B-48A6-AB50-E6CC2DF32CE8}"/>
              </a:ext>
            </a:extLst>
          </p:cNvPr>
          <p:cNvSpPr txBox="1"/>
          <p:nvPr/>
        </p:nvSpPr>
        <p:spPr>
          <a:xfrm>
            <a:off x="6849076" y="9976484"/>
            <a:ext cx="11250195" cy="1815882"/>
          </a:xfrm>
          <a:prstGeom prst="rect">
            <a:avLst/>
          </a:prstGeom>
          <a:noFill/>
        </p:spPr>
        <p:txBody>
          <a:bodyPr wrap="none" rtlCol="0">
            <a:spAutoFit/>
          </a:bodyPr>
          <a:lstStyle/>
          <a:p>
            <a:pPr algn="ctr"/>
            <a:r>
              <a:rPr lang="en-US" sz="5600" dirty="0">
                <a:solidFill>
                  <a:srgbClr val="009900"/>
                </a:solidFill>
                <a:latin typeface="+mj-lt"/>
              </a:rPr>
              <a:t>Up to 2X compression ratio</a:t>
            </a:r>
          </a:p>
          <a:p>
            <a:pPr algn="ctr"/>
            <a:r>
              <a:rPr lang="en-US" sz="5600" dirty="0">
                <a:solidFill>
                  <a:srgbClr val="009900"/>
                </a:solidFill>
                <a:latin typeface="+mj-lt"/>
              </a:rPr>
              <a:t>With minimal performance overhead</a:t>
            </a:r>
          </a:p>
        </p:txBody>
      </p:sp>
    </p:spTree>
    <p:extLst>
      <p:ext uri="{BB962C8B-B14F-4D97-AF65-F5344CB8AC3E}">
        <p14:creationId xmlns:p14="http://schemas.microsoft.com/office/powerpoint/2010/main" val="3068632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99E5-3ABE-408E-AB8C-CAA99EC7723E}"/>
              </a:ext>
            </a:extLst>
          </p:cNvPr>
          <p:cNvSpPr>
            <a:spLocks noGrp="1"/>
          </p:cNvSpPr>
          <p:nvPr>
            <p:ph type="title"/>
          </p:nvPr>
        </p:nvSpPr>
        <p:spPr/>
        <p:txBody>
          <a:bodyPr/>
          <a:lstStyle/>
          <a:p>
            <a:r>
              <a:rPr lang="en-US" dirty="0"/>
              <a:t>Gist Summary</a:t>
            </a:r>
            <a:endParaRPr lang="en-CA" dirty="0"/>
          </a:p>
        </p:txBody>
      </p:sp>
      <p:sp>
        <p:nvSpPr>
          <p:cNvPr id="3" name="Content Placeholder 2">
            <a:extLst>
              <a:ext uri="{FF2B5EF4-FFF2-40B4-BE49-F238E27FC236}">
                <a16:creationId xmlns:a16="http://schemas.microsoft.com/office/drawing/2014/main" id="{F9E9FEEB-17CB-4FA2-AEE3-34BD4E851160}"/>
              </a:ext>
            </a:extLst>
          </p:cNvPr>
          <p:cNvSpPr>
            <a:spLocks noGrp="1"/>
          </p:cNvSpPr>
          <p:nvPr>
            <p:ph idx="1"/>
          </p:nvPr>
        </p:nvSpPr>
        <p:spPr/>
        <p:txBody>
          <a:bodyPr/>
          <a:lstStyle/>
          <a:p>
            <a:r>
              <a:rPr lang="en-US" dirty="0"/>
              <a:t>Systematic </a:t>
            </a:r>
            <a:r>
              <a:rPr lang="en-US" dirty="0">
                <a:solidFill>
                  <a:srgbClr val="009900"/>
                </a:solidFill>
              </a:rPr>
              <a:t>memory breakdown </a:t>
            </a:r>
            <a:r>
              <a:rPr lang="en-US" dirty="0"/>
              <a:t>analysis for image classification</a:t>
            </a:r>
          </a:p>
          <a:p>
            <a:r>
              <a:rPr lang="en-US" dirty="0"/>
              <a:t>L</a:t>
            </a:r>
            <a:r>
              <a:rPr lang="en-CA" dirty="0" err="1"/>
              <a:t>ayer</a:t>
            </a:r>
            <a:r>
              <a:rPr lang="en-CA" dirty="0"/>
              <a:t>-specific </a:t>
            </a:r>
            <a:r>
              <a:rPr lang="en-CA" b="1" dirty="0">
                <a:solidFill>
                  <a:srgbClr val="009900"/>
                </a:solidFill>
              </a:rPr>
              <a:t>lossless</a:t>
            </a:r>
            <a:r>
              <a:rPr lang="en-CA" dirty="0"/>
              <a:t> encodings</a:t>
            </a:r>
          </a:p>
          <a:p>
            <a:pPr lvl="1"/>
            <a:r>
              <a:rPr lang="en-US" dirty="0">
                <a:solidFill>
                  <a:srgbClr val="009900"/>
                </a:solidFill>
              </a:rPr>
              <a:t>B</a:t>
            </a:r>
            <a:r>
              <a:rPr lang="en-CA" dirty="0" err="1">
                <a:solidFill>
                  <a:srgbClr val="009900"/>
                </a:solidFill>
              </a:rPr>
              <a:t>inarization</a:t>
            </a:r>
            <a:r>
              <a:rPr lang="en-CA" dirty="0">
                <a:solidFill>
                  <a:srgbClr val="009900"/>
                </a:solidFill>
              </a:rPr>
              <a:t> </a:t>
            </a:r>
            <a:r>
              <a:rPr lang="en-CA" dirty="0"/>
              <a:t>and sparse storage/dense compute</a:t>
            </a:r>
          </a:p>
          <a:p>
            <a:r>
              <a:rPr lang="en-US" dirty="0"/>
              <a:t>Aggressive lossy encodings</a:t>
            </a:r>
          </a:p>
          <a:p>
            <a:pPr lvl="1"/>
            <a:r>
              <a:rPr lang="en-US" dirty="0"/>
              <a:t>With </a:t>
            </a:r>
            <a:r>
              <a:rPr lang="en-US" dirty="0">
                <a:solidFill>
                  <a:srgbClr val="009900"/>
                </a:solidFill>
              </a:rPr>
              <a:t>delayed precision reduction</a:t>
            </a:r>
          </a:p>
          <a:p>
            <a:r>
              <a:rPr lang="en-US" dirty="0"/>
              <a:t>Footprint reduction measured on real systems:</a:t>
            </a:r>
          </a:p>
          <a:p>
            <a:pPr lvl="1"/>
            <a:r>
              <a:rPr lang="en-US" dirty="0"/>
              <a:t>Up to </a:t>
            </a:r>
            <a:r>
              <a:rPr lang="en-US" b="1" dirty="0">
                <a:solidFill>
                  <a:srgbClr val="009900"/>
                </a:solidFill>
              </a:rPr>
              <a:t>2X</a:t>
            </a:r>
            <a:r>
              <a:rPr lang="en-US" dirty="0"/>
              <a:t> reduction with only 4% performance overhead</a:t>
            </a:r>
          </a:p>
          <a:p>
            <a:pPr lvl="1"/>
            <a:r>
              <a:rPr lang="en-US" dirty="0"/>
              <a:t>Further optimizations – more than </a:t>
            </a:r>
            <a:r>
              <a:rPr lang="en-US" b="1" dirty="0">
                <a:solidFill>
                  <a:srgbClr val="009900"/>
                </a:solidFill>
              </a:rPr>
              <a:t>4X</a:t>
            </a:r>
            <a:r>
              <a:rPr lang="en-US" dirty="0"/>
              <a:t> reduction</a:t>
            </a:r>
          </a:p>
        </p:txBody>
      </p:sp>
      <p:sp>
        <p:nvSpPr>
          <p:cNvPr id="4" name="Slide Number Placeholder 3">
            <a:extLst>
              <a:ext uri="{FF2B5EF4-FFF2-40B4-BE49-F238E27FC236}">
                <a16:creationId xmlns:a16="http://schemas.microsoft.com/office/drawing/2014/main" id="{43BA136E-68D1-4ECF-9BBD-050ECAF36771}"/>
              </a:ext>
            </a:extLst>
          </p:cNvPr>
          <p:cNvSpPr>
            <a:spLocks noGrp="1"/>
          </p:cNvSpPr>
          <p:nvPr>
            <p:ph type="sldNum" sz="quarter" idx="12"/>
          </p:nvPr>
        </p:nvSpPr>
        <p:spPr/>
        <p:txBody>
          <a:bodyPr/>
          <a:lstStyle/>
          <a:p>
            <a:fld id="{323594FA-E141-4234-AE05-360401972BE7}" type="slidenum">
              <a:rPr lang="en-US" altLang="en-US" smtClean="0"/>
              <a:pPr/>
              <a:t>47</a:t>
            </a:fld>
            <a:endParaRPr lang="en-US" altLang="en-US" dirty="0"/>
          </a:p>
        </p:txBody>
      </p:sp>
    </p:spTree>
    <p:extLst>
      <p:ext uri="{BB962C8B-B14F-4D97-AF65-F5344CB8AC3E}">
        <p14:creationId xmlns:p14="http://schemas.microsoft.com/office/powerpoint/2010/main" val="2203758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a:bodyPr>
          <a:lstStyle/>
          <a:p>
            <a:r>
              <a:rPr lang="en-US" dirty="0"/>
              <a:t>Echo: Compiler-based GPU Memory Footprint Reduction for LSTM RNN Training</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48</a:t>
            </a:fld>
            <a:endParaRPr lang="en-US" altLang="en-US" dirty="0"/>
          </a:p>
        </p:txBody>
      </p:sp>
      <p:pic>
        <p:nvPicPr>
          <p:cNvPr id="6" name="Picture 5">
            <a:extLst>
              <a:ext uri="{FF2B5EF4-FFF2-40B4-BE49-F238E27FC236}">
                <a16:creationId xmlns:a16="http://schemas.microsoft.com/office/drawing/2014/main" id="{895BB8DA-4D98-42DA-B5EF-59C258E8054C}"/>
              </a:ext>
            </a:extLst>
          </p:cNvPr>
          <p:cNvPicPr>
            <a:picLocks noChangeAspect="1"/>
          </p:cNvPicPr>
          <p:nvPr/>
        </p:nvPicPr>
        <p:blipFill>
          <a:blip r:embed="rId3"/>
          <a:stretch>
            <a:fillRect/>
          </a:stretch>
        </p:blipFill>
        <p:spPr>
          <a:xfrm>
            <a:off x="17418594" y="1849929"/>
            <a:ext cx="6312376" cy="3123750"/>
          </a:xfrm>
          <a:prstGeom prst="rect">
            <a:avLst/>
          </a:prstGeom>
        </p:spPr>
      </p:pic>
      <p:pic>
        <p:nvPicPr>
          <p:cNvPr id="7" name="Picture 6">
            <a:extLst>
              <a:ext uri="{FF2B5EF4-FFF2-40B4-BE49-F238E27FC236}">
                <a16:creationId xmlns:a16="http://schemas.microsoft.com/office/drawing/2014/main" id="{CE4FFA4F-FBCA-4999-B305-C97F17BAA07C}"/>
              </a:ext>
            </a:extLst>
          </p:cNvPr>
          <p:cNvPicPr>
            <a:picLocks noChangeAspect="1"/>
          </p:cNvPicPr>
          <p:nvPr/>
        </p:nvPicPr>
        <p:blipFill>
          <a:blip r:embed="rId4"/>
          <a:stretch>
            <a:fillRect/>
          </a:stretch>
        </p:blipFill>
        <p:spPr>
          <a:xfrm>
            <a:off x="6705600" y="1731718"/>
            <a:ext cx="9906000" cy="4164888"/>
          </a:xfrm>
          <a:prstGeom prst="rect">
            <a:avLst/>
          </a:prstGeom>
        </p:spPr>
      </p:pic>
      <p:sp>
        <p:nvSpPr>
          <p:cNvPr id="3" name="Rectangle 2">
            <a:extLst>
              <a:ext uri="{FF2B5EF4-FFF2-40B4-BE49-F238E27FC236}">
                <a16:creationId xmlns:a16="http://schemas.microsoft.com/office/drawing/2014/main" id="{DB348668-C1A6-4C7E-94E9-0F54DB5117B4}"/>
              </a:ext>
            </a:extLst>
          </p:cNvPr>
          <p:cNvSpPr/>
          <p:nvPr/>
        </p:nvSpPr>
        <p:spPr>
          <a:xfrm>
            <a:off x="10384522" y="12329868"/>
            <a:ext cx="3948517" cy="1015663"/>
          </a:xfrm>
          <a:prstGeom prst="rect">
            <a:avLst/>
          </a:prstGeom>
        </p:spPr>
        <p:txBody>
          <a:bodyPr wrap="none">
            <a:spAutoFit/>
          </a:bodyPr>
          <a:lstStyle/>
          <a:p>
            <a:pPr fontAlgn="base"/>
            <a:r>
              <a:rPr lang="en-CA" sz="6000" dirty="0">
                <a:solidFill>
                  <a:srgbClr val="3D4449"/>
                </a:solidFill>
                <a:latin typeface="Roboto Slab"/>
              </a:rPr>
              <a:t>ISCA 2020</a:t>
            </a:r>
          </a:p>
        </p:txBody>
      </p:sp>
      <p:sp>
        <p:nvSpPr>
          <p:cNvPr id="8" name="Rectangle 7">
            <a:extLst>
              <a:ext uri="{FF2B5EF4-FFF2-40B4-BE49-F238E27FC236}">
                <a16:creationId xmlns:a16="http://schemas.microsoft.com/office/drawing/2014/main" id="{5D610BB4-447D-4EE4-B9A4-03EB0805BF08}"/>
              </a:ext>
            </a:extLst>
          </p:cNvPr>
          <p:cNvSpPr/>
          <p:nvPr/>
        </p:nvSpPr>
        <p:spPr>
          <a:xfrm>
            <a:off x="9987780" y="10222366"/>
            <a:ext cx="4742003" cy="707886"/>
          </a:xfrm>
          <a:prstGeom prst="rect">
            <a:avLst/>
          </a:prstGeom>
        </p:spPr>
        <p:txBody>
          <a:bodyPr wrap="none">
            <a:spAutoFit/>
          </a:bodyPr>
          <a:lstStyle/>
          <a:p>
            <a:r>
              <a:rPr lang="en-US" sz="4000" dirty="0" err="1"/>
              <a:t>Bojian</a:t>
            </a:r>
            <a:r>
              <a:rPr lang="en-US" sz="4000" dirty="0"/>
              <a:t> Zheng et al.</a:t>
            </a:r>
            <a:endParaRPr lang="en-CA" sz="4000" dirty="0"/>
          </a:p>
        </p:txBody>
      </p:sp>
    </p:spTree>
    <p:extLst>
      <p:ext uri="{BB962C8B-B14F-4D97-AF65-F5344CB8AC3E}">
        <p14:creationId xmlns:p14="http://schemas.microsoft.com/office/powerpoint/2010/main" val="2485811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fontScale="90000"/>
          </a:bodyPr>
          <a:lstStyle/>
          <a:p>
            <a:r>
              <a:rPr lang="en-US" dirty="0"/>
              <a:t>CHECKMATE: BREAKING THE MEMORY WALL</a:t>
            </a:r>
            <a:br>
              <a:rPr lang="en-US" dirty="0"/>
            </a:br>
            <a:r>
              <a:rPr lang="en-US" dirty="0"/>
              <a:t>WITH OPTIMAL TENSOR REMATERIALIZATION</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49</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8405544" y="10121394"/>
            <a:ext cx="7572907" cy="707886"/>
          </a:xfrm>
          <a:prstGeom prst="rect">
            <a:avLst/>
          </a:prstGeom>
        </p:spPr>
        <p:txBody>
          <a:bodyPr wrap="none">
            <a:spAutoFit/>
          </a:bodyPr>
          <a:lstStyle/>
          <a:p>
            <a:r>
              <a:rPr lang="en-US" sz="4000" dirty="0"/>
              <a:t>Paras Jain et al. (UC Berkeley)</a:t>
            </a:r>
            <a:endParaRPr lang="en-CA" sz="4000" dirty="0"/>
          </a:p>
        </p:txBody>
      </p:sp>
      <p:pic>
        <p:nvPicPr>
          <p:cNvPr id="5" name="Picture 4">
            <a:extLst>
              <a:ext uri="{FF2B5EF4-FFF2-40B4-BE49-F238E27FC236}">
                <a16:creationId xmlns:a16="http://schemas.microsoft.com/office/drawing/2014/main" id="{EAA88904-5DEB-448E-8D28-64ECD65189D6}"/>
              </a:ext>
            </a:extLst>
          </p:cNvPr>
          <p:cNvPicPr>
            <a:picLocks noChangeAspect="1"/>
          </p:cNvPicPr>
          <p:nvPr/>
        </p:nvPicPr>
        <p:blipFill>
          <a:blip r:embed="rId3"/>
          <a:stretch>
            <a:fillRect/>
          </a:stretch>
        </p:blipFill>
        <p:spPr>
          <a:xfrm>
            <a:off x="1806259" y="1200541"/>
            <a:ext cx="9034162" cy="4226874"/>
          </a:xfrm>
          <a:prstGeom prst="rect">
            <a:avLst/>
          </a:prstGeom>
        </p:spPr>
      </p:pic>
      <p:pic>
        <p:nvPicPr>
          <p:cNvPr id="9" name="Picture 8">
            <a:extLst>
              <a:ext uri="{FF2B5EF4-FFF2-40B4-BE49-F238E27FC236}">
                <a16:creationId xmlns:a16="http://schemas.microsoft.com/office/drawing/2014/main" id="{AD7A8C8B-645B-43FB-A0AE-38B2242FFF6C}"/>
              </a:ext>
            </a:extLst>
          </p:cNvPr>
          <p:cNvPicPr>
            <a:picLocks noChangeAspect="1"/>
          </p:cNvPicPr>
          <p:nvPr/>
        </p:nvPicPr>
        <p:blipFill>
          <a:blip r:embed="rId4"/>
          <a:stretch>
            <a:fillRect/>
          </a:stretch>
        </p:blipFill>
        <p:spPr>
          <a:xfrm>
            <a:off x="13400984" y="273050"/>
            <a:ext cx="6556420" cy="6390156"/>
          </a:xfrm>
          <a:prstGeom prst="rect">
            <a:avLst/>
          </a:prstGeom>
        </p:spPr>
      </p:pic>
    </p:spTree>
    <p:extLst>
      <p:ext uri="{BB962C8B-B14F-4D97-AF65-F5344CB8AC3E}">
        <p14:creationId xmlns:p14="http://schemas.microsoft.com/office/powerpoint/2010/main" val="19203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572F-63A7-4A97-96C9-52FB7AFD776E}"/>
              </a:ext>
            </a:extLst>
          </p:cNvPr>
          <p:cNvSpPr>
            <a:spLocks noGrp="1"/>
          </p:cNvSpPr>
          <p:nvPr>
            <p:ph type="title"/>
          </p:nvPr>
        </p:nvSpPr>
        <p:spPr/>
        <p:txBody>
          <a:bodyPr/>
          <a:lstStyle/>
          <a:p>
            <a:r>
              <a:rPr lang="en-US" dirty="0"/>
              <a:t>Systems/Architecture Is a Servant for ML </a:t>
            </a:r>
            <a:endParaRPr lang="en-CA" dirty="0"/>
          </a:p>
        </p:txBody>
      </p:sp>
      <p:sp>
        <p:nvSpPr>
          <p:cNvPr id="4" name="Slide Number Placeholder 3">
            <a:extLst>
              <a:ext uri="{FF2B5EF4-FFF2-40B4-BE49-F238E27FC236}">
                <a16:creationId xmlns:a16="http://schemas.microsoft.com/office/drawing/2014/main" id="{B81A13DF-8227-4142-88C5-8CD1F5BCE906}"/>
              </a:ext>
            </a:extLst>
          </p:cNvPr>
          <p:cNvSpPr>
            <a:spLocks noGrp="1"/>
          </p:cNvSpPr>
          <p:nvPr>
            <p:ph type="sldNum" idx="12"/>
          </p:nvPr>
        </p:nvSpPr>
        <p:spPr/>
        <p:txBody>
          <a:bodyPr/>
          <a:lstStyle/>
          <a:p>
            <a:fld id="{00000000-1234-1234-1234-123412341234}" type="slidenum">
              <a:rPr lang="en-US" smtClean="0"/>
              <a:pPr/>
              <a:t>5</a:t>
            </a:fld>
            <a:endParaRPr lang="en-US"/>
          </a:p>
        </p:txBody>
      </p:sp>
      <p:pic>
        <p:nvPicPr>
          <p:cNvPr id="2050" name="Picture 2" descr="https://www.parkland.edu/portals/3/Theatre/Media/Servant-poster-no-background.gif?ver=2018-07">
            <a:extLst>
              <a:ext uri="{FF2B5EF4-FFF2-40B4-BE49-F238E27FC236}">
                <a16:creationId xmlns:a16="http://schemas.microsoft.com/office/drawing/2014/main" id="{8F8DAB3C-6A87-42E8-94CB-02A760C2A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6673" y="4444740"/>
            <a:ext cx="6048374" cy="63817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pu v100">
            <a:extLst>
              <a:ext uri="{FF2B5EF4-FFF2-40B4-BE49-F238E27FC236}">
                <a16:creationId xmlns:a16="http://schemas.microsoft.com/office/drawing/2014/main" id="{CC24B376-88D1-4642-8E39-9F43F217A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5006" y="4762468"/>
            <a:ext cx="1995224" cy="10102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DD3D47-BAB0-485C-A955-D17FC8886AE9}"/>
              </a:ext>
            </a:extLst>
          </p:cNvPr>
          <p:cNvSpPr txBox="1"/>
          <p:nvPr/>
        </p:nvSpPr>
        <p:spPr>
          <a:xfrm>
            <a:off x="16940148" y="4075409"/>
            <a:ext cx="1184940" cy="646331"/>
          </a:xfrm>
          <a:prstGeom prst="rect">
            <a:avLst/>
          </a:prstGeom>
          <a:noFill/>
        </p:spPr>
        <p:txBody>
          <a:bodyPr wrap="none" rtlCol="0">
            <a:spAutoFit/>
          </a:bodyPr>
          <a:lstStyle/>
          <a:p>
            <a:r>
              <a:rPr lang="en-US" sz="3600" dirty="0"/>
              <a:t>GPU</a:t>
            </a:r>
            <a:endParaRPr lang="en-CA" sz="3600" dirty="0"/>
          </a:p>
        </p:txBody>
      </p:sp>
      <p:pic>
        <p:nvPicPr>
          <p:cNvPr id="2056" name="Picture 8" descr="Image result for tpu">
            <a:extLst>
              <a:ext uri="{FF2B5EF4-FFF2-40B4-BE49-F238E27FC236}">
                <a16:creationId xmlns:a16="http://schemas.microsoft.com/office/drawing/2014/main" id="{761817B5-738E-422C-A41F-65E068726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4401" y="5801316"/>
            <a:ext cx="1880646" cy="10566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9316F41-694A-4120-939F-50AFD889C996}"/>
              </a:ext>
            </a:extLst>
          </p:cNvPr>
          <p:cNvSpPr txBox="1"/>
          <p:nvPr/>
        </p:nvSpPr>
        <p:spPr>
          <a:xfrm>
            <a:off x="20219919" y="5062652"/>
            <a:ext cx="1369606" cy="646331"/>
          </a:xfrm>
          <a:prstGeom prst="rect">
            <a:avLst/>
          </a:prstGeom>
          <a:noFill/>
        </p:spPr>
        <p:txBody>
          <a:bodyPr wrap="square" rtlCol="0">
            <a:spAutoFit/>
          </a:bodyPr>
          <a:lstStyle/>
          <a:p>
            <a:r>
              <a:rPr lang="en-US" sz="3600" dirty="0"/>
              <a:t>TPU</a:t>
            </a:r>
            <a:endParaRPr lang="en-CA" sz="3600" dirty="0"/>
          </a:p>
        </p:txBody>
      </p:sp>
      <p:pic>
        <p:nvPicPr>
          <p:cNvPr id="2058" name="Picture 10" descr="Image result for master">
            <a:extLst>
              <a:ext uri="{FF2B5EF4-FFF2-40B4-BE49-F238E27FC236}">
                <a16:creationId xmlns:a16="http://schemas.microsoft.com/office/drawing/2014/main" id="{05EE2C50-8350-4B65-B9B4-6908C1BD9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0590" y="3100174"/>
            <a:ext cx="5636740" cy="75156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8F8DD9B-13D5-4EBB-8A1B-5B4A2BB9996C}"/>
              </a:ext>
            </a:extLst>
          </p:cNvPr>
          <p:cNvSpPr txBox="1"/>
          <p:nvPr/>
        </p:nvSpPr>
        <p:spPr>
          <a:xfrm>
            <a:off x="4323986" y="11134725"/>
            <a:ext cx="3493264" cy="646331"/>
          </a:xfrm>
          <a:prstGeom prst="rect">
            <a:avLst/>
          </a:prstGeom>
          <a:noFill/>
        </p:spPr>
        <p:txBody>
          <a:bodyPr wrap="none" rtlCol="0">
            <a:spAutoFit/>
          </a:bodyPr>
          <a:lstStyle/>
          <a:p>
            <a:r>
              <a:rPr lang="en-US" sz="3600" dirty="0"/>
              <a:t>ML Researcher</a:t>
            </a:r>
            <a:endParaRPr lang="en-CA" sz="3600" dirty="0"/>
          </a:p>
        </p:txBody>
      </p:sp>
      <p:pic>
        <p:nvPicPr>
          <p:cNvPr id="2060" name="Picture 12" descr="Image result for brain power">
            <a:extLst>
              <a:ext uri="{FF2B5EF4-FFF2-40B4-BE49-F238E27FC236}">
                <a16:creationId xmlns:a16="http://schemas.microsoft.com/office/drawing/2014/main" id="{5F78DE7F-4F81-40A6-B97F-D1C741CEA8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7018" y="4226642"/>
            <a:ext cx="3408972" cy="3408972"/>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104AFA93-7628-4E4B-A8B1-A55833BB5149}"/>
              </a:ext>
            </a:extLst>
          </p:cNvPr>
          <p:cNvSpPr/>
          <p:nvPr/>
        </p:nvSpPr>
        <p:spPr>
          <a:xfrm>
            <a:off x="10698012" y="7996248"/>
            <a:ext cx="2650604" cy="96926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pic>
        <p:nvPicPr>
          <p:cNvPr id="2062" name="Picture 14" descr="Image result for tensorflow">
            <a:extLst>
              <a:ext uri="{FF2B5EF4-FFF2-40B4-BE49-F238E27FC236}">
                <a16:creationId xmlns:a16="http://schemas.microsoft.com/office/drawing/2014/main" id="{F0E618D8-6A2E-475C-9561-1E33645965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2106" y="9306036"/>
            <a:ext cx="906596" cy="96926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pytorch">
            <a:extLst>
              <a:ext uri="{FF2B5EF4-FFF2-40B4-BE49-F238E27FC236}">
                <a16:creationId xmlns:a16="http://schemas.microsoft.com/office/drawing/2014/main" id="{7BBC868C-4CF7-4EEB-9ABD-F0F733A0D4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21171" y="9114377"/>
            <a:ext cx="1392802" cy="139280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mxnet">
            <a:extLst>
              <a:ext uri="{FF2B5EF4-FFF2-40B4-BE49-F238E27FC236}">
                <a16:creationId xmlns:a16="http://schemas.microsoft.com/office/drawing/2014/main" id="{CCA5A5FE-9B62-471D-9DC4-E156223BF4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98012" y="10524207"/>
            <a:ext cx="2748016" cy="10853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elated image">
            <a:extLst>
              <a:ext uri="{FF2B5EF4-FFF2-40B4-BE49-F238E27FC236}">
                <a16:creationId xmlns:a16="http://schemas.microsoft.com/office/drawing/2014/main" id="{3442DDA5-C6BE-4852-AA55-DA26151C4E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1521" y="3750709"/>
            <a:ext cx="12011502" cy="675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0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6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06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6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6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5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5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p:bldP spid="13" grpId="1"/>
      <p:bldP spid="15" grpId="0"/>
      <p:bldP spid="9" grpId="0" animBg="1"/>
      <p:bldP spid="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4BD2-BA51-4C99-A56B-BCEF876E52D1}"/>
              </a:ext>
            </a:extLst>
          </p:cNvPr>
          <p:cNvSpPr>
            <a:spLocks noGrp="1"/>
          </p:cNvSpPr>
          <p:nvPr>
            <p:ph type="title"/>
          </p:nvPr>
        </p:nvSpPr>
        <p:spPr/>
        <p:txBody>
          <a:bodyPr/>
          <a:lstStyle/>
          <a:p>
            <a:r>
              <a:rPr lang="en-US" dirty="0"/>
              <a:t>There are many more	</a:t>
            </a:r>
            <a:endParaRPr lang="en-CA" dirty="0"/>
          </a:p>
        </p:txBody>
      </p:sp>
      <p:sp>
        <p:nvSpPr>
          <p:cNvPr id="3" name="Text Placeholder 2">
            <a:extLst>
              <a:ext uri="{FF2B5EF4-FFF2-40B4-BE49-F238E27FC236}">
                <a16:creationId xmlns:a16="http://schemas.microsoft.com/office/drawing/2014/main" id="{8BE4DC40-2B6D-400C-927B-0E39A07F19C8}"/>
              </a:ext>
            </a:extLst>
          </p:cNvPr>
          <p:cNvSpPr>
            <a:spLocks noGrp="1"/>
          </p:cNvSpPr>
          <p:nvPr>
            <p:ph type="body" idx="1"/>
          </p:nvPr>
        </p:nvSpPr>
        <p:spPr/>
        <p:txBody>
          <a:bodyPr/>
          <a:lstStyle/>
          <a:p>
            <a:r>
              <a:rPr lang="en-US" dirty="0" err="1"/>
              <a:t>NeurIPS</a:t>
            </a:r>
            <a:r>
              <a:rPr lang="en-US" dirty="0"/>
              <a:t> 2019</a:t>
            </a:r>
          </a:p>
          <a:p>
            <a:r>
              <a:rPr lang="en-US" dirty="0"/>
              <a:t>Another paper at ISCA 2020 (jpeg encoding for CNNs)</a:t>
            </a:r>
          </a:p>
          <a:p>
            <a:r>
              <a:rPr lang="en-US" dirty="0"/>
              <a:t>…</a:t>
            </a:r>
            <a:endParaRPr lang="en-CA" dirty="0"/>
          </a:p>
        </p:txBody>
      </p:sp>
      <p:sp>
        <p:nvSpPr>
          <p:cNvPr id="4" name="Slide Number Placeholder 3">
            <a:extLst>
              <a:ext uri="{FF2B5EF4-FFF2-40B4-BE49-F238E27FC236}">
                <a16:creationId xmlns:a16="http://schemas.microsoft.com/office/drawing/2014/main" id="{2212403A-542D-418F-A5E5-C7998732B39E}"/>
              </a:ext>
            </a:extLst>
          </p:cNvPr>
          <p:cNvSpPr>
            <a:spLocks noGrp="1"/>
          </p:cNvSpPr>
          <p:nvPr>
            <p:ph type="sldNum" idx="12"/>
          </p:nvPr>
        </p:nvSpPr>
        <p:spPr/>
        <p:txBody>
          <a:bodyPr/>
          <a:lstStyle/>
          <a:p>
            <a:fld id="{00000000-1234-1234-1234-123412341234}" type="slidenum">
              <a:rPr lang="en-US" smtClean="0"/>
              <a:pPr/>
              <a:t>50</a:t>
            </a:fld>
            <a:endParaRPr lang="en-US"/>
          </a:p>
        </p:txBody>
      </p:sp>
    </p:spTree>
    <p:extLst>
      <p:ext uri="{BB962C8B-B14F-4D97-AF65-F5344CB8AC3E}">
        <p14:creationId xmlns:p14="http://schemas.microsoft.com/office/powerpoint/2010/main" val="2797446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249300" y="5372080"/>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2. Distributed Training: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Algorithms and Networking</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916208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598" y="6324390"/>
            <a:ext cx="20726400" cy="3048000"/>
          </a:xfrm>
        </p:spPr>
        <p:txBody>
          <a:bodyPr>
            <a:normAutofit/>
          </a:bodyPr>
          <a:lstStyle/>
          <a:p>
            <a:pPr algn="ctr">
              <a:spcBef>
                <a:spcPts val="0"/>
              </a:spcBef>
            </a:pPr>
            <a:r>
              <a:rPr lang="en-US" dirty="0"/>
              <a:t>Priority-based Parameter Propagation (P3) for Distributed DNN Training </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52</a:t>
            </a:fld>
            <a:endParaRPr lang="en-US" altLang="en-US" dirty="0"/>
          </a:p>
        </p:txBody>
      </p:sp>
      <p:pic>
        <p:nvPicPr>
          <p:cNvPr id="8" name="Picture 7">
            <a:extLst>
              <a:ext uri="{FF2B5EF4-FFF2-40B4-BE49-F238E27FC236}">
                <a16:creationId xmlns:a16="http://schemas.microsoft.com/office/drawing/2014/main" id="{8899CAFC-9462-47EB-94A2-04767CE12280}"/>
              </a:ext>
            </a:extLst>
          </p:cNvPr>
          <p:cNvPicPr>
            <a:picLocks noChangeAspect="1"/>
          </p:cNvPicPr>
          <p:nvPr/>
        </p:nvPicPr>
        <p:blipFill>
          <a:blip r:embed="rId3"/>
          <a:stretch>
            <a:fillRect/>
          </a:stretch>
        </p:blipFill>
        <p:spPr>
          <a:xfrm>
            <a:off x="3200400" y="609600"/>
            <a:ext cx="7620000" cy="5306016"/>
          </a:xfrm>
          <a:prstGeom prst="rect">
            <a:avLst/>
          </a:prstGeom>
        </p:spPr>
      </p:pic>
      <p:pic>
        <p:nvPicPr>
          <p:cNvPr id="9" name="Picture 8">
            <a:extLst>
              <a:ext uri="{FF2B5EF4-FFF2-40B4-BE49-F238E27FC236}">
                <a16:creationId xmlns:a16="http://schemas.microsoft.com/office/drawing/2014/main" id="{3E99E0A5-ECFB-40F3-8869-0F242DE86F57}"/>
              </a:ext>
            </a:extLst>
          </p:cNvPr>
          <p:cNvPicPr>
            <a:picLocks noChangeAspect="1"/>
          </p:cNvPicPr>
          <p:nvPr/>
        </p:nvPicPr>
        <p:blipFill>
          <a:blip r:embed="rId4"/>
          <a:stretch>
            <a:fillRect/>
          </a:stretch>
        </p:blipFill>
        <p:spPr>
          <a:xfrm>
            <a:off x="14173200" y="770495"/>
            <a:ext cx="7010400" cy="4984226"/>
          </a:xfrm>
          <a:prstGeom prst="rect">
            <a:avLst/>
          </a:prstGeom>
        </p:spPr>
      </p:pic>
      <p:sp>
        <p:nvSpPr>
          <p:cNvPr id="3" name="Arrow: Right 2">
            <a:extLst>
              <a:ext uri="{FF2B5EF4-FFF2-40B4-BE49-F238E27FC236}">
                <a16:creationId xmlns:a16="http://schemas.microsoft.com/office/drawing/2014/main" id="{B481D454-7071-4D88-9019-23811F412348}"/>
              </a:ext>
            </a:extLst>
          </p:cNvPr>
          <p:cNvSpPr/>
          <p:nvPr/>
        </p:nvSpPr>
        <p:spPr>
          <a:xfrm>
            <a:off x="11518392" y="2777974"/>
            <a:ext cx="1956816" cy="96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0"/>
          </a:p>
        </p:txBody>
      </p:sp>
      <p:pic>
        <p:nvPicPr>
          <p:cNvPr id="6" name="Picture 5">
            <a:extLst>
              <a:ext uri="{FF2B5EF4-FFF2-40B4-BE49-F238E27FC236}">
                <a16:creationId xmlns:a16="http://schemas.microsoft.com/office/drawing/2014/main" id="{813847CF-E642-4021-AA15-635AC330BF32}"/>
              </a:ext>
            </a:extLst>
          </p:cNvPr>
          <p:cNvPicPr>
            <a:picLocks noChangeAspect="1"/>
          </p:cNvPicPr>
          <p:nvPr/>
        </p:nvPicPr>
        <p:blipFill>
          <a:blip r:embed="rId5"/>
          <a:stretch>
            <a:fillRect/>
          </a:stretch>
        </p:blipFill>
        <p:spPr>
          <a:xfrm>
            <a:off x="11096623" y="10868024"/>
            <a:ext cx="2800350" cy="2209800"/>
          </a:xfrm>
          <a:prstGeom prst="rect">
            <a:avLst/>
          </a:prstGeom>
        </p:spPr>
      </p:pic>
      <p:sp>
        <p:nvSpPr>
          <p:cNvPr id="10" name="Content Placeholder 2">
            <a:extLst>
              <a:ext uri="{FF2B5EF4-FFF2-40B4-BE49-F238E27FC236}">
                <a16:creationId xmlns:a16="http://schemas.microsoft.com/office/drawing/2014/main" id="{098146C2-48EA-43AE-B4BE-0854A8B35A28}"/>
              </a:ext>
            </a:extLst>
          </p:cNvPr>
          <p:cNvSpPr txBox="1">
            <a:spLocks/>
          </p:cNvSpPr>
          <p:nvPr/>
        </p:nvSpPr>
        <p:spPr>
          <a:xfrm>
            <a:off x="2399368" y="9372390"/>
            <a:ext cx="20194860" cy="1111620"/>
          </a:xfrm>
          <a:prstGeom prst="rect">
            <a:avLst/>
          </a:prstGeom>
          <a:noFill/>
          <a:ln>
            <a:noFill/>
          </a:ln>
        </p:spPr>
        <p:txBody>
          <a:bodyPr spcFirstLastPara="1" wrap="square" lIns="182850" tIns="91400" rIns="182850" bIns="914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Source Sans Pro"/>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Source Sans Pro"/>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buNone/>
            </a:pPr>
            <a:r>
              <a:rPr lang="en-US" sz="5600" dirty="0" err="1"/>
              <a:t>Anand</a:t>
            </a:r>
            <a:r>
              <a:rPr lang="en-US" sz="5600" dirty="0"/>
              <a:t> </a:t>
            </a:r>
            <a:r>
              <a:rPr lang="en-US" sz="5600" dirty="0" err="1"/>
              <a:t>Jayarajan</a:t>
            </a:r>
            <a:r>
              <a:rPr lang="en-US" sz="5600" dirty="0"/>
              <a:t> et al.</a:t>
            </a:r>
            <a:endParaRPr lang="en-US" sz="5600" dirty="0">
              <a:cs typeface="Calibri" panose="020F0502020204030204"/>
            </a:endParaRPr>
          </a:p>
        </p:txBody>
      </p:sp>
    </p:spTree>
    <p:extLst>
      <p:ext uri="{BB962C8B-B14F-4D97-AF65-F5344CB8AC3E}">
        <p14:creationId xmlns:p14="http://schemas.microsoft.com/office/powerpoint/2010/main" val="2572851227"/>
      </p:ext>
    </p:extLst>
  </p:cSld>
  <p:clrMapOvr>
    <a:masterClrMapping/>
  </p:clrMapOvr>
  <mc:AlternateContent xmlns:mc="http://schemas.openxmlformats.org/markup-compatibility/2006" xmlns:p14="http://schemas.microsoft.com/office/powerpoint/2010/main">
    <mc:Choice Requires="p14">
      <p:transition spd="slow" p14:dur="2000" advTm="28276"/>
    </mc:Choice>
    <mc:Fallback xmlns="">
      <p:transition spd="slow" advTm="28276"/>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DCDB-9DAF-418E-A7C6-3D98671E8F4A}"/>
              </a:ext>
            </a:extLst>
          </p:cNvPr>
          <p:cNvSpPr>
            <a:spLocks noGrp="1"/>
          </p:cNvSpPr>
          <p:nvPr>
            <p:ph type="title"/>
          </p:nvPr>
        </p:nvSpPr>
        <p:spPr/>
        <p:txBody>
          <a:bodyPr/>
          <a:lstStyle/>
          <a:p>
            <a:r>
              <a:rPr lang="en-US" dirty="0"/>
              <a:t>P3 </a:t>
            </a:r>
            <a:r>
              <a:rPr lang="en-US" dirty="0" err="1"/>
              <a:t>Followups</a:t>
            </a:r>
            <a:r>
              <a:rPr lang="en-US" dirty="0"/>
              <a:t>	</a:t>
            </a:r>
            <a:endParaRPr lang="en-CA" dirty="0"/>
          </a:p>
        </p:txBody>
      </p:sp>
      <p:sp>
        <p:nvSpPr>
          <p:cNvPr id="3" name="Text Placeholder 2">
            <a:extLst>
              <a:ext uri="{FF2B5EF4-FFF2-40B4-BE49-F238E27FC236}">
                <a16:creationId xmlns:a16="http://schemas.microsoft.com/office/drawing/2014/main" id="{7276D205-A61A-4196-AED5-655FBDE480A3}"/>
              </a:ext>
            </a:extLst>
          </p:cNvPr>
          <p:cNvSpPr>
            <a:spLocks noGrp="1"/>
          </p:cNvSpPr>
          <p:nvPr>
            <p:ph type="body" idx="1"/>
          </p:nvPr>
        </p:nvSpPr>
        <p:spPr/>
        <p:txBody>
          <a:bodyPr/>
          <a:lstStyle/>
          <a:p>
            <a:r>
              <a:rPr lang="en-US" dirty="0" err="1"/>
              <a:t>TicTac</a:t>
            </a:r>
            <a:r>
              <a:rPr lang="en-US" dirty="0"/>
              <a:t> from UIUC</a:t>
            </a:r>
          </a:p>
          <a:p>
            <a:r>
              <a:rPr lang="en-US" dirty="0" err="1"/>
              <a:t>BytePS</a:t>
            </a:r>
            <a:r>
              <a:rPr lang="en-US" dirty="0"/>
              <a:t> (SOSP’19) from </a:t>
            </a:r>
            <a:r>
              <a:rPr lang="en-US" dirty="0" err="1"/>
              <a:t>ByteDance</a:t>
            </a:r>
            <a:endParaRPr lang="en-CA" dirty="0"/>
          </a:p>
        </p:txBody>
      </p:sp>
      <p:sp>
        <p:nvSpPr>
          <p:cNvPr id="4" name="Slide Number Placeholder 3">
            <a:extLst>
              <a:ext uri="{FF2B5EF4-FFF2-40B4-BE49-F238E27FC236}">
                <a16:creationId xmlns:a16="http://schemas.microsoft.com/office/drawing/2014/main" id="{3DDE4957-04E1-4011-BD4A-B5BE96AE0A0E}"/>
              </a:ext>
            </a:extLst>
          </p:cNvPr>
          <p:cNvSpPr>
            <a:spLocks noGrp="1"/>
          </p:cNvSpPr>
          <p:nvPr>
            <p:ph type="sldNum" idx="12"/>
          </p:nvPr>
        </p:nvSpPr>
        <p:spPr/>
        <p:txBody>
          <a:bodyPr/>
          <a:lstStyle/>
          <a:p>
            <a:fld id="{00000000-1234-1234-1234-123412341234}" type="slidenum">
              <a:rPr lang="en-US" smtClean="0"/>
              <a:pPr/>
              <a:t>53</a:t>
            </a:fld>
            <a:endParaRPr lang="en-US"/>
          </a:p>
        </p:txBody>
      </p:sp>
    </p:spTree>
    <p:extLst>
      <p:ext uri="{BB962C8B-B14F-4D97-AF65-F5344CB8AC3E}">
        <p14:creationId xmlns:p14="http://schemas.microsoft.com/office/powerpoint/2010/main" val="2030825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fontScale="90000"/>
          </a:bodyPr>
          <a:lstStyle/>
          <a:p>
            <a:r>
              <a:rPr lang="en-US" dirty="0" err="1"/>
              <a:t>PLink</a:t>
            </a:r>
            <a:r>
              <a:rPr lang="en-US" dirty="0"/>
              <a:t>: Discovering and Exploiting Locality for Accelerated Distributed Training on the Public Cloud-based Distributed Systems</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54</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8693284" y="10258224"/>
            <a:ext cx="6997428" cy="707886"/>
          </a:xfrm>
          <a:prstGeom prst="rect">
            <a:avLst/>
          </a:prstGeom>
        </p:spPr>
        <p:txBody>
          <a:bodyPr wrap="none">
            <a:spAutoFit/>
          </a:bodyPr>
          <a:lstStyle/>
          <a:p>
            <a:r>
              <a:rPr lang="en-US" sz="4000" dirty="0"/>
              <a:t>UW and Microsoft Research</a:t>
            </a:r>
            <a:endParaRPr lang="en-CA" sz="4000" dirty="0"/>
          </a:p>
        </p:txBody>
      </p:sp>
    </p:spTree>
    <p:extLst>
      <p:ext uri="{BB962C8B-B14F-4D97-AF65-F5344CB8AC3E}">
        <p14:creationId xmlns:p14="http://schemas.microsoft.com/office/powerpoint/2010/main" val="793350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650514"/>
            <a:ext cx="20726400" cy="3048000"/>
          </a:xfrm>
        </p:spPr>
        <p:txBody>
          <a:bodyPr>
            <a:normAutofit/>
          </a:bodyPr>
          <a:lstStyle/>
          <a:p>
            <a:r>
              <a:rPr lang="en-US" dirty="0"/>
              <a:t>Blink: Fast and Generic Collectives for Distributed ML </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55</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5613915" y="10441288"/>
            <a:ext cx="13297230" cy="707886"/>
          </a:xfrm>
          <a:prstGeom prst="rect">
            <a:avLst/>
          </a:prstGeom>
        </p:spPr>
        <p:txBody>
          <a:bodyPr wrap="none">
            <a:spAutoFit/>
          </a:bodyPr>
          <a:lstStyle/>
          <a:p>
            <a:r>
              <a:rPr lang="en-US" sz="4000" dirty="0"/>
              <a:t>UC Berkeley, U of Wisconsin, and Microsoft Research</a:t>
            </a:r>
            <a:endParaRPr lang="en-CA" sz="4000" dirty="0"/>
          </a:p>
        </p:txBody>
      </p:sp>
    </p:spTree>
    <p:extLst>
      <p:ext uri="{BB962C8B-B14F-4D97-AF65-F5344CB8AC3E}">
        <p14:creationId xmlns:p14="http://schemas.microsoft.com/office/powerpoint/2010/main" val="4103872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695DB8-7EC2-441B-BFC2-481A0CED67E0}"/>
              </a:ext>
            </a:extLst>
          </p:cNvPr>
          <p:cNvPicPr>
            <a:picLocks noChangeAspect="1"/>
          </p:cNvPicPr>
          <p:nvPr/>
        </p:nvPicPr>
        <p:blipFill>
          <a:blip r:embed="rId2"/>
          <a:stretch>
            <a:fillRect/>
          </a:stretch>
        </p:blipFill>
        <p:spPr>
          <a:xfrm>
            <a:off x="2549560" y="1027918"/>
            <a:ext cx="18898052" cy="12006764"/>
          </a:xfrm>
          <a:prstGeom prst="rect">
            <a:avLst/>
          </a:prstGeom>
        </p:spPr>
      </p:pic>
      <p:sp>
        <p:nvSpPr>
          <p:cNvPr id="4" name="Slide Number Placeholder 3">
            <a:extLst>
              <a:ext uri="{FF2B5EF4-FFF2-40B4-BE49-F238E27FC236}">
                <a16:creationId xmlns:a16="http://schemas.microsoft.com/office/drawing/2014/main" id="{474BA868-03FB-4EB1-8C10-469BFCC2A6DF}"/>
              </a:ext>
            </a:extLst>
          </p:cNvPr>
          <p:cNvSpPr>
            <a:spLocks noGrp="1"/>
          </p:cNvSpPr>
          <p:nvPr>
            <p:ph type="sldNum" idx="12"/>
          </p:nvPr>
        </p:nvSpPr>
        <p:spPr/>
        <p:txBody>
          <a:bodyPr/>
          <a:lstStyle/>
          <a:p>
            <a:fld id="{00000000-1234-1234-1234-123412341234}" type="slidenum">
              <a:rPr lang="en-US" smtClean="0"/>
              <a:pPr/>
              <a:t>56</a:t>
            </a:fld>
            <a:endParaRPr lang="en-US"/>
          </a:p>
        </p:txBody>
      </p:sp>
    </p:spTree>
    <p:extLst>
      <p:ext uri="{BB962C8B-B14F-4D97-AF65-F5344CB8AC3E}">
        <p14:creationId xmlns:p14="http://schemas.microsoft.com/office/powerpoint/2010/main" val="1569912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6CCFB-386F-4FF3-AFD3-23CFDAF72D2A}"/>
              </a:ext>
            </a:extLst>
          </p:cNvPr>
          <p:cNvSpPr>
            <a:spLocks noGrp="1"/>
          </p:cNvSpPr>
          <p:nvPr>
            <p:ph type="sldNum" idx="12"/>
          </p:nvPr>
        </p:nvSpPr>
        <p:spPr/>
        <p:txBody>
          <a:bodyPr/>
          <a:lstStyle/>
          <a:p>
            <a:fld id="{00000000-1234-1234-1234-123412341234}" type="slidenum">
              <a:rPr lang="en-US" smtClean="0"/>
              <a:pPr/>
              <a:t>57</a:t>
            </a:fld>
            <a:endParaRPr lang="en-US"/>
          </a:p>
        </p:txBody>
      </p:sp>
      <p:pic>
        <p:nvPicPr>
          <p:cNvPr id="5" name="Picture 4">
            <a:extLst>
              <a:ext uri="{FF2B5EF4-FFF2-40B4-BE49-F238E27FC236}">
                <a16:creationId xmlns:a16="http://schemas.microsoft.com/office/drawing/2014/main" id="{516D4112-FDC5-4A56-8B45-506F0407351A}"/>
              </a:ext>
            </a:extLst>
          </p:cNvPr>
          <p:cNvPicPr>
            <a:picLocks noChangeAspect="1"/>
          </p:cNvPicPr>
          <p:nvPr/>
        </p:nvPicPr>
        <p:blipFill>
          <a:blip r:embed="rId2"/>
          <a:stretch>
            <a:fillRect/>
          </a:stretch>
        </p:blipFill>
        <p:spPr>
          <a:xfrm>
            <a:off x="1800623" y="1379477"/>
            <a:ext cx="19660882" cy="11046878"/>
          </a:xfrm>
          <a:prstGeom prst="rect">
            <a:avLst/>
          </a:prstGeom>
        </p:spPr>
      </p:pic>
    </p:spTree>
    <p:extLst>
      <p:ext uri="{BB962C8B-B14F-4D97-AF65-F5344CB8AC3E}">
        <p14:creationId xmlns:p14="http://schemas.microsoft.com/office/powerpoint/2010/main" val="962917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6CCFB-386F-4FF3-AFD3-23CFDAF72D2A}"/>
              </a:ext>
            </a:extLst>
          </p:cNvPr>
          <p:cNvSpPr>
            <a:spLocks noGrp="1"/>
          </p:cNvSpPr>
          <p:nvPr>
            <p:ph type="sldNum" idx="12"/>
          </p:nvPr>
        </p:nvSpPr>
        <p:spPr/>
        <p:txBody>
          <a:bodyPr/>
          <a:lstStyle/>
          <a:p>
            <a:fld id="{00000000-1234-1234-1234-123412341234}" type="slidenum">
              <a:rPr lang="en-US" smtClean="0"/>
              <a:pPr/>
              <a:t>58</a:t>
            </a:fld>
            <a:endParaRPr lang="en-US"/>
          </a:p>
        </p:txBody>
      </p:sp>
      <p:pic>
        <p:nvPicPr>
          <p:cNvPr id="2" name="Picture 1">
            <a:extLst>
              <a:ext uri="{FF2B5EF4-FFF2-40B4-BE49-F238E27FC236}">
                <a16:creationId xmlns:a16="http://schemas.microsoft.com/office/drawing/2014/main" id="{CD14B231-5615-4880-90D4-5EC39F9C4AF4}"/>
              </a:ext>
            </a:extLst>
          </p:cNvPr>
          <p:cNvPicPr>
            <a:picLocks noChangeAspect="1"/>
          </p:cNvPicPr>
          <p:nvPr/>
        </p:nvPicPr>
        <p:blipFill>
          <a:blip r:embed="rId2"/>
          <a:stretch>
            <a:fillRect/>
          </a:stretch>
        </p:blipFill>
        <p:spPr>
          <a:xfrm>
            <a:off x="181420" y="1039906"/>
            <a:ext cx="23725056" cy="11492752"/>
          </a:xfrm>
          <a:prstGeom prst="rect">
            <a:avLst/>
          </a:prstGeom>
        </p:spPr>
      </p:pic>
      <p:pic>
        <p:nvPicPr>
          <p:cNvPr id="3" name="Picture 2">
            <a:extLst>
              <a:ext uri="{FF2B5EF4-FFF2-40B4-BE49-F238E27FC236}">
                <a16:creationId xmlns:a16="http://schemas.microsoft.com/office/drawing/2014/main" id="{5E41B570-83E5-4A00-9568-95C533BD64B8}"/>
              </a:ext>
            </a:extLst>
          </p:cNvPr>
          <p:cNvPicPr>
            <a:picLocks noChangeAspect="1"/>
          </p:cNvPicPr>
          <p:nvPr/>
        </p:nvPicPr>
        <p:blipFill>
          <a:blip r:embed="rId3"/>
          <a:stretch>
            <a:fillRect/>
          </a:stretch>
        </p:blipFill>
        <p:spPr>
          <a:xfrm>
            <a:off x="171130" y="11704445"/>
            <a:ext cx="13983344" cy="1656426"/>
          </a:xfrm>
          <a:prstGeom prst="rect">
            <a:avLst/>
          </a:prstGeom>
        </p:spPr>
      </p:pic>
    </p:spTree>
    <p:extLst>
      <p:ext uri="{BB962C8B-B14F-4D97-AF65-F5344CB8AC3E}">
        <p14:creationId xmlns:p14="http://schemas.microsoft.com/office/powerpoint/2010/main" val="622519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6CCFB-386F-4FF3-AFD3-23CFDAF72D2A}"/>
              </a:ext>
            </a:extLst>
          </p:cNvPr>
          <p:cNvSpPr>
            <a:spLocks noGrp="1"/>
          </p:cNvSpPr>
          <p:nvPr>
            <p:ph type="sldNum" idx="12"/>
          </p:nvPr>
        </p:nvSpPr>
        <p:spPr/>
        <p:txBody>
          <a:bodyPr/>
          <a:lstStyle/>
          <a:p>
            <a:fld id="{00000000-1234-1234-1234-123412341234}" type="slidenum">
              <a:rPr lang="en-US" smtClean="0"/>
              <a:pPr/>
              <a:t>59</a:t>
            </a:fld>
            <a:endParaRPr lang="en-US"/>
          </a:p>
        </p:txBody>
      </p:sp>
      <p:pic>
        <p:nvPicPr>
          <p:cNvPr id="5" name="Picture 4">
            <a:extLst>
              <a:ext uri="{FF2B5EF4-FFF2-40B4-BE49-F238E27FC236}">
                <a16:creationId xmlns:a16="http://schemas.microsoft.com/office/drawing/2014/main" id="{469ACBCD-2BB5-4998-9616-2313F1BF17B2}"/>
              </a:ext>
            </a:extLst>
          </p:cNvPr>
          <p:cNvPicPr>
            <a:picLocks noChangeAspect="1"/>
          </p:cNvPicPr>
          <p:nvPr/>
        </p:nvPicPr>
        <p:blipFill>
          <a:blip r:embed="rId2"/>
          <a:stretch>
            <a:fillRect/>
          </a:stretch>
        </p:blipFill>
        <p:spPr>
          <a:xfrm>
            <a:off x="1488143" y="802576"/>
            <a:ext cx="20798114" cy="11765984"/>
          </a:xfrm>
          <a:prstGeom prst="rect">
            <a:avLst/>
          </a:prstGeom>
        </p:spPr>
      </p:pic>
    </p:spTree>
    <p:extLst>
      <p:ext uri="{BB962C8B-B14F-4D97-AF65-F5344CB8AC3E}">
        <p14:creationId xmlns:p14="http://schemas.microsoft.com/office/powerpoint/2010/main" val="394774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6</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dk1"/>
                  </a:solidFill>
                  <a:latin typeface="Roboto" panose="020B0604020202020204" charset="0"/>
                  <a:ea typeface="Roboto" panose="020B0604020202020204" charset="0"/>
                  <a:cs typeface="Roboto"/>
                  <a:sym typeface="Roboto"/>
                </a:rPr>
                <a:t>Tools</a:t>
              </a:r>
              <a:endParaRPr sz="3600" dirty="0">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latin typeface="Roboto" panose="020B0604020202020204" charset="0"/>
                  <a:ea typeface="Roboto" panose="020B0604020202020204" charset="0"/>
                </a:rPr>
                <a:t>Diverse benchmark suite with state-of-the-art models</a:t>
              </a:r>
              <a:endParaRPr sz="3600" dirty="0">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4227405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CF9A-3F82-4EC3-9C02-EA525293D1B3}"/>
              </a:ext>
            </a:extLst>
          </p:cNvPr>
          <p:cNvSpPr>
            <a:spLocks noGrp="1"/>
          </p:cNvSpPr>
          <p:nvPr>
            <p:ph type="ctrTitle"/>
          </p:nvPr>
        </p:nvSpPr>
        <p:spPr/>
        <p:txBody>
          <a:bodyPr>
            <a:normAutofit fontScale="90000"/>
          </a:bodyPr>
          <a:lstStyle/>
          <a:p>
            <a:r>
              <a:rPr lang="en-US" sz="9600" b="1">
                <a:solidFill>
                  <a:srgbClr val="002A5C"/>
                </a:solidFill>
              </a:rPr>
              <a:t>Scaling </a:t>
            </a:r>
            <a:r>
              <a:rPr lang="en-US" sz="9600" b="1">
                <a:solidFill>
                  <a:srgbClr val="8C468C"/>
                </a:solidFill>
              </a:rPr>
              <a:t>B</a:t>
            </a:r>
            <a:r>
              <a:rPr lang="en-US" sz="9600" b="1">
                <a:solidFill>
                  <a:srgbClr val="002A5C"/>
                </a:solidFill>
              </a:rPr>
              <a:t>ack-</a:t>
            </a:r>
            <a:r>
              <a:rPr lang="en-US" sz="9600" b="1">
                <a:solidFill>
                  <a:srgbClr val="8C468C"/>
                </a:solidFill>
              </a:rPr>
              <a:t>P</a:t>
            </a:r>
            <a:r>
              <a:rPr lang="en-US" sz="9600" b="1">
                <a:solidFill>
                  <a:srgbClr val="002A5C"/>
                </a:solidFill>
              </a:rPr>
              <a:t>ropagation by</a:t>
            </a:r>
            <a:br>
              <a:rPr lang="en-US" sz="9600" b="1">
                <a:solidFill>
                  <a:srgbClr val="002A5C"/>
                </a:solidFill>
              </a:rPr>
            </a:br>
            <a:r>
              <a:rPr lang="en-US" sz="9600" b="1">
                <a:solidFill>
                  <a:srgbClr val="8C468C"/>
                </a:solidFill>
              </a:rPr>
              <a:t>P</a:t>
            </a:r>
            <a:r>
              <a:rPr lang="en-US" sz="9600" b="1">
                <a:solidFill>
                  <a:srgbClr val="002A5C"/>
                </a:solidFill>
              </a:rPr>
              <a:t>arallel </a:t>
            </a:r>
            <a:r>
              <a:rPr lang="en-US" sz="9600" b="1">
                <a:solidFill>
                  <a:srgbClr val="8C468C"/>
                </a:solidFill>
              </a:rPr>
              <a:t>S</a:t>
            </a:r>
            <a:r>
              <a:rPr lang="en-US" sz="9600" b="1">
                <a:solidFill>
                  <a:srgbClr val="002A5C"/>
                </a:solidFill>
              </a:rPr>
              <a:t>can </a:t>
            </a:r>
            <a:r>
              <a:rPr lang="en-US" sz="9600" b="1">
                <a:solidFill>
                  <a:srgbClr val="8C468C"/>
                </a:solidFill>
              </a:rPr>
              <a:t>A</a:t>
            </a:r>
            <a:r>
              <a:rPr lang="en-US" sz="9600" b="1">
                <a:solidFill>
                  <a:srgbClr val="002A5C"/>
                </a:solidFill>
              </a:rPr>
              <a:t>lgorithm</a:t>
            </a:r>
          </a:p>
        </p:txBody>
      </p:sp>
      <p:sp>
        <p:nvSpPr>
          <p:cNvPr id="3" name="Subtitle 2">
            <a:extLst>
              <a:ext uri="{FF2B5EF4-FFF2-40B4-BE49-F238E27FC236}">
                <a16:creationId xmlns:a16="http://schemas.microsoft.com/office/drawing/2014/main" id="{271846ED-D895-4905-A87F-CD4A20A4BE57}"/>
              </a:ext>
            </a:extLst>
          </p:cNvPr>
          <p:cNvSpPr>
            <a:spLocks noGrp="1"/>
          </p:cNvSpPr>
          <p:nvPr>
            <p:ph type="subTitle" idx="1"/>
          </p:nvPr>
        </p:nvSpPr>
        <p:spPr/>
        <p:txBody>
          <a:bodyPr/>
          <a:lstStyle/>
          <a:p>
            <a:r>
              <a:rPr lang="en-US" b="1">
                <a:solidFill>
                  <a:srgbClr val="002A5C"/>
                </a:solidFill>
              </a:rPr>
              <a:t>Shang Wang</a:t>
            </a:r>
            <a:r>
              <a:rPr lang="en-US" baseline="30000">
                <a:solidFill>
                  <a:srgbClr val="002A5C"/>
                </a:solidFill>
              </a:rPr>
              <a:t>1,2</a:t>
            </a:r>
            <a:r>
              <a:rPr lang="en-US">
                <a:solidFill>
                  <a:srgbClr val="002A5C"/>
                </a:solidFill>
              </a:rPr>
              <a:t>, </a:t>
            </a:r>
            <a:r>
              <a:rPr lang="en-US" err="1">
                <a:solidFill>
                  <a:srgbClr val="002A5C"/>
                </a:solidFill>
              </a:rPr>
              <a:t>Yifan</a:t>
            </a:r>
            <a:r>
              <a:rPr lang="en-US">
                <a:solidFill>
                  <a:srgbClr val="002A5C"/>
                </a:solidFill>
              </a:rPr>
              <a:t> Bai</a:t>
            </a:r>
            <a:r>
              <a:rPr lang="en-US" baseline="30000">
                <a:solidFill>
                  <a:srgbClr val="002A5C"/>
                </a:solidFill>
              </a:rPr>
              <a:t>1</a:t>
            </a:r>
            <a:r>
              <a:rPr lang="en-US">
                <a:solidFill>
                  <a:srgbClr val="002A5C"/>
                </a:solidFill>
              </a:rPr>
              <a:t>, Gennady Pekhimenko</a:t>
            </a:r>
            <a:r>
              <a:rPr lang="en-US" baseline="30000">
                <a:solidFill>
                  <a:srgbClr val="002A5C"/>
                </a:solidFill>
              </a:rPr>
              <a:t>1,2</a:t>
            </a:r>
          </a:p>
        </p:txBody>
      </p:sp>
      <p:pic>
        <p:nvPicPr>
          <p:cNvPr id="5" name="Picture 4" descr="A close up of a sign&#10;&#10;Description automatically generated">
            <a:extLst>
              <a:ext uri="{FF2B5EF4-FFF2-40B4-BE49-F238E27FC236}">
                <a16:creationId xmlns:a16="http://schemas.microsoft.com/office/drawing/2014/main" id="{96E2BCA2-01CD-4688-92A3-DC6A47BE2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1519" y="9958277"/>
            <a:ext cx="6881894" cy="1512998"/>
          </a:xfrm>
          <a:prstGeom prst="rect">
            <a:avLst/>
          </a:prstGeom>
        </p:spPr>
      </p:pic>
      <p:pic>
        <p:nvPicPr>
          <p:cNvPr id="7" name="Picture 6" descr="A close up of a sign&#10;&#10;Description automatically generated">
            <a:extLst>
              <a:ext uri="{FF2B5EF4-FFF2-40B4-BE49-F238E27FC236}">
                <a16:creationId xmlns:a16="http://schemas.microsoft.com/office/drawing/2014/main" id="{3C895494-ABDC-4183-BC8A-1C0D8AAD08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9184" y="9958278"/>
            <a:ext cx="3668268" cy="1512996"/>
          </a:xfrm>
          <a:prstGeom prst="rect">
            <a:avLst/>
          </a:prstGeom>
        </p:spPr>
      </p:pic>
      <p:sp>
        <p:nvSpPr>
          <p:cNvPr id="12" name="TextBox 11">
            <a:extLst>
              <a:ext uri="{FF2B5EF4-FFF2-40B4-BE49-F238E27FC236}">
                <a16:creationId xmlns:a16="http://schemas.microsoft.com/office/drawing/2014/main" id="{B5EC2B7C-0BB0-4837-9629-EAC8B3E014ED}"/>
              </a:ext>
            </a:extLst>
          </p:cNvPr>
          <p:cNvSpPr txBox="1"/>
          <p:nvPr/>
        </p:nvSpPr>
        <p:spPr>
          <a:xfrm>
            <a:off x="5170419" y="9849821"/>
            <a:ext cx="597878" cy="584775"/>
          </a:xfrm>
          <a:prstGeom prst="rect">
            <a:avLst/>
          </a:prstGeom>
          <a:noFill/>
        </p:spPr>
        <p:txBody>
          <a:bodyPr wrap="square" rtlCol="0">
            <a:spAutoFit/>
          </a:bodyPr>
          <a:lstStyle/>
          <a:p>
            <a:pPr algn="l" defTabSz="1828800" hangingPunct="1">
              <a:defRPr/>
            </a:pPr>
            <a:r>
              <a:rPr lang="en-US" sz="4800" b="0" kern="1200" baseline="30000">
                <a:solidFill>
                  <a:srgbClr val="002A5C"/>
                </a:solidFill>
                <a:latin typeface="Calibri" panose="020F0502020204030204"/>
                <a:ea typeface="+mn-ea"/>
                <a:cs typeface="+mn-cs"/>
              </a:rPr>
              <a:t>1</a:t>
            </a:r>
          </a:p>
        </p:txBody>
      </p:sp>
      <p:sp>
        <p:nvSpPr>
          <p:cNvPr id="14" name="TextBox 13">
            <a:extLst>
              <a:ext uri="{FF2B5EF4-FFF2-40B4-BE49-F238E27FC236}">
                <a16:creationId xmlns:a16="http://schemas.microsoft.com/office/drawing/2014/main" id="{E78480AF-8FB1-4C04-A0C7-E7A96C1C684F}"/>
              </a:ext>
            </a:extLst>
          </p:cNvPr>
          <p:cNvSpPr txBox="1"/>
          <p:nvPr/>
        </p:nvSpPr>
        <p:spPr>
          <a:xfrm>
            <a:off x="14870309" y="9849821"/>
            <a:ext cx="597878" cy="584775"/>
          </a:xfrm>
          <a:prstGeom prst="rect">
            <a:avLst/>
          </a:prstGeom>
          <a:noFill/>
        </p:spPr>
        <p:txBody>
          <a:bodyPr wrap="square" rtlCol="0">
            <a:spAutoFit/>
          </a:bodyPr>
          <a:lstStyle/>
          <a:p>
            <a:pPr algn="l" defTabSz="1828800" hangingPunct="1">
              <a:defRPr/>
            </a:pPr>
            <a:r>
              <a:rPr lang="en-US" sz="4800" b="0" kern="1200" baseline="30000">
                <a:solidFill>
                  <a:srgbClr val="002A5C"/>
                </a:solidFill>
                <a:latin typeface="Calibri" panose="020F0502020204030204"/>
                <a:ea typeface="+mn-ea"/>
                <a:cs typeface="+mn-cs"/>
              </a:rPr>
              <a:t>2</a:t>
            </a:r>
          </a:p>
        </p:txBody>
      </p:sp>
      <p:graphicFrame>
        <p:nvGraphicFramePr>
          <p:cNvPr id="8" name="Object 7">
            <a:extLst>
              <a:ext uri="{FF2B5EF4-FFF2-40B4-BE49-F238E27FC236}">
                <a16:creationId xmlns:a16="http://schemas.microsoft.com/office/drawing/2014/main" id="{583F1519-B7B4-4A7B-BA03-86D63757F0FF}"/>
              </a:ext>
            </a:extLst>
          </p:cNvPr>
          <p:cNvGraphicFramePr>
            <a:graphicFrameLocks noChangeAspect="1"/>
          </p:cNvGraphicFramePr>
          <p:nvPr/>
        </p:nvGraphicFramePr>
        <p:xfrm>
          <a:off x="15169246" y="187996"/>
          <a:ext cx="2818864" cy="2803544"/>
        </p:xfrm>
        <a:graphic>
          <a:graphicData uri="http://schemas.openxmlformats.org/presentationml/2006/ole">
            <mc:AlternateContent xmlns:mc="http://schemas.openxmlformats.org/markup-compatibility/2006">
              <mc:Choice xmlns:v="urn:schemas-microsoft-com:vml" Requires="v">
                <p:oleObj spid="_x0000_s1026" name="Acrobat Document" r:id="rId6" imgW="1752345" imgH="1742973" progId="AcroExch.Document.DC">
                  <p:embed/>
                </p:oleObj>
              </mc:Choice>
              <mc:Fallback>
                <p:oleObj name="Acrobat Document" r:id="rId6" imgW="1752345" imgH="1742973" progId="AcroExch.Document.DC">
                  <p:embed/>
                  <p:pic>
                    <p:nvPicPr>
                      <p:cNvPr id="8" name="Object 7">
                        <a:extLst>
                          <a:ext uri="{FF2B5EF4-FFF2-40B4-BE49-F238E27FC236}">
                            <a16:creationId xmlns:a16="http://schemas.microsoft.com/office/drawing/2014/main" id="{583F1519-B7B4-4A7B-BA03-86D63757F0FF}"/>
                          </a:ext>
                        </a:extLst>
                      </p:cNvPr>
                      <p:cNvPicPr/>
                      <p:nvPr/>
                    </p:nvPicPr>
                    <p:blipFill>
                      <a:blip r:embed="rId7"/>
                      <a:stretch>
                        <a:fillRect/>
                      </a:stretch>
                    </p:blipFill>
                    <p:spPr>
                      <a:xfrm>
                        <a:off x="15169246" y="187996"/>
                        <a:ext cx="2818864" cy="2803544"/>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EB77979-92D9-49E8-A42E-3CC53D15E888}"/>
              </a:ext>
            </a:extLst>
          </p:cNvPr>
          <p:cNvGraphicFramePr>
            <a:graphicFrameLocks noChangeAspect="1"/>
          </p:cNvGraphicFramePr>
          <p:nvPr/>
        </p:nvGraphicFramePr>
        <p:xfrm>
          <a:off x="18252624" y="187996"/>
          <a:ext cx="2818864" cy="2803544"/>
        </p:xfrm>
        <a:graphic>
          <a:graphicData uri="http://schemas.openxmlformats.org/presentationml/2006/ole">
            <mc:AlternateContent xmlns:mc="http://schemas.openxmlformats.org/markup-compatibility/2006">
              <mc:Choice xmlns:v="urn:schemas-microsoft-com:vml" Requires="v">
                <p:oleObj spid="_x0000_s1027" name="Acrobat Document" r:id="rId8" imgW="1752345" imgH="1742973" progId="AcroExch.Document.DC">
                  <p:embed/>
                </p:oleObj>
              </mc:Choice>
              <mc:Fallback>
                <p:oleObj name="Acrobat Document" r:id="rId8" imgW="1752345" imgH="1742973" progId="AcroExch.Document.DC">
                  <p:embed/>
                  <p:pic>
                    <p:nvPicPr>
                      <p:cNvPr id="9" name="Object 8">
                        <a:extLst>
                          <a:ext uri="{FF2B5EF4-FFF2-40B4-BE49-F238E27FC236}">
                            <a16:creationId xmlns:a16="http://schemas.microsoft.com/office/drawing/2014/main" id="{9EB77979-92D9-49E8-A42E-3CC53D15E888}"/>
                          </a:ext>
                        </a:extLst>
                      </p:cNvPr>
                      <p:cNvPicPr/>
                      <p:nvPr/>
                    </p:nvPicPr>
                    <p:blipFill>
                      <a:blip r:embed="rId9"/>
                      <a:stretch>
                        <a:fillRect/>
                      </a:stretch>
                    </p:blipFill>
                    <p:spPr>
                      <a:xfrm>
                        <a:off x="18252624" y="187996"/>
                        <a:ext cx="2818864" cy="2803544"/>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4159361-83E6-4A99-A087-05A5A8A04C5C}"/>
              </a:ext>
            </a:extLst>
          </p:cNvPr>
          <p:cNvGraphicFramePr>
            <a:graphicFrameLocks noChangeAspect="1"/>
          </p:cNvGraphicFramePr>
          <p:nvPr/>
        </p:nvGraphicFramePr>
        <p:xfrm>
          <a:off x="21336000" y="187996"/>
          <a:ext cx="2818864" cy="2803544"/>
        </p:xfrm>
        <a:graphic>
          <a:graphicData uri="http://schemas.openxmlformats.org/presentationml/2006/ole">
            <mc:AlternateContent xmlns:mc="http://schemas.openxmlformats.org/markup-compatibility/2006">
              <mc:Choice xmlns:v="urn:schemas-microsoft-com:vml" Requires="v">
                <p:oleObj spid="_x0000_s1028" name="Acrobat Document" r:id="rId10" imgW="1752345" imgH="1742973" progId="AcroExch.Document.DC">
                  <p:embed/>
                </p:oleObj>
              </mc:Choice>
              <mc:Fallback>
                <p:oleObj name="Acrobat Document" r:id="rId10" imgW="1752345" imgH="1742973" progId="AcroExch.Document.DC">
                  <p:embed/>
                  <p:pic>
                    <p:nvPicPr>
                      <p:cNvPr id="10" name="Object 9">
                        <a:extLst>
                          <a:ext uri="{FF2B5EF4-FFF2-40B4-BE49-F238E27FC236}">
                            <a16:creationId xmlns:a16="http://schemas.microsoft.com/office/drawing/2014/main" id="{34159361-83E6-4A99-A087-05A5A8A04C5C}"/>
                          </a:ext>
                        </a:extLst>
                      </p:cNvPr>
                      <p:cNvPicPr/>
                      <p:nvPr/>
                    </p:nvPicPr>
                    <p:blipFill>
                      <a:blip r:embed="rId11"/>
                      <a:stretch>
                        <a:fillRect/>
                      </a:stretch>
                    </p:blipFill>
                    <p:spPr>
                      <a:xfrm>
                        <a:off x="21336000" y="187996"/>
                        <a:ext cx="2818864" cy="2803544"/>
                      </a:xfrm>
                      <a:prstGeom prst="rect">
                        <a:avLst/>
                      </a:prstGeom>
                    </p:spPr>
                  </p:pic>
                </p:oleObj>
              </mc:Fallback>
            </mc:AlternateContent>
          </a:graphicData>
        </a:graphic>
      </p:graphicFrame>
    </p:spTree>
    <p:extLst>
      <p:ext uri="{BB962C8B-B14F-4D97-AF65-F5344CB8AC3E}">
        <p14:creationId xmlns:p14="http://schemas.microsoft.com/office/powerpoint/2010/main" val="1006128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3233-DB07-4F5B-AAC8-35C44EC449E5}"/>
              </a:ext>
            </a:extLst>
          </p:cNvPr>
          <p:cNvSpPr>
            <a:spLocks noGrp="1"/>
          </p:cNvSpPr>
          <p:nvPr>
            <p:ph type="title"/>
          </p:nvPr>
        </p:nvSpPr>
        <p:spPr/>
        <p:txBody>
          <a:bodyPr/>
          <a:lstStyle/>
          <a:p>
            <a:r>
              <a:rPr lang="en-US" b="1" dirty="0">
                <a:solidFill>
                  <a:srgbClr val="002A5C"/>
                </a:solidFill>
              </a:rPr>
              <a:t>Executive Summary</a:t>
            </a:r>
            <a:endParaRPr lang="en-US" dirty="0"/>
          </a:p>
        </p:txBody>
      </p:sp>
      <p:sp>
        <p:nvSpPr>
          <p:cNvPr id="3" name="Content Placeholder 2">
            <a:extLst>
              <a:ext uri="{FF2B5EF4-FFF2-40B4-BE49-F238E27FC236}">
                <a16:creationId xmlns:a16="http://schemas.microsoft.com/office/drawing/2014/main" id="{C4D39AF6-BDA4-4A9C-B57A-15E618E2E1D9}"/>
              </a:ext>
            </a:extLst>
          </p:cNvPr>
          <p:cNvSpPr>
            <a:spLocks noGrp="1"/>
          </p:cNvSpPr>
          <p:nvPr>
            <p:ph idx="1"/>
          </p:nvPr>
        </p:nvSpPr>
        <p:spPr>
          <a:xfrm>
            <a:off x="1676398" y="3651251"/>
            <a:ext cx="21875580" cy="1611678"/>
          </a:xfrm>
        </p:spPr>
        <p:txBody>
          <a:bodyPr>
            <a:normAutofit/>
          </a:bodyPr>
          <a:lstStyle/>
          <a:p>
            <a:pPr marL="0" indent="0">
              <a:buNone/>
            </a:pPr>
            <a:r>
              <a:rPr lang="en-US" sz="4800" dirty="0"/>
              <a:t>The </a:t>
            </a:r>
            <a:r>
              <a:rPr lang="en-US" sz="4800" b="1" dirty="0"/>
              <a:t>back-propagation (BP)</a:t>
            </a:r>
            <a:r>
              <a:rPr lang="en-US" sz="4800" dirty="0"/>
              <a:t> algorithm is </a:t>
            </a:r>
            <a:r>
              <a:rPr lang="en-US" sz="4800" b="1" dirty="0"/>
              <a:t>popularly used</a:t>
            </a:r>
            <a:r>
              <a:rPr lang="en-US" sz="4800" dirty="0"/>
              <a:t> in training deep learning (DL) models and </a:t>
            </a:r>
            <a:r>
              <a:rPr lang="en-US" sz="4800" b="1" dirty="0"/>
              <a:t>implemented in many</a:t>
            </a:r>
            <a:r>
              <a:rPr lang="en-US" sz="4800" dirty="0"/>
              <a:t> DL frameworks (e.g., </a:t>
            </a:r>
            <a:r>
              <a:rPr lang="en-US" sz="4800" dirty="0" err="1"/>
              <a:t>PyTorch</a:t>
            </a:r>
            <a:r>
              <a:rPr lang="en-US" sz="4800" dirty="0"/>
              <a:t> and TensorFlow).</a:t>
            </a:r>
          </a:p>
        </p:txBody>
      </p:sp>
      <p:sp>
        <p:nvSpPr>
          <p:cNvPr id="4" name="Slide Number Placeholder 3">
            <a:extLst>
              <a:ext uri="{FF2B5EF4-FFF2-40B4-BE49-F238E27FC236}">
                <a16:creationId xmlns:a16="http://schemas.microsoft.com/office/drawing/2014/main" id="{2BDCD096-D95E-4CF9-83CB-9975A2CFCEE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61</a:t>
            </a:fld>
            <a:endParaRPr lang="en-US" sz="3200" b="0" kern="1200" dirty="0">
              <a:solidFill>
                <a:prstClr val="black">
                  <a:tint val="75000"/>
                </a:prstClr>
              </a:solidFill>
              <a:latin typeface="Calibri" panose="020F0502020204030204"/>
              <a:ea typeface="+mn-ea"/>
              <a:cs typeface="+mn-cs"/>
            </a:endParaRPr>
          </a:p>
        </p:txBody>
      </p:sp>
      <p:sp>
        <p:nvSpPr>
          <p:cNvPr id="7" name="Content Placeholder 2">
            <a:extLst>
              <a:ext uri="{FF2B5EF4-FFF2-40B4-BE49-F238E27FC236}">
                <a16:creationId xmlns:a16="http://schemas.microsoft.com/office/drawing/2014/main" id="{66A81F10-F5B1-4054-92BF-5BD1C3AA9FA4}"/>
              </a:ext>
            </a:extLst>
          </p:cNvPr>
          <p:cNvSpPr txBox="1">
            <a:spLocks/>
          </p:cNvSpPr>
          <p:nvPr/>
        </p:nvSpPr>
        <p:spPr>
          <a:xfrm>
            <a:off x="1676400" y="5630617"/>
            <a:ext cx="21031200" cy="1611678"/>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4800" u="sng" dirty="0">
                <a:solidFill>
                  <a:prstClr val="black"/>
                </a:solidFill>
                <a:latin typeface="Calibri" panose="020F0502020204030204"/>
              </a:rPr>
              <a:t>Problem:</a:t>
            </a:r>
            <a:r>
              <a:rPr lang="en-US" sz="4800" b="0" dirty="0">
                <a:solidFill>
                  <a:prstClr val="black"/>
                </a:solidFill>
                <a:latin typeface="Calibri" panose="020F0502020204030204"/>
              </a:rPr>
              <a:t> BP imposes a </a:t>
            </a:r>
            <a:r>
              <a:rPr lang="en-US" sz="4800" dirty="0">
                <a:solidFill>
                  <a:srgbClr val="FF0000"/>
                </a:solidFill>
                <a:latin typeface="Calibri" panose="020F0502020204030204"/>
              </a:rPr>
              <a:t>strong sequential dependency</a:t>
            </a:r>
            <a:r>
              <a:rPr lang="en-US" sz="4800" b="0" dirty="0">
                <a:solidFill>
                  <a:prstClr val="black"/>
                </a:solidFill>
                <a:latin typeface="Calibri" panose="020F0502020204030204"/>
              </a:rPr>
              <a:t> along layers during the gradient computations.</a:t>
            </a:r>
          </a:p>
        </p:txBody>
      </p:sp>
      <p:sp>
        <p:nvSpPr>
          <p:cNvPr id="8" name="Content Placeholder 2">
            <a:extLst>
              <a:ext uri="{FF2B5EF4-FFF2-40B4-BE49-F238E27FC236}">
                <a16:creationId xmlns:a16="http://schemas.microsoft.com/office/drawing/2014/main" id="{222BBEE1-066F-4683-B9FF-9E40D0A5036C}"/>
              </a:ext>
            </a:extLst>
          </p:cNvPr>
          <p:cNvSpPr txBox="1">
            <a:spLocks/>
          </p:cNvSpPr>
          <p:nvPr/>
        </p:nvSpPr>
        <p:spPr>
          <a:xfrm>
            <a:off x="1676400" y="7609983"/>
            <a:ext cx="21031200" cy="2614738"/>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4800" u="sng" dirty="0">
                <a:solidFill>
                  <a:prstClr val="black"/>
                </a:solidFill>
                <a:latin typeface="Calibri" panose="020F0502020204030204"/>
              </a:rPr>
              <a:t>Key idea:</a:t>
            </a:r>
            <a:r>
              <a:rPr lang="en-US" sz="4800" dirty="0">
                <a:solidFill>
                  <a:prstClr val="black"/>
                </a:solidFill>
                <a:latin typeface="Calibri" panose="020F0502020204030204"/>
              </a:rPr>
              <a:t> </a:t>
            </a:r>
            <a:r>
              <a:rPr lang="en-US" sz="4800" b="0" dirty="0">
                <a:solidFill>
                  <a:prstClr val="black"/>
                </a:solidFill>
                <a:latin typeface="Calibri" panose="020F0502020204030204"/>
              </a:rPr>
              <a:t>We propose scaling </a:t>
            </a:r>
            <a:r>
              <a:rPr lang="en-US" sz="4800" dirty="0">
                <a:solidFill>
                  <a:prstClr val="black"/>
                </a:solidFill>
                <a:latin typeface="Calibri" panose="020F0502020204030204"/>
              </a:rPr>
              <a:t>BP</a:t>
            </a:r>
            <a:r>
              <a:rPr lang="en-US" sz="4800" b="0" dirty="0">
                <a:solidFill>
                  <a:prstClr val="black"/>
                </a:solidFill>
                <a:latin typeface="Calibri" panose="020F0502020204030204"/>
              </a:rPr>
              <a:t> by </a:t>
            </a:r>
            <a:r>
              <a:rPr lang="en-US" sz="4800" dirty="0">
                <a:solidFill>
                  <a:prstClr val="black"/>
                </a:solidFill>
                <a:latin typeface="Calibri" panose="020F0502020204030204"/>
              </a:rPr>
              <a:t>P</a:t>
            </a:r>
            <a:r>
              <a:rPr lang="en-US" sz="4800" b="0" dirty="0">
                <a:solidFill>
                  <a:prstClr val="black"/>
                </a:solidFill>
                <a:latin typeface="Calibri" panose="020F0502020204030204"/>
              </a:rPr>
              <a:t>arallel </a:t>
            </a:r>
            <a:r>
              <a:rPr lang="en-US" sz="4800" dirty="0">
                <a:solidFill>
                  <a:prstClr val="black"/>
                </a:solidFill>
                <a:latin typeface="Calibri" panose="020F0502020204030204"/>
              </a:rPr>
              <a:t>S</a:t>
            </a:r>
            <a:r>
              <a:rPr lang="en-US" sz="4800" b="0" dirty="0">
                <a:solidFill>
                  <a:prstClr val="black"/>
                </a:solidFill>
                <a:latin typeface="Calibri" panose="020F0502020204030204"/>
              </a:rPr>
              <a:t>can </a:t>
            </a:r>
            <a:r>
              <a:rPr lang="en-US" sz="4800" dirty="0">
                <a:solidFill>
                  <a:prstClr val="black"/>
                </a:solidFill>
                <a:latin typeface="Calibri" panose="020F0502020204030204"/>
              </a:rPr>
              <a:t>A</a:t>
            </a:r>
            <a:r>
              <a:rPr lang="en-US" sz="4800" b="0" dirty="0">
                <a:solidFill>
                  <a:prstClr val="black"/>
                </a:solidFill>
                <a:latin typeface="Calibri" panose="020F0502020204030204"/>
              </a:rPr>
              <a:t>lgorithm (</a:t>
            </a:r>
            <a:r>
              <a:rPr lang="en-US" sz="4800" dirty="0">
                <a:solidFill>
                  <a:prstClr val="black"/>
                </a:solidFill>
                <a:latin typeface="Calibri" panose="020F0502020204030204"/>
              </a:rPr>
              <a:t>BPPSA</a:t>
            </a:r>
            <a:r>
              <a:rPr lang="en-US" sz="4800" b="0" dirty="0">
                <a:solidFill>
                  <a:prstClr val="black"/>
                </a:solidFill>
                <a:latin typeface="Calibri" panose="020F0502020204030204"/>
              </a:rPr>
              <a:t>)</a:t>
            </a:r>
            <a:r>
              <a:rPr lang="en-US" sz="4800" dirty="0">
                <a:solidFill>
                  <a:prstClr val="black"/>
                </a:solidFill>
                <a:latin typeface="Calibri" panose="020F0502020204030204"/>
              </a:rPr>
              <a:t>:</a:t>
            </a:r>
          </a:p>
          <a:p>
            <a:pPr marL="457200" indent="-457200" defTabSz="1828800">
              <a:spcBef>
                <a:spcPts val="0"/>
              </a:spcBef>
              <a:defRPr/>
            </a:pPr>
            <a:r>
              <a:rPr lang="en-US" sz="4800" b="0" dirty="0">
                <a:solidFill>
                  <a:prstClr val="black"/>
                </a:solidFill>
                <a:latin typeface="Calibri" panose="020F0502020204030204"/>
              </a:rPr>
              <a:t>Reformulate BP into a </a:t>
            </a:r>
            <a:r>
              <a:rPr lang="en-US" sz="4800" dirty="0">
                <a:solidFill>
                  <a:srgbClr val="8C468C"/>
                </a:solidFill>
                <a:latin typeface="Calibri" panose="020F0502020204030204"/>
              </a:rPr>
              <a:t>scan</a:t>
            </a:r>
            <a:r>
              <a:rPr lang="en-US" sz="4800" b="0" dirty="0">
                <a:solidFill>
                  <a:prstClr val="black"/>
                </a:solidFill>
                <a:latin typeface="Calibri" panose="020F0502020204030204"/>
              </a:rPr>
              <a:t> operation.</a:t>
            </a:r>
          </a:p>
          <a:p>
            <a:pPr marL="457200" indent="-457200" defTabSz="1828800">
              <a:spcBef>
                <a:spcPts val="0"/>
              </a:spcBef>
              <a:defRPr/>
            </a:pPr>
            <a:r>
              <a:rPr lang="en-US" sz="4800" b="0" dirty="0">
                <a:solidFill>
                  <a:prstClr val="black"/>
                </a:solidFill>
                <a:latin typeface="Calibri" panose="020F0502020204030204"/>
              </a:rPr>
              <a:t>Scaled by a customized parallel algorithm.</a:t>
            </a:r>
          </a:p>
        </p:txBody>
      </p:sp>
      <p:grpSp>
        <p:nvGrpSpPr>
          <p:cNvPr id="10" name="Group 9">
            <a:extLst>
              <a:ext uri="{FF2B5EF4-FFF2-40B4-BE49-F238E27FC236}">
                <a16:creationId xmlns:a16="http://schemas.microsoft.com/office/drawing/2014/main" id="{5971960D-5F0D-4AE4-A81C-417C720A5573}"/>
              </a:ext>
            </a:extLst>
          </p:cNvPr>
          <p:cNvGrpSpPr/>
          <p:nvPr/>
        </p:nvGrpSpPr>
        <p:grpSpPr>
          <a:xfrm>
            <a:off x="17221200" y="7242294"/>
            <a:ext cx="585216" cy="2926080"/>
            <a:chOff x="10619581" y="3901057"/>
            <a:chExt cx="292608" cy="1463040"/>
          </a:xfrm>
        </p:grpSpPr>
        <p:sp>
          <p:nvSpPr>
            <p:cNvPr id="11" name="Rectangle 10">
              <a:extLst>
                <a:ext uri="{FF2B5EF4-FFF2-40B4-BE49-F238E27FC236}">
                  <a16:creationId xmlns:a16="http://schemas.microsoft.com/office/drawing/2014/main" id="{9CA0906F-4EFA-41AB-9CD9-6C11DAF7ED28}"/>
                </a:ext>
              </a:extLst>
            </p:cNvPr>
            <p:cNvSpPr/>
            <p:nvPr/>
          </p:nvSpPr>
          <p:spPr>
            <a:xfrm>
              <a:off x="10619581" y="390105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43B998B5-CF8D-4C15-A9CF-96D8CEA9F10F}"/>
                </a:ext>
              </a:extLst>
            </p:cNvPr>
            <p:cNvSpPr/>
            <p:nvPr/>
          </p:nvSpPr>
          <p:spPr>
            <a:xfrm>
              <a:off x="10619581" y="419366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A2C06E9D-2AFC-4770-8AB2-2ED873DFB015}"/>
                </a:ext>
              </a:extLst>
            </p:cNvPr>
            <p:cNvSpPr/>
            <p:nvPr/>
          </p:nvSpPr>
          <p:spPr>
            <a:xfrm>
              <a:off x="10619581" y="448627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9CCD8E95-6D29-477A-BBBF-A3EC26C2AAA6}"/>
                </a:ext>
              </a:extLst>
            </p:cNvPr>
            <p:cNvSpPr/>
            <p:nvPr/>
          </p:nvSpPr>
          <p:spPr>
            <a:xfrm>
              <a:off x="10619581" y="477888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1233F341-5B8B-456D-9E73-DA9436C0CDE8}"/>
                </a:ext>
              </a:extLst>
            </p:cNvPr>
            <p:cNvSpPr/>
            <p:nvPr/>
          </p:nvSpPr>
          <p:spPr>
            <a:xfrm>
              <a:off x="10619581" y="507148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16" name="Group 15">
            <a:extLst>
              <a:ext uri="{FF2B5EF4-FFF2-40B4-BE49-F238E27FC236}">
                <a16:creationId xmlns:a16="http://schemas.microsoft.com/office/drawing/2014/main" id="{CF03834E-2CC0-418D-86D6-EFF215927119}"/>
              </a:ext>
            </a:extLst>
          </p:cNvPr>
          <p:cNvGrpSpPr/>
          <p:nvPr/>
        </p:nvGrpSpPr>
        <p:grpSpPr>
          <a:xfrm>
            <a:off x="11429466" y="7242294"/>
            <a:ext cx="585216" cy="2926080"/>
            <a:chOff x="10619581" y="3901057"/>
            <a:chExt cx="292608" cy="1463040"/>
          </a:xfrm>
        </p:grpSpPr>
        <p:sp>
          <p:nvSpPr>
            <p:cNvPr id="17" name="Rectangle 16">
              <a:extLst>
                <a:ext uri="{FF2B5EF4-FFF2-40B4-BE49-F238E27FC236}">
                  <a16:creationId xmlns:a16="http://schemas.microsoft.com/office/drawing/2014/main" id="{317B0009-E161-4407-A2B0-0A3AA48B41C0}"/>
                </a:ext>
              </a:extLst>
            </p:cNvPr>
            <p:cNvSpPr/>
            <p:nvPr/>
          </p:nvSpPr>
          <p:spPr>
            <a:xfrm>
              <a:off x="10619581" y="3901057"/>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6B7733BD-549B-4AFE-83C5-BF0B43CE8B50}"/>
                </a:ext>
              </a:extLst>
            </p:cNvPr>
            <p:cNvSpPr/>
            <p:nvPr/>
          </p:nvSpPr>
          <p:spPr>
            <a:xfrm>
              <a:off x="10619581" y="4193665"/>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9" name="Rectangle 18">
              <a:extLst>
                <a:ext uri="{FF2B5EF4-FFF2-40B4-BE49-F238E27FC236}">
                  <a16:creationId xmlns:a16="http://schemas.microsoft.com/office/drawing/2014/main" id="{A11B894D-D59B-4A68-B0FA-BA6591608DC8}"/>
                </a:ext>
              </a:extLst>
            </p:cNvPr>
            <p:cNvSpPr/>
            <p:nvPr/>
          </p:nvSpPr>
          <p:spPr>
            <a:xfrm>
              <a:off x="10619581" y="4486273"/>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61794EE6-D8CB-4BF2-B1C7-0323B817F651}"/>
                </a:ext>
              </a:extLst>
            </p:cNvPr>
            <p:cNvSpPr/>
            <p:nvPr/>
          </p:nvSpPr>
          <p:spPr>
            <a:xfrm>
              <a:off x="10619581" y="4778881"/>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DB098A59-4068-402C-BA34-B183F327E2F8}"/>
                </a:ext>
              </a:extLst>
            </p:cNvPr>
            <p:cNvSpPr/>
            <p:nvPr/>
          </p:nvSpPr>
          <p:spPr>
            <a:xfrm>
              <a:off x="10619581" y="5071489"/>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22" name="Group 21">
            <a:extLst>
              <a:ext uri="{FF2B5EF4-FFF2-40B4-BE49-F238E27FC236}">
                <a16:creationId xmlns:a16="http://schemas.microsoft.com/office/drawing/2014/main" id="{D60F1F5F-F02A-4DA3-88A2-A6B8327FCD0E}"/>
              </a:ext>
            </a:extLst>
          </p:cNvPr>
          <p:cNvGrpSpPr/>
          <p:nvPr/>
        </p:nvGrpSpPr>
        <p:grpSpPr>
          <a:xfrm>
            <a:off x="5637732" y="7242294"/>
            <a:ext cx="585216" cy="2926080"/>
            <a:chOff x="10619581" y="3901057"/>
            <a:chExt cx="292608" cy="1463040"/>
          </a:xfrm>
        </p:grpSpPr>
        <p:sp>
          <p:nvSpPr>
            <p:cNvPr id="23" name="Rectangle 22">
              <a:extLst>
                <a:ext uri="{FF2B5EF4-FFF2-40B4-BE49-F238E27FC236}">
                  <a16:creationId xmlns:a16="http://schemas.microsoft.com/office/drawing/2014/main" id="{F2890508-0ACE-46D8-9F89-44867ABE8249}"/>
                </a:ext>
              </a:extLst>
            </p:cNvPr>
            <p:cNvSpPr/>
            <p:nvPr/>
          </p:nvSpPr>
          <p:spPr>
            <a:xfrm>
              <a:off x="10619581" y="3901057"/>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1A003D21-E496-42EE-A816-515E90D7A324}"/>
                </a:ext>
              </a:extLst>
            </p:cNvPr>
            <p:cNvSpPr/>
            <p:nvPr/>
          </p:nvSpPr>
          <p:spPr>
            <a:xfrm>
              <a:off x="10619581" y="4193665"/>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0F7D841E-1487-42A2-80A4-21F24A04C0B9}"/>
                </a:ext>
              </a:extLst>
            </p:cNvPr>
            <p:cNvSpPr/>
            <p:nvPr/>
          </p:nvSpPr>
          <p:spPr>
            <a:xfrm>
              <a:off x="10619581" y="4486273"/>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7DAF9C89-5AAB-4928-A000-447FAF73D5DF}"/>
                </a:ext>
              </a:extLst>
            </p:cNvPr>
            <p:cNvSpPr/>
            <p:nvPr/>
          </p:nvSpPr>
          <p:spPr>
            <a:xfrm>
              <a:off x="10619581" y="4778881"/>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7" name="Rectangle 26">
              <a:extLst>
                <a:ext uri="{FF2B5EF4-FFF2-40B4-BE49-F238E27FC236}">
                  <a16:creationId xmlns:a16="http://schemas.microsoft.com/office/drawing/2014/main" id="{BEA479E2-9E11-4A54-81D5-2ED87A63497B}"/>
                </a:ext>
              </a:extLst>
            </p:cNvPr>
            <p:cNvSpPr/>
            <p:nvPr/>
          </p:nvSpPr>
          <p:spPr>
            <a:xfrm>
              <a:off x="10619581" y="5071489"/>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cxnSp>
        <p:nvCxnSpPr>
          <p:cNvPr id="28" name="Straight Arrow Connector 27">
            <a:extLst>
              <a:ext uri="{FF2B5EF4-FFF2-40B4-BE49-F238E27FC236}">
                <a16:creationId xmlns:a16="http://schemas.microsoft.com/office/drawing/2014/main" id="{45D43D9B-2B44-4F1A-BA17-E06BC0A3C87F}"/>
              </a:ext>
            </a:extLst>
          </p:cNvPr>
          <p:cNvCxnSpPr>
            <a:cxnSpLocks/>
            <a:stCxn id="19" idx="1"/>
            <a:endCxn id="25" idx="3"/>
          </p:cNvCxnSpPr>
          <p:nvPr/>
        </p:nvCxnSpPr>
        <p:spPr>
          <a:xfrm flipH="1">
            <a:off x="6222949" y="8705334"/>
            <a:ext cx="5206518" cy="0"/>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330F4C2-EB6E-4E1C-96AD-909671895576}"/>
              </a:ext>
            </a:extLst>
          </p:cNvPr>
          <p:cNvCxnSpPr>
            <a:cxnSpLocks/>
            <a:stCxn id="13" idx="1"/>
            <a:endCxn id="19" idx="3"/>
          </p:cNvCxnSpPr>
          <p:nvPr/>
        </p:nvCxnSpPr>
        <p:spPr>
          <a:xfrm flipH="1">
            <a:off x="12014683" y="8705334"/>
            <a:ext cx="5206518" cy="0"/>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A7C1897-B058-4848-8B29-C5A58CBECCBC}"/>
              </a:ext>
            </a:extLst>
          </p:cNvPr>
          <p:cNvSpPr/>
          <p:nvPr/>
        </p:nvSpPr>
        <p:spPr>
          <a:xfrm>
            <a:off x="4505054"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31" name="Rectangle 30">
            <a:extLst>
              <a:ext uri="{FF2B5EF4-FFF2-40B4-BE49-F238E27FC236}">
                <a16:creationId xmlns:a16="http://schemas.microsoft.com/office/drawing/2014/main" id="{712D1A36-7A2D-4697-B260-B26524FB54DE}"/>
              </a:ext>
            </a:extLst>
          </p:cNvPr>
          <p:cNvSpPr/>
          <p:nvPr/>
        </p:nvSpPr>
        <p:spPr>
          <a:xfrm>
            <a:off x="6329950"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a:t>
            </a:r>
          </a:p>
        </p:txBody>
      </p:sp>
      <p:sp>
        <p:nvSpPr>
          <p:cNvPr id="32" name="Rectangle 31">
            <a:extLst>
              <a:ext uri="{FF2B5EF4-FFF2-40B4-BE49-F238E27FC236}">
                <a16:creationId xmlns:a16="http://schemas.microsoft.com/office/drawing/2014/main" id="{A59BB425-F129-4027-A147-6DA6F5B5EAD2}"/>
              </a:ext>
            </a:extLst>
          </p:cNvPr>
          <p:cNvSpPr/>
          <p:nvPr/>
        </p:nvSpPr>
        <p:spPr>
          <a:xfrm>
            <a:off x="8154846"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33" name="Rectangle 32">
            <a:extLst>
              <a:ext uri="{FF2B5EF4-FFF2-40B4-BE49-F238E27FC236}">
                <a16:creationId xmlns:a16="http://schemas.microsoft.com/office/drawing/2014/main" id="{7A25C73F-959F-4862-B073-E6503478FBA4}"/>
              </a:ext>
            </a:extLst>
          </p:cNvPr>
          <p:cNvSpPr/>
          <p:nvPr/>
        </p:nvSpPr>
        <p:spPr>
          <a:xfrm>
            <a:off x="9979742"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4</a:t>
            </a:r>
          </a:p>
        </p:txBody>
      </p:sp>
      <p:sp>
        <p:nvSpPr>
          <p:cNvPr id="34" name="Rectangle 33">
            <a:extLst>
              <a:ext uri="{FF2B5EF4-FFF2-40B4-BE49-F238E27FC236}">
                <a16:creationId xmlns:a16="http://schemas.microsoft.com/office/drawing/2014/main" id="{B8ED1411-EDBF-4D4F-A2AC-CF4D6B01611A}"/>
              </a:ext>
            </a:extLst>
          </p:cNvPr>
          <p:cNvSpPr/>
          <p:nvPr/>
        </p:nvSpPr>
        <p:spPr>
          <a:xfrm>
            <a:off x="11804638"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5</a:t>
            </a:r>
          </a:p>
        </p:txBody>
      </p:sp>
      <p:sp>
        <p:nvSpPr>
          <p:cNvPr id="35" name="Rectangle 34">
            <a:extLst>
              <a:ext uri="{FF2B5EF4-FFF2-40B4-BE49-F238E27FC236}">
                <a16:creationId xmlns:a16="http://schemas.microsoft.com/office/drawing/2014/main" id="{EC38B6B1-12D7-4283-ABFD-97AD5A6C9BD5}"/>
              </a:ext>
            </a:extLst>
          </p:cNvPr>
          <p:cNvSpPr/>
          <p:nvPr/>
        </p:nvSpPr>
        <p:spPr>
          <a:xfrm>
            <a:off x="13629534"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36" name="Rectangle 35">
            <a:extLst>
              <a:ext uri="{FF2B5EF4-FFF2-40B4-BE49-F238E27FC236}">
                <a16:creationId xmlns:a16="http://schemas.microsoft.com/office/drawing/2014/main" id="{B5D9DB5C-B82D-47C0-BEBC-2D1E0D25D972}"/>
              </a:ext>
            </a:extLst>
          </p:cNvPr>
          <p:cNvSpPr/>
          <p:nvPr/>
        </p:nvSpPr>
        <p:spPr>
          <a:xfrm>
            <a:off x="15454430"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7</a:t>
            </a:r>
          </a:p>
        </p:txBody>
      </p:sp>
      <p:sp>
        <p:nvSpPr>
          <p:cNvPr id="37" name="Rectangle 36">
            <a:extLst>
              <a:ext uri="{FF2B5EF4-FFF2-40B4-BE49-F238E27FC236}">
                <a16:creationId xmlns:a16="http://schemas.microsoft.com/office/drawing/2014/main" id="{378759CD-AE6E-4774-94B6-D6EEC6A727CF}"/>
              </a:ext>
            </a:extLst>
          </p:cNvPr>
          <p:cNvSpPr/>
          <p:nvPr/>
        </p:nvSpPr>
        <p:spPr>
          <a:xfrm>
            <a:off x="17279320" y="912193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8</a:t>
            </a:r>
          </a:p>
        </p:txBody>
      </p:sp>
      <p:sp>
        <p:nvSpPr>
          <p:cNvPr id="38" name="Rectangle 37">
            <a:extLst>
              <a:ext uri="{FF2B5EF4-FFF2-40B4-BE49-F238E27FC236}">
                <a16:creationId xmlns:a16="http://schemas.microsoft.com/office/drawing/2014/main" id="{69070FF2-E817-45A6-8F48-DF337BA06566}"/>
              </a:ext>
            </a:extLst>
          </p:cNvPr>
          <p:cNvSpPr/>
          <p:nvPr/>
        </p:nvSpPr>
        <p:spPr>
          <a:xfrm>
            <a:off x="4505054"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0</a:t>
            </a:r>
          </a:p>
        </p:txBody>
      </p:sp>
      <p:sp>
        <p:nvSpPr>
          <p:cNvPr id="39" name="Rectangle 38">
            <a:extLst>
              <a:ext uri="{FF2B5EF4-FFF2-40B4-BE49-F238E27FC236}">
                <a16:creationId xmlns:a16="http://schemas.microsoft.com/office/drawing/2014/main" id="{2DC9C3EB-213C-4681-A242-09C6AFC1A0B4}"/>
              </a:ext>
            </a:extLst>
          </p:cNvPr>
          <p:cNvSpPr/>
          <p:nvPr/>
        </p:nvSpPr>
        <p:spPr>
          <a:xfrm>
            <a:off x="6329950"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a:t>
            </a:r>
          </a:p>
        </p:txBody>
      </p:sp>
      <p:sp>
        <p:nvSpPr>
          <p:cNvPr id="40" name="Rectangle 39">
            <a:extLst>
              <a:ext uri="{FF2B5EF4-FFF2-40B4-BE49-F238E27FC236}">
                <a16:creationId xmlns:a16="http://schemas.microsoft.com/office/drawing/2014/main" id="{D6507844-9CA8-4953-836D-41C756BB07D7}"/>
              </a:ext>
            </a:extLst>
          </p:cNvPr>
          <p:cNvSpPr/>
          <p:nvPr/>
        </p:nvSpPr>
        <p:spPr>
          <a:xfrm>
            <a:off x="8154846"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41" name="Rectangle 40">
            <a:extLst>
              <a:ext uri="{FF2B5EF4-FFF2-40B4-BE49-F238E27FC236}">
                <a16:creationId xmlns:a16="http://schemas.microsoft.com/office/drawing/2014/main" id="{6DA47B8A-B37E-42A4-8D05-D9B7C34DC963}"/>
              </a:ext>
            </a:extLst>
          </p:cNvPr>
          <p:cNvSpPr/>
          <p:nvPr/>
        </p:nvSpPr>
        <p:spPr>
          <a:xfrm>
            <a:off x="9979742"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42" name="Rectangle 41">
            <a:extLst>
              <a:ext uri="{FF2B5EF4-FFF2-40B4-BE49-F238E27FC236}">
                <a16:creationId xmlns:a16="http://schemas.microsoft.com/office/drawing/2014/main" id="{4C43B073-9B24-4ABB-8F1D-131CBC4244F9}"/>
              </a:ext>
            </a:extLst>
          </p:cNvPr>
          <p:cNvSpPr/>
          <p:nvPr/>
        </p:nvSpPr>
        <p:spPr>
          <a:xfrm>
            <a:off x="11804638"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10</a:t>
            </a:r>
          </a:p>
        </p:txBody>
      </p:sp>
      <p:sp>
        <p:nvSpPr>
          <p:cNvPr id="43" name="Rectangle 42">
            <a:extLst>
              <a:ext uri="{FF2B5EF4-FFF2-40B4-BE49-F238E27FC236}">
                <a16:creationId xmlns:a16="http://schemas.microsoft.com/office/drawing/2014/main" id="{BA7AD927-6EB5-4749-85DA-C53FC8A3A8C4}"/>
              </a:ext>
            </a:extLst>
          </p:cNvPr>
          <p:cNvSpPr/>
          <p:nvPr/>
        </p:nvSpPr>
        <p:spPr>
          <a:xfrm>
            <a:off x="13629534"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15</a:t>
            </a:r>
          </a:p>
        </p:txBody>
      </p:sp>
      <p:sp>
        <p:nvSpPr>
          <p:cNvPr id="44" name="Rectangle 43">
            <a:extLst>
              <a:ext uri="{FF2B5EF4-FFF2-40B4-BE49-F238E27FC236}">
                <a16:creationId xmlns:a16="http://schemas.microsoft.com/office/drawing/2014/main" id="{3B6F5C18-CE1F-4931-91C5-65688FF8D373}"/>
              </a:ext>
            </a:extLst>
          </p:cNvPr>
          <p:cNvSpPr/>
          <p:nvPr/>
        </p:nvSpPr>
        <p:spPr>
          <a:xfrm>
            <a:off x="15454430"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21</a:t>
            </a:r>
          </a:p>
        </p:txBody>
      </p:sp>
      <p:sp>
        <p:nvSpPr>
          <p:cNvPr id="45" name="Rectangle 44">
            <a:extLst>
              <a:ext uri="{FF2B5EF4-FFF2-40B4-BE49-F238E27FC236}">
                <a16:creationId xmlns:a16="http://schemas.microsoft.com/office/drawing/2014/main" id="{7E7FD60A-C65C-41ED-B27F-498CE5267481}"/>
              </a:ext>
            </a:extLst>
          </p:cNvPr>
          <p:cNvSpPr/>
          <p:nvPr/>
        </p:nvSpPr>
        <p:spPr>
          <a:xfrm>
            <a:off x="17279320" y="1140735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28</a:t>
            </a:r>
          </a:p>
        </p:txBody>
      </p:sp>
      <p:cxnSp>
        <p:nvCxnSpPr>
          <p:cNvPr id="46" name="Straight Arrow Connector 45">
            <a:extLst>
              <a:ext uri="{FF2B5EF4-FFF2-40B4-BE49-F238E27FC236}">
                <a16:creationId xmlns:a16="http://schemas.microsoft.com/office/drawing/2014/main" id="{B512B538-8817-411F-9A99-CFAE01A61948}"/>
              </a:ext>
            </a:extLst>
          </p:cNvPr>
          <p:cNvCxnSpPr>
            <a:stCxn id="30" idx="2"/>
            <a:endCxn id="39" idx="0"/>
          </p:cNvCxnSpPr>
          <p:nvPr/>
        </p:nvCxnSpPr>
        <p:spPr>
          <a:xfrm>
            <a:off x="5032150"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1DF4F6F-D09D-4C5B-9FBF-39EDDB9FB8D7}"/>
              </a:ext>
            </a:extLst>
          </p:cNvPr>
          <p:cNvCxnSpPr>
            <a:cxnSpLocks/>
            <a:stCxn id="38" idx="3"/>
            <a:endCxn id="39" idx="1"/>
          </p:cNvCxnSpPr>
          <p:nvPr/>
        </p:nvCxnSpPr>
        <p:spPr>
          <a:xfrm>
            <a:off x="5559246"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EC3ACA2-2591-4053-8D00-89EA5B47CF29}"/>
              </a:ext>
            </a:extLst>
          </p:cNvPr>
          <p:cNvCxnSpPr>
            <a:cxnSpLocks/>
            <a:stCxn id="31" idx="2"/>
            <a:endCxn id="40" idx="0"/>
          </p:cNvCxnSpPr>
          <p:nvPr/>
        </p:nvCxnSpPr>
        <p:spPr>
          <a:xfrm>
            <a:off x="6857046"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6A875C3-CACA-4A07-B79C-163D2491D672}"/>
              </a:ext>
            </a:extLst>
          </p:cNvPr>
          <p:cNvCxnSpPr>
            <a:cxnSpLocks/>
            <a:stCxn id="39" idx="3"/>
            <a:endCxn id="40" idx="1"/>
          </p:cNvCxnSpPr>
          <p:nvPr/>
        </p:nvCxnSpPr>
        <p:spPr>
          <a:xfrm>
            <a:off x="7384142"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0BBCED-9F8B-42E0-B87B-558D126CBB05}"/>
              </a:ext>
            </a:extLst>
          </p:cNvPr>
          <p:cNvCxnSpPr>
            <a:cxnSpLocks/>
            <a:stCxn id="32" idx="2"/>
            <a:endCxn id="41" idx="0"/>
          </p:cNvCxnSpPr>
          <p:nvPr/>
        </p:nvCxnSpPr>
        <p:spPr>
          <a:xfrm>
            <a:off x="8681942"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1C22C08-6536-4A05-AC5B-C44AFC6FDA64}"/>
              </a:ext>
            </a:extLst>
          </p:cNvPr>
          <p:cNvCxnSpPr>
            <a:cxnSpLocks/>
            <a:stCxn id="40" idx="3"/>
            <a:endCxn id="41" idx="1"/>
          </p:cNvCxnSpPr>
          <p:nvPr/>
        </p:nvCxnSpPr>
        <p:spPr>
          <a:xfrm>
            <a:off x="9209038"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009A6C5-EB83-4C1C-A23E-43A4C61F0E14}"/>
              </a:ext>
            </a:extLst>
          </p:cNvPr>
          <p:cNvCxnSpPr>
            <a:cxnSpLocks/>
            <a:stCxn id="33" idx="2"/>
            <a:endCxn id="42" idx="0"/>
          </p:cNvCxnSpPr>
          <p:nvPr/>
        </p:nvCxnSpPr>
        <p:spPr>
          <a:xfrm>
            <a:off x="10506838"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5739673-7366-40B4-8AAF-E573371489F9}"/>
              </a:ext>
            </a:extLst>
          </p:cNvPr>
          <p:cNvCxnSpPr>
            <a:cxnSpLocks/>
            <a:stCxn id="41" idx="3"/>
            <a:endCxn id="42" idx="1"/>
          </p:cNvCxnSpPr>
          <p:nvPr/>
        </p:nvCxnSpPr>
        <p:spPr>
          <a:xfrm>
            <a:off x="11033934"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D4F8C40-F33F-4613-BD14-921EA105B5E4}"/>
              </a:ext>
            </a:extLst>
          </p:cNvPr>
          <p:cNvCxnSpPr>
            <a:cxnSpLocks/>
            <a:stCxn id="34" idx="2"/>
            <a:endCxn id="43" idx="0"/>
          </p:cNvCxnSpPr>
          <p:nvPr/>
        </p:nvCxnSpPr>
        <p:spPr>
          <a:xfrm>
            <a:off x="12331734"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CBDCF27-513F-4CB2-9F0F-14F0E5A677DF}"/>
              </a:ext>
            </a:extLst>
          </p:cNvPr>
          <p:cNvCxnSpPr>
            <a:cxnSpLocks/>
            <a:stCxn id="42" idx="3"/>
            <a:endCxn id="43" idx="1"/>
          </p:cNvCxnSpPr>
          <p:nvPr/>
        </p:nvCxnSpPr>
        <p:spPr>
          <a:xfrm>
            <a:off x="12858830"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B5618EE-75F5-4264-B08F-4C1C63858D2C}"/>
              </a:ext>
            </a:extLst>
          </p:cNvPr>
          <p:cNvCxnSpPr>
            <a:cxnSpLocks/>
            <a:stCxn id="35" idx="2"/>
            <a:endCxn id="44" idx="0"/>
          </p:cNvCxnSpPr>
          <p:nvPr/>
        </p:nvCxnSpPr>
        <p:spPr>
          <a:xfrm>
            <a:off x="14156630" y="10168374"/>
            <a:ext cx="1824896"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AD49FBB-1BB2-4F7F-90BC-12591CFCBAD9}"/>
              </a:ext>
            </a:extLst>
          </p:cNvPr>
          <p:cNvCxnSpPr>
            <a:cxnSpLocks/>
            <a:stCxn id="43" idx="3"/>
            <a:endCxn id="44" idx="1"/>
          </p:cNvCxnSpPr>
          <p:nvPr/>
        </p:nvCxnSpPr>
        <p:spPr>
          <a:xfrm>
            <a:off x="14683726" y="11930574"/>
            <a:ext cx="77070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64A2D96-789B-48F7-8941-89DE082A4225}"/>
              </a:ext>
            </a:extLst>
          </p:cNvPr>
          <p:cNvCxnSpPr>
            <a:cxnSpLocks/>
            <a:stCxn id="36" idx="2"/>
            <a:endCxn id="45" idx="0"/>
          </p:cNvCxnSpPr>
          <p:nvPr/>
        </p:nvCxnSpPr>
        <p:spPr>
          <a:xfrm>
            <a:off x="15981527" y="10168374"/>
            <a:ext cx="1824890" cy="123898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308B363-3E68-4343-ABD4-40AAE44CDCDF}"/>
              </a:ext>
            </a:extLst>
          </p:cNvPr>
          <p:cNvCxnSpPr>
            <a:cxnSpLocks/>
            <a:stCxn id="44" idx="3"/>
            <a:endCxn id="45" idx="1"/>
          </p:cNvCxnSpPr>
          <p:nvPr/>
        </p:nvCxnSpPr>
        <p:spPr>
          <a:xfrm>
            <a:off x="16508623" y="11930574"/>
            <a:ext cx="770698"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A8B47B-5DDF-4FBE-8F03-0F56368C4C7A}"/>
              </a:ext>
            </a:extLst>
          </p:cNvPr>
          <p:cNvSpPr txBox="1">
            <a:spLocks/>
          </p:cNvSpPr>
          <p:nvPr/>
        </p:nvSpPr>
        <p:spPr>
          <a:xfrm>
            <a:off x="1676400" y="10592409"/>
            <a:ext cx="21031200" cy="2614738"/>
          </a:xfrm>
          <a:prstGeom prst="rect">
            <a:avLst/>
          </a:prstGeom>
          <a:noFill/>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4800" u="sng" dirty="0">
                <a:solidFill>
                  <a:prstClr val="black"/>
                </a:solidFill>
                <a:latin typeface="Calibri" panose="020F0502020204030204"/>
              </a:rPr>
              <a:t>Key Results:</a:t>
            </a:r>
            <a:r>
              <a:rPr lang="en-US" sz="4800" dirty="0">
                <a:solidFill>
                  <a:prstClr val="black"/>
                </a:solidFill>
                <a:latin typeface="Calibri" panose="020F0502020204030204"/>
              </a:rPr>
              <a:t> </a:t>
            </a:r>
            <a:r>
              <a:rPr lang="el-GR" sz="4800" dirty="0">
                <a:solidFill>
                  <a:srgbClr val="008000"/>
                </a:solidFill>
                <a:latin typeface="Calibri" panose="020F0502020204030204" pitchFamily="34" charset="0"/>
                <a:cs typeface="Calibri" panose="020F0502020204030204" pitchFamily="34" charset="0"/>
              </a:rPr>
              <a:t>Θ</a:t>
            </a:r>
            <a:r>
              <a:rPr lang="en-US" sz="4800" dirty="0">
                <a:solidFill>
                  <a:srgbClr val="008000"/>
                </a:solidFill>
                <a:latin typeface="Calibri" panose="020F0502020204030204" pitchFamily="34" charset="0"/>
                <a:cs typeface="Calibri" panose="020F0502020204030204" pitchFamily="34" charset="0"/>
              </a:rPr>
              <a:t>(log n) </a:t>
            </a:r>
            <a:r>
              <a:rPr lang="en-US" sz="4800" b="0" dirty="0">
                <a:solidFill>
                  <a:prstClr val="black"/>
                </a:solidFill>
                <a:latin typeface="Calibri" panose="020F0502020204030204" pitchFamily="34" charset="0"/>
                <a:cs typeface="Calibri" panose="020F0502020204030204" pitchFamily="34" charset="0"/>
              </a:rPr>
              <a:t>vs. </a:t>
            </a:r>
            <a:r>
              <a:rPr lang="el-GR" sz="4800" dirty="0">
                <a:solidFill>
                  <a:srgbClr val="FF0000"/>
                </a:solidFill>
                <a:latin typeface="Calibri" panose="020F0502020204030204" pitchFamily="34" charset="0"/>
                <a:cs typeface="Calibri" panose="020F0502020204030204" pitchFamily="34" charset="0"/>
              </a:rPr>
              <a:t>Θ</a:t>
            </a:r>
            <a:r>
              <a:rPr lang="en-US" sz="4800" dirty="0">
                <a:solidFill>
                  <a:srgbClr val="FF0000"/>
                </a:solidFill>
                <a:latin typeface="Calibri" panose="020F0502020204030204" pitchFamily="34" charset="0"/>
                <a:cs typeface="Calibri" panose="020F0502020204030204" pitchFamily="34" charset="0"/>
              </a:rPr>
              <a:t>(n) </a:t>
            </a:r>
            <a:r>
              <a:rPr lang="en-US" sz="4800" b="0" dirty="0">
                <a:solidFill>
                  <a:prstClr val="black"/>
                </a:solidFill>
                <a:latin typeface="Calibri" panose="020F0502020204030204" pitchFamily="34" charset="0"/>
                <a:cs typeface="Calibri" panose="020F0502020204030204" pitchFamily="34" charset="0"/>
              </a:rPr>
              <a:t>steps on parallel systems.</a:t>
            </a:r>
          </a:p>
          <a:p>
            <a:pPr marL="0" indent="0" defTabSz="1828800">
              <a:spcBef>
                <a:spcPts val="2000"/>
              </a:spcBef>
              <a:buNone/>
              <a:defRPr/>
            </a:pPr>
            <a:r>
              <a:rPr lang="en-US" sz="4800" b="0" dirty="0">
                <a:solidFill>
                  <a:prstClr val="black"/>
                </a:solidFill>
                <a:latin typeface="Calibri" panose="020F0502020204030204" pitchFamily="34" charset="0"/>
                <a:cs typeface="Calibri" panose="020F0502020204030204" pitchFamily="34" charset="0"/>
              </a:rPr>
              <a:t>Up to </a:t>
            </a:r>
            <a:r>
              <a:rPr lang="en-US" sz="4800" dirty="0">
                <a:solidFill>
                  <a:srgbClr val="00823B"/>
                </a:solidFill>
                <a:latin typeface="Calibri" panose="020F0502020204030204" pitchFamily="34" charset="0"/>
                <a:cs typeface="Calibri" panose="020F0502020204030204" pitchFamily="34" charset="0"/>
              </a:rPr>
              <a:t>108× </a:t>
            </a:r>
            <a:r>
              <a:rPr lang="en-US" sz="4800" b="0" dirty="0">
                <a:solidFill>
                  <a:prstClr val="black"/>
                </a:solidFill>
                <a:latin typeface="Calibri" panose="020F0502020204030204" pitchFamily="34" charset="0"/>
                <a:cs typeface="Calibri" panose="020F0502020204030204" pitchFamily="34" charset="0"/>
              </a:rPr>
              <a:t>backward pass speedup (→ </a:t>
            </a:r>
            <a:r>
              <a:rPr lang="en-US" sz="4800" dirty="0">
                <a:solidFill>
                  <a:srgbClr val="00823B"/>
                </a:solidFill>
                <a:latin typeface="Calibri" panose="020F0502020204030204" pitchFamily="34" charset="0"/>
                <a:cs typeface="Calibri" panose="020F0502020204030204" pitchFamily="34" charset="0"/>
              </a:rPr>
              <a:t>2.17× </a:t>
            </a:r>
            <a:r>
              <a:rPr lang="en-US" sz="4800" b="0" dirty="0">
                <a:solidFill>
                  <a:prstClr val="black"/>
                </a:solidFill>
                <a:latin typeface="Calibri" panose="020F0502020204030204" pitchFamily="34" charset="0"/>
                <a:cs typeface="Calibri" panose="020F0502020204030204" pitchFamily="34" charset="0"/>
              </a:rPr>
              <a:t>overall speedup).</a:t>
            </a:r>
            <a:endParaRPr lang="en-US" sz="4800" b="0" dirty="0">
              <a:solidFill>
                <a:prstClr val="black"/>
              </a:solidFill>
              <a:latin typeface="Calibri" panose="020F0502020204030204"/>
            </a:endParaRPr>
          </a:p>
        </p:txBody>
      </p:sp>
    </p:spTree>
    <p:extLst>
      <p:ext uri="{BB962C8B-B14F-4D97-AF65-F5344CB8AC3E}">
        <p14:creationId xmlns:p14="http://schemas.microsoft.com/office/powerpoint/2010/main" val="288367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right)">
                                      <p:cBhvr>
                                        <p:cTn id="28" dur="500"/>
                                        <p:tgtEl>
                                          <p:spTgt spid="28"/>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fade">
                                      <p:cBhvr>
                                        <p:cTn id="54" dur="5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Effect transition="in" filter="fade">
                                      <p:cBhvr>
                                        <p:cTn id="59" dur="500"/>
                                        <p:tgtEl>
                                          <p:spTgt spid="8">
                                            <p:txEl>
                                              <p:pRg st="1" end="1"/>
                                            </p:txEl>
                                          </p:spTgt>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par>
                          <p:cTn id="89" fill="hold">
                            <p:stCondLst>
                              <p:cond delay="1500"/>
                            </p:stCondLst>
                            <p:childTnLst>
                              <p:par>
                                <p:cTn id="90" presetID="22" presetClass="entr" presetSubtype="8" fill="hold"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left)">
                                      <p:cBhvr>
                                        <p:cTn id="92" dur="500"/>
                                        <p:tgtEl>
                                          <p:spTgt spid="46"/>
                                        </p:tgtEl>
                                      </p:cBhvr>
                                    </p:animEffect>
                                  </p:childTnLst>
                                </p:cTn>
                              </p:par>
                              <p:par>
                                <p:cTn id="93" presetID="22" presetClass="entr" presetSubtype="8"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500"/>
                                        <p:tgtEl>
                                          <p:spTgt spid="39"/>
                                        </p:tgtEl>
                                      </p:cBhvr>
                                    </p:animEffect>
                                  </p:childTnLst>
                                </p:cTn>
                              </p:par>
                            </p:childTnLst>
                          </p:cTn>
                        </p:par>
                        <p:par>
                          <p:cTn id="100" fill="hold">
                            <p:stCondLst>
                              <p:cond delay="2500"/>
                            </p:stCondLst>
                            <p:childTnLst>
                              <p:par>
                                <p:cTn id="101" presetID="22" presetClass="entr" presetSubtype="8" fill="hold" nodeType="after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left)">
                                      <p:cBhvr>
                                        <p:cTn id="103" dur="500"/>
                                        <p:tgtEl>
                                          <p:spTgt spid="48"/>
                                        </p:tgtEl>
                                      </p:cBhvr>
                                    </p:animEffect>
                                  </p:childTnLst>
                                </p:cTn>
                              </p:par>
                              <p:par>
                                <p:cTn id="104" presetID="22" presetClass="entr" presetSubtype="8"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childTnLst>
                          </p:cTn>
                        </p:par>
                        <p:par>
                          <p:cTn id="107" fill="hold">
                            <p:stCondLst>
                              <p:cond delay="3000"/>
                            </p:stCondLst>
                            <p:childTnLst>
                              <p:par>
                                <p:cTn id="108" presetID="10" presetClass="entr" presetSubtype="0" fill="hold" grpId="0" nodeType="after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500"/>
                                        <p:tgtEl>
                                          <p:spTgt spid="40"/>
                                        </p:tgtEl>
                                      </p:cBhvr>
                                    </p:animEffect>
                                  </p:childTnLst>
                                </p:cTn>
                              </p:par>
                            </p:childTnLst>
                          </p:cTn>
                        </p:par>
                        <p:par>
                          <p:cTn id="111" fill="hold">
                            <p:stCondLst>
                              <p:cond delay="3500"/>
                            </p:stCondLst>
                            <p:childTnLst>
                              <p:par>
                                <p:cTn id="112" presetID="22" presetClass="entr" presetSubtype="8" fill="hold" nodeType="after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wipe(left)">
                                      <p:cBhvr>
                                        <p:cTn id="114" dur="500"/>
                                        <p:tgtEl>
                                          <p:spTgt spid="50"/>
                                        </p:tgtEl>
                                      </p:cBhvr>
                                    </p:animEffect>
                                  </p:childTnLst>
                                </p:cTn>
                              </p:par>
                              <p:par>
                                <p:cTn id="115" presetID="22" presetClass="entr" presetSubtype="8" fill="hold" nodeType="with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wipe(left)">
                                      <p:cBhvr>
                                        <p:cTn id="117" dur="500"/>
                                        <p:tgtEl>
                                          <p:spTgt spid="51"/>
                                        </p:tgtEl>
                                      </p:cBhvr>
                                    </p:animEffect>
                                  </p:childTnLst>
                                </p:cTn>
                              </p:par>
                            </p:childTnLst>
                          </p:cTn>
                        </p:par>
                        <p:par>
                          <p:cTn id="118" fill="hold">
                            <p:stCondLst>
                              <p:cond delay="4000"/>
                            </p:stCondLst>
                            <p:childTnLst>
                              <p:par>
                                <p:cTn id="119" presetID="10" presetClass="entr" presetSubtype="0" fill="hold" grpId="0" nodeType="after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500"/>
                                        <p:tgtEl>
                                          <p:spTgt spid="41"/>
                                        </p:tgtEl>
                                      </p:cBhvr>
                                    </p:animEffect>
                                  </p:childTnLst>
                                </p:cTn>
                              </p:par>
                            </p:childTnLst>
                          </p:cTn>
                        </p:par>
                        <p:par>
                          <p:cTn id="122" fill="hold">
                            <p:stCondLst>
                              <p:cond delay="4500"/>
                            </p:stCondLst>
                            <p:childTnLst>
                              <p:par>
                                <p:cTn id="123" presetID="22" presetClass="entr" presetSubtype="8" fill="hold" nodeType="after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wipe(left)">
                                      <p:cBhvr>
                                        <p:cTn id="125" dur="500"/>
                                        <p:tgtEl>
                                          <p:spTgt spid="52"/>
                                        </p:tgtEl>
                                      </p:cBhvr>
                                    </p:animEffect>
                                  </p:childTnLst>
                                </p:cTn>
                              </p:par>
                              <p:par>
                                <p:cTn id="126" presetID="22" presetClass="entr" presetSubtype="8" fill="hold" nodeType="withEffect">
                                  <p:stCondLst>
                                    <p:cond delay="0"/>
                                  </p:stCondLst>
                                  <p:childTnLst>
                                    <p:set>
                                      <p:cBhvr>
                                        <p:cTn id="127" dur="1" fill="hold">
                                          <p:stCondLst>
                                            <p:cond delay="0"/>
                                          </p:stCondLst>
                                        </p:cTn>
                                        <p:tgtEl>
                                          <p:spTgt spid="53"/>
                                        </p:tgtEl>
                                        <p:attrNameLst>
                                          <p:attrName>style.visibility</p:attrName>
                                        </p:attrNameLst>
                                      </p:cBhvr>
                                      <p:to>
                                        <p:strVal val="visible"/>
                                      </p:to>
                                    </p:set>
                                    <p:animEffect transition="in" filter="wipe(left)">
                                      <p:cBhvr>
                                        <p:cTn id="128" dur="500"/>
                                        <p:tgtEl>
                                          <p:spTgt spid="53"/>
                                        </p:tgtEl>
                                      </p:cBhvr>
                                    </p:animEffect>
                                  </p:childTnLst>
                                </p:cTn>
                              </p:par>
                            </p:childTnLst>
                          </p:cTn>
                        </p:par>
                        <p:par>
                          <p:cTn id="129" fill="hold">
                            <p:stCondLst>
                              <p:cond delay="5000"/>
                            </p:stCondLst>
                            <p:childTnLst>
                              <p:par>
                                <p:cTn id="130" presetID="10" presetClass="entr" presetSubtype="0" fill="hold" grpId="0" nodeType="after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fade">
                                      <p:cBhvr>
                                        <p:cTn id="132" dur="500"/>
                                        <p:tgtEl>
                                          <p:spTgt spid="42"/>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54"/>
                                        </p:tgtEl>
                                        <p:attrNameLst>
                                          <p:attrName>style.visibility</p:attrName>
                                        </p:attrNameLst>
                                      </p:cBhvr>
                                      <p:to>
                                        <p:strVal val="visible"/>
                                      </p:to>
                                    </p:set>
                                    <p:animEffect transition="in" filter="wipe(left)">
                                      <p:cBhvr>
                                        <p:cTn id="136" dur="500"/>
                                        <p:tgtEl>
                                          <p:spTgt spid="54"/>
                                        </p:tgtEl>
                                      </p:cBhvr>
                                    </p:animEffect>
                                  </p:childTnLst>
                                </p:cTn>
                              </p:par>
                              <p:par>
                                <p:cTn id="137" presetID="22" presetClass="entr" presetSubtype="8" fill="hold" nodeType="withEffect">
                                  <p:stCondLst>
                                    <p:cond delay="0"/>
                                  </p:stCondLst>
                                  <p:childTnLst>
                                    <p:set>
                                      <p:cBhvr>
                                        <p:cTn id="138" dur="1" fill="hold">
                                          <p:stCondLst>
                                            <p:cond delay="0"/>
                                          </p:stCondLst>
                                        </p:cTn>
                                        <p:tgtEl>
                                          <p:spTgt spid="55"/>
                                        </p:tgtEl>
                                        <p:attrNameLst>
                                          <p:attrName>style.visibility</p:attrName>
                                        </p:attrNameLst>
                                      </p:cBhvr>
                                      <p:to>
                                        <p:strVal val="visible"/>
                                      </p:to>
                                    </p:set>
                                    <p:animEffect transition="in" filter="wipe(left)">
                                      <p:cBhvr>
                                        <p:cTn id="139" dur="500"/>
                                        <p:tgtEl>
                                          <p:spTgt spid="55"/>
                                        </p:tgtEl>
                                      </p:cBhvr>
                                    </p:animEffect>
                                  </p:childTnLst>
                                </p:cTn>
                              </p:par>
                            </p:childTnLst>
                          </p:cTn>
                        </p:par>
                        <p:par>
                          <p:cTn id="140" fill="hold">
                            <p:stCondLst>
                              <p:cond delay="6000"/>
                            </p:stCondLst>
                            <p:childTnLst>
                              <p:par>
                                <p:cTn id="141" presetID="10" presetClass="entr" presetSubtype="0" fill="hold" grpId="0" nodeType="after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fade">
                                      <p:cBhvr>
                                        <p:cTn id="143" dur="500"/>
                                        <p:tgtEl>
                                          <p:spTgt spid="43"/>
                                        </p:tgtEl>
                                      </p:cBhvr>
                                    </p:animEffect>
                                  </p:childTnLst>
                                </p:cTn>
                              </p:par>
                            </p:childTnLst>
                          </p:cTn>
                        </p:par>
                        <p:par>
                          <p:cTn id="144" fill="hold">
                            <p:stCondLst>
                              <p:cond delay="6500"/>
                            </p:stCondLst>
                            <p:childTnLst>
                              <p:par>
                                <p:cTn id="145" presetID="22" presetClass="entr" presetSubtype="8" fill="hold" nodeType="after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wipe(left)">
                                      <p:cBhvr>
                                        <p:cTn id="147" dur="500"/>
                                        <p:tgtEl>
                                          <p:spTgt spid="56"/>
                                        </p:tgtEl>
                                      </p:cBhvr>
                                    </p:animEffect>
                                  </p:childTnLst>
                                </p:cTn>
                              </p:par>
                              <p:par>
                                <p:cTn id="148" presetID="22" presetClass="entr" presetSubtype="8" fill="hold" nodeType="withEffect">
                                  <p:stCondLst>
                                    <p:cond delay="0"/>
                                  </p:stCondLst>
                                  <p:childTnLst>
                                    <p:set>
                                      <p:cBhvr>
                                        <p:cTn id="149" dur="1" fill="hold">
                                          <p:stCondLst>
                                            <p:cond delay="0"/>
                                          </p:stCondLst>
                                        </p:cTn>
                                        <p:tgtEl>
                                          <p:spTgt spid="57"/>
                                        </p:tgtEl>
                                        <p:attrNameLst>
                                          <p:attrName>style.visibility</p:attrName>
                                        </p:attrNameLst>
                                      </p:cBhvr>
                                      <p:to>
                                        <p:strVal val="visible"/>
                                      </p:to>
                                    </p:set>
                                    <p:animEffect transition="in" filter="wipe(left)">
                                      <p:cBhvr>
                                        <p:cTn id="150" dur="500"/>
                                        <p:tgtEl>
                                          <p:spTgt spid="57"/>
                                        </p:tgtEl>
                                      </p:cBhvr>
                                    </p:animEffect>
                                  </p:childTnLst>
                                </p:cTn>
                              </p:par>
                            </p:childTnLst>
                          </p:cTn>
                        </p:par>
                        <p:par>
                          <p:cTn id="151" fill="hold">
                            <p:stCondLst>
                              <p:cond delay="7000"/>
                            </p:stCondLst>
                            <p:childTnLst>
                              <p:par>
                                <p:cTn id="152" presetID="10" presetClass="entr" presetSubtype="0" fill="hold" grpId="0" nodeType="afterEffect">
                                  <p:stCondLst>
                                    <p:cond delay="0"/>
                                  </p:stCondLst>
                                  <p:childTnLst>
                                    <p:set>
                                      <p:cBhvr>
                                        <p:cTn id="153" dur="1" fill="hold">
                                          <p:stCondLst>
                                            <p:cond delay="0"/>
                                          </p:stCondLst>
                                        </p:cTn>
                                        <p:tgtEl>
                                          <p:spTgt spid="44"/>
                                        </p:tgtEl>
                                        <p:attrNameLst>
                                          <p:attrName>style.visibility</p:attrName>
                                        </p:attrNameLst>
                                      </p:cBhvr>
                                      <p:to>
                                        <p:strVal val="visible"/>
                                      </p:to>
                                    </p:set>
                                    <p:animEffect transition="in" filter="fade">
                                      <p:cBhvr>
                                        <p:cTn id="154" dur="500"/>
                                        <p:tgtEl>
                                          <p:spTgt spid="44"/>
                                        </p:tgtEl>
                                      </p:cBhvr>
                                    </p:animEffect>
                                  </p:childTnLst>
                                </p:cTn>
                              </p:par>
                            </p:childTnLst>
                          </p:cTn>
                        </p:par>
                        <p:par>
                          <p:cTn id="155" fill="hold">
                            <p:stCondLst>
                              <p:cond delay="7500"/>
                            </p:stCondLst>
                            <p:childTnLst>
                              <p:par>
                                <p:cTn id="156" presetID="22" presetClass="entr" presetSubtype="8" fill="hold" nodeType="afterEffect">
                                  <p:stCondLst>
                                    <p:cond delay="0"/>
                                  </p:stCondLst>
                                  <p:childTnLst>
                                    <p:set>
                                      <p:cBhvr>
                                        <p:cTn id="157" dur="1" fill="hold">
                                          <p:stCondLst>
                                            <p:cond delay="0"/>
                                          </p:stCondLst>
                                        </p:cTn>
                                        <p:tgtEl>
                                          <p:spTgt spid="58"/>
                                        </p:tgtEl>
                                        <p:attrNameLst>
                                          <p:attrName>style.visibility</p:attrName>
                                        </p:attrNameLst>
                                      </p:cBhvr>
                                      <p:to>
                                        <p:strVal val="visible"/>
                                      </p:to>
                                    </p:set>
                                    <p:animEffect transition="in" filter="wipe(left)">
                                      <p:cBhvr>
                                        <p:cTn id="158" dur="500"/>
                                        <p:tgtEl>
                                          <p:spTgt spid="58"/>
                                        </p:tgtEl>
                                      </p:cBhvr>
                                    </p:animEffect>
                                  </p:childTnLst>
                                </p:cTn>
                              </p:par>
                              <p:par>
                                <p:cTn id="159" presetID="22" presetClass="entr" presetSubtype="8" fill="hold" nodeType="with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wipe(left)">
                                      <p:cBhvr>
                                        <p:cTn id="161" dur="500"/>
                                        <p:tgtEl>
                                          <p:spTgt spid="59"/>
                                        </p:tgtEl>
                                      </p:cBhvr>
                                    </p:animEffect>
                                  </p:childTnLst>
                                </p:cTn>
                              </p:par>
                            </p:childTnLst>
                          </p:cTn>
                        </p:par>
                        <p:par>
                          <p:cTn id="162" fill="hold">
                            <p:stCondLst>
                              <p:cond delay="8000"/>
                            </p:stCondLst>
                            <p:childTnLst>
                              <p:par>
                                <p:cTn id="163" presetID="10" presetClass="entr" presetSubtype="0" fill="hold" grpId="0" nodeType="afterEffect">
                                  <p:stCondLst>
                                    <p:cond delay="0"/>
                                  </p:stCondLst>
                                  <p:childTnLst>
                                    <p:set>
                                      <p:cBhvr>
                                        <p:cTn id="164" dur="1" fill="hold">
                                          <p:stCondLst>
                                            <p:cond delay="0"/>
                                          </p:stCondLst>
                                        </p:cTn>
                                        <p:tgtEl>
                                          <p:spTgt spid="45"/>
                                        </p:tgtEl>
                                        <p:attrNameLst>
                                          <p:attrName>style.visibility</p:attrName>
                                        </p:attrNameLst>
                                      </p:cBhvr>
                                      <p:to>
                                        <p:strVal val="visible"/>
                                      </p:to>
                                    </p:set>
                                    <p:animEffect transition="in" filter="fade">
                                      <p:cBhvr>
                                        <p:cTn id="165" dur="500"/>
                                        <p:tgtEl>
                                          <p:spTgt spid="45"/>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grpId="1" nodeType="clickEffect">
                                  <p:stCondLst>
                                    <p:cond delay="0"/>
                                  </p:stCondLst>
                                  <p:childTnLst>
                                    <p:animEffect transition="out" filter="fade">
                                      <p:cBhvr>
                                        <p:cTn id="169" dur="500"/>
                                        <p:tgtEl>
                                          <p:spTgt spid="30"/>
                                        </p:tgtEl>
                                      </p:cBhvr>
                                    </p:animEffect>
                                    <p:set>
                                      <p:cBhvr>
                                        <p:cTn id="170" dur="1" fill="hold">
                                          <p:stCondLst>
                                            <p:cond delay="499"/>
                                          </p:stCondLst>
                                        </p:cTn>
                                        <p:tgtEl>
                                          <p:spTgt spid="3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1"/>
                                        </p:tgtEl>
                                      </p:cBhvr>
                                    </p:animEffect>
                                    <p:set>
                                      <p:cBhvr>
                                        <p:cTn id="173" dur="1" fill="hold">
                                          <p:stCondLst>
                                            <p:cond delay="499"/>
                                          </p:stCondLst>
                                        </p:cTn>
                                        <p:tgtEl>
                                          <p:spTgt spid="31"/>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2"/>
                                        </p:tgtEl>
                                      </p:cBhvr>
                                    </p:animEffect>
                                    <p:set>
                                      <p:cBhvr>
                                        <p:cTn id="176" dur="1" fill="hold">
                                          <p:stCondLst>
                                            <p:cond delay="499"/>
                                          </p:stCondLst>
                                        </p:cTn>
                                        <p:tgtEl>
                                          <p:spTgt spid="32"/>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33"/>
                                        </p:tgtEl>
                                      </p:cBhvr>
                                    </p:animEffect>
                                    <p:set>
                                      <p:cBhvr>
                                        <p:cTn id="179" dur="1" fill="hold">
                                          <p:stCondLst>
                                            <p:cond delay="499"/>
                                          </p:stCondLst>
                                        </p:cTn>
                                        <p:tgtEl>
                                          <p:spTgt spid="33"/>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34"/>
                                        </p:tgtEl>
                                      </p:cBhvr>
                                    </p:animEffect>
                                    <p:set>
                                      <p:cBhvr>
                                        <p:cTn id="182" dur="1" fill="hold">
                                          <p:stCondLst>
                                            <p:cond delay="499"/>
                                          </p:stCondLst>
                                        </p:cTn>
                                        <p:tgtEl>
                                          <p:spTgt spid="3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35"/>
                                        </p:tgtEl>
                                      </p:cBhvr>
                                    </p:animEffect>
                                    <p:set>
                                      <p:cBhvr>
                                        <p:cTn id="185" dur="1" fill="hold">
                                          <p:stCondLst>
                                            <p:cond delay="499"/>
                                          </p:stCondLst>
                                        </p:cTn>
                                        <p:tgtEl>
                                          <p:spTgt spid="35"/>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36"/>
                                        </p:tgtEl>
                                      </p:cBhvr>
                                    </p:animEffect>
                                    <p:set>
                                      <p:cBhvr>
                                        <p:cTn id="188" dur="1" fill="hold">
                                          <p:stCondLst>
                                            <p:cond delay="499"/>
                                          </p:stCondLst>
                                        </p:cTn>
                                        <p:tgtEl>
                                          <p:spTgt spid="36"/>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37"/>
                                        </p:tgtEl>
                                      </p:cBhvr>
                                    </p:animEffect>
                                    <p:set>
                                      <p:cBhvr>
                                        <p:cTn id="191" dur="1" fill="hold">
                                          <p:stCondLst>
                                            <p:cond delay="499"/>
                                          </p:stCondLst>
                                        </p:cTn>
                                        <p:tgtEl>
                                          <p:spTgt spid="37"/>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38"/>
                                        </p:tgtEl>
                                      </p:cBhvr>
                                    </p:animEffect>
                                    <p:set>
                                      <p:cBhvr>
                                        <p:cTn id="194" dur="1" fill="hold">
                                          <p:stCondLst>
                                            <p:cond delay="499"/>
                                          </p:stCondLst>
                                        </p:cTn>
                                        <p:tgtEl>
                                          <p:spTgt spid="38"/>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500"/>
                                        <p:tgtEl>
                                          <p:spTgt spid="46"/>
                                        </p:tgtEl>
                                      </p:cBhvr>
                                    </p:animEffect>
                                    <p:set>
                                      <p:cBhvr>
                                        <p:cTn id="197" dur="1" fill="hold">
                                          <p:stCondLst>
                                            <p:cond delay="499"/>
                                          </p:stCondLst>
                                        </p:cTn>
                                        <p:tgtEl>
                                          <p:spTgt spid="46"/>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47"/>
                                        </p:tgtEl>
                                      </p:cBhvr>
                                    </p:animEffect>
                                    <p:set>
                                      <p:cBhvr>
                                        <p:cTn id="200" dur="1" fill="hold">
                                          <p:stCondLst>
                                            <p:cond delay="499"/>
                                          </p:stCondLst>
                                        </p:cTn>
                                        <p:tgtEl>
                                          <p:spTgt spid="47"/>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39"/>
                                        </p:tgtEl>
                                      </p:cBhvr>
                                    </p:animEffect>
                                    <p:set>
                                      <p:cBhvr>
                                        <p:cTn id="203" dur="1" fill="hold">
                                          <p:stCondLst>
                                            <p:cond delay="499"/>
                                          </p:stCondLst>
                                        </p:cTn>
                                        <p:tgtEl>
                                          <p:spTgt spid="39"/>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48"/>
                                        </p:tgtEl>
                                      </p:cBhvr>
                                    </p:animEffect>
                                    <p:set>
                                      <p:cBhvr>
                                        <p:cTn id="206" dur="1" fill="hold">
                                          <p:stCondLst>
                                            <p:cond delay="499"/>
                                          </p:stCondLst>
                                        </p:cTn>
                                        <p:tgtEl>
                                          <p:spTgt spid="48"/>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49"/>
                                        </p:tgtEl>
                                      </p:cBhvr>
                                    </p:animEffect>
                                    <p:set>
                                      <p:cBhvr>
                                        <p:cTn id="209" dur="1" fill="hold">
                                          <p:stCondLst>
                                            <p:cond delay="499"/>
                                          </p:stCondLst>
                                        </p:cTn>
                                        <p:tgtEl>
                                          <p:spTgt spid="49"/>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40"/>
                                        </p:tgtEl>
                                      </p:cBhvr>
                                    </p:animEffect>
                                    <p:set>
                                      <p:cBhvr>
                                        <p:cTn id="212" dur="1" fill="hold">
                                          <p:stCondLst>
                                            <p:cond delay="499"/>
                                          </p:stCondLst>
                                        </p:cTn>
                                        <p:tgtEl>
                                          <p:spTgt spid="40"/>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50"/>
                                        </p:tgtEl>
                                      </p:cBhvr>
                                    </p:animEffect>
                                    <p:set>
                                      <p:cBhvr>
                                        <p:cTn id="215" dur="1" fill="hold">
                                          <p:stCondLst>
                                            <p:cond delay="499"/>
                                          </p:stCondLst>
                                        </p:cTn>
                                        <p:tgtEl>
                                          <p:spTgt spid="50"/>
                                        </p:tgtEl>
                                        <p:attrNameLst>
                                          <p:attrName>style.visibility</p:attrName>
                                        </p:attrNameLst>
                                      </p:cBhvr>
                                      <p:to>
                                        <p:strVal val="hidden"/>
                                      </p:to>
                                    </p:set>
                                  </p:childTnLst>
                                </p:cTn>
                              </p:par>
                              <p:par>
                                <p:cTn id="216" presetID="10" presetClass="exit" presetSubtype="0" fill="hold" nodeType="withEffect">
                                  <p:stCondLst>
                                    <p:cond delay="0"/>
                                  </p:stCondLst>
                                  <p:childTnLst>
                                    <p:animEffect transition="out" filter="fade">
                                      <p:cBhvr>
                                        <p:cTn id="217" dur="500"/>
                                        <p:tgtEl>
                                          <p:spTgt spid="51"/>
                                        </p:tgtEl>
                                      </p:cBhvr>
                                    </p:animEffect>
                                    <p:set>
                                      <p:cBhvr>
                                        <p:cTn id="218" dur="1" fill="hold">
                                          <p:stCondLst>
                                            <p:cond delay="499"/>
                                          </p:stCondLst>
                                        </p:cTn>
                                        <p:tgtEl>
                                          <p:spTgt spid="51"/>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500"/>
                                        <p:tgtEl>
                                          <p:spTgt spid="41"/>
                                        </p:tgtEl>
                                      </p:cBhvr>
                                    </p:animEffect>
                                    <p:set>
                                      <p:cBhvr>
                                        <p:cTn id="221" dur="1" fill="hold">
                                          <p:stCondLst>
                                            <p:cond delay="499"/>
                                          </p:stCondLst>
                                        </p:cTn>
                                        <p:tgtEl>
                                          <p:spTgt spid="41"/>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500"/>
                                        <p:tgtEl>
                                          <p:spTgt spid="52"/>
                                        </p:tgtEl>
                                      </p:cBhvr>
                                    </p:animEffect>
                                    <p:set>
                                      <p:cBhvr>
                                        <p:cTn id="224" dur="1" fill="hold">
                                          <p:stCondLst>
                                            <p:cond delay="499"/>
                                          </p:stCondLst>
                                        </p:cTn>
                                        <p:tgtEl>
                                          <p:spTgt spid="52"/>
                                        </p:tgtEl>
                                        <p:attrNameLst>
                                          <p:attrName>style.visibility</p:attrName>
                                        </p:attrNameLst>
                                      </p:cBhvr>
                                      <p:to>
                                        <p:strVal val="hidden"/>
                                      </p:to>
                                    </p:set>
                                  </p:childTnLst>
                                </p:cTn>
                              </p:par>
                              <p:par>
                                <p:cTn id="225" presetID="10" presetClass="exit" presetSubtype="0" fill="hold" nodeType="withEffect">
                                  <p:stCondLst>
                                    <p:cond delay="0"/>
                                  </p:stCondLst>
                                  <p:childTnLst>
                                    <p:animEffect transition="out" filter="fade">
                                      <p:cBhvr>
                                        <p:cTn id="226" dur="500"/>
                                        <p:tgtEl>
                                          <p:spTgt spid="53"/>
                                        </p:tgtEl>
                                      </p:cBhvr>
                                    </p:animEffect>
                                    <p:set>
                                      <p:cBhvr>
                                        <p:cTn id="227" dur="1" fill="hold">
                                          <p:stCondLst>
                                            <p:cond delay="499"/>
                                          </p:stCondLst>
                                        </p:cTn>
                                        <p:tgtEl>
                                          <p:spTgt spid="53"/>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42"/>
                                        </p:tgtEl>
                                      </p:cBhvr>
                                    </p:animEffect>
                                    <p:set>
                                      <p:cBhvr>
                                        <p:cTn id="230" dur="1" fill="hold">
                                          <p:stCondLst>
                                            <p:cond delay="499"/>
                                          </p:stCondLst>
                                        </p:cTn>
                                        <p:tgtEl>
                                          <p:spTgt spid="42"/>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54"/>
                                        </p:tgtEl>
                                      </p:cBhvr>
                                    </p:animEffect>
                                    <p:set>
                                      <p:cBhvr>
                                        <p:cTn id="233" dur="1" fill="hold">
                                          <p:stCondLst>
                                            <p:cond delay="499"/>
                                          </p:stCondLst>
                                        </p:cTn>
                                        <p:tgtEl>
                                          <p:spTgt spid="54"/>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500"/>
                                        <p:tgtEl>
                                          <p:spTgt spid="55"/>
                                        </p:tgtEl>
                                      </p:cBhvr>
                                    </p:animEffect>
                                    <p:set>
                                      <p:cBhvr>
                                        <p:cTn id="236" dur="1" fill="hold">
                                          <p:stCondLst>
                                            <p:cond delay="499"/>
                                          </p:stCondLst>
                                        </p:cTn>
                                        <p:tgtEl>
                                          <p:spTgt spid="55"/>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43"/>
                                        </p:tgtEl>
                                      </p:cBhvr>
                                    </p:animEffect>
                                    <p:set>
                                      <p:cBhvr>
                                        <p:cTn id="239" dur="1" fill="hold">
                                          <p:stCondLst>
                                            <p:cond delay="499"/>
                                          </p:stCondLst>
                                        </p:cTn>
                                        <p:tgtEl>
                                          <p:spTgt spid="43"/>
                                        </p:tgtEl>
                                        <p:attrNameLst>
                                          <p:attrName>style.visibility</p:attrName>
                                        </p:attrNameLst>
                                      </p:cBhvr>
                                      <p:to>
                                        <p:strVal val="hidden"/>
                                      </p:to>
                                    </p:set>
                                  </p:childTnLst>
                                </p:cTn>
                              </p:par>
                              <p:par>
                                <p:cTn id="240" presetID="10" presetClass="exit" presetSubtype="0" fill="hold" nodeType="withEffect">
                                  <p:stCondLst>
                                    <p:cond delay="0"/>
                                  </p:stCondLst>
                                  <p:childTnLst>
                                    <p:animEffect transition="out" filter="fade">
                                      <p:cBhvr>
                                        <p:cTn id="241" dur="500"/>
                                        <p:tgtEl>
                                          <p:spTgt spid="56"/>
                                        </p:tgtEl>
                                      </p:cBhvr>
                                    </p:animEffect>
                                    <p:set>
                                      <p:cBhvr>
                                        <p:cTn id="242" dur="1" fill="hold">
                                          <p:stCondLst>
                                            <p:cond delay="499"/>
                                          </p:stCondLst>
                                        </p:cTn>
                                        <p:tgtEl>
                                          <p:spTgt spid="56"/>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57"/>
                                        </p:tgtEl>
                                      </p:cBhvr>
                                    </p:animEffect>
                                    <p:set>
                                      <p:cBhvr>
                                        <p:cTn id="245" dur="1" fill="hold">
                                          <p:stCondLst>
                                            <p:cond delay="499"/>
                                          </p:stCondLst>
                                        </p:cTn>
                                        <p:tgtEl>
                                          <p:spTgt spid="57"/>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44"/>
                                        </p:tgtEl>
                                      </p:cBhvr>
                                    </p:animEffect>
                                    <p:set>
                                      <p:cBhvr>
                                        <p:cTn id="248" dur="1" fill="hold">
                                          <p:stCondLst>
                                            <p:cond delay="499"/>
                                          </p:stCondLst>
                                        </p:cTn>
                                        <p:tgtEl>
                                          <p:spTgt spid="44"/>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58"/>
                                        </p:tgtEl>
                                      </p:cBhvr>
                                    </p:animEffect>
                                    <p:set>
                                      <p:cBhvr>
                                        <p:cTn id="251" dur="1" fill="hold">
                                          <p:stCondLst>
                                            <p:cond delay="499"/>
                                          </p:stCondLst>
                                        </p:cTn>
                                        <p:tgtEl>
                                          <p:spTgt spid="58"/>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59"/>
                                        </p:tgtEl>
                                      </p:cBhvr>
                                    </p:animEffect>
                                    <p:set>
                                      <p:cBhvr>
                                        <p:cTn id="254" dur="1" fill="hold">
                                          <p:stCondLst>
                                            <p:cond delay="499"/>
                                          </p:stCondLst>
                                        </p:cTn>
                                        <p:tgtEl>
                                          <p:spTgt spid="59"/>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45"/>
                                        </p:tgtEl>
                                      </p:cBhvr>
                                    </p:animEffect>
                                    <p:set>
                                      <p:cBhvr>
                                        <p:cTn id="257" dur="1" fill="hold">
                                          <p:stCondLst>
                                            <p:cond delay="499"/>
                                          </p:stCondLst>
                                        </p:cTn>
                                        <p:tgtEl>
                                          <p:spTgt spid="45"/>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nodeType="clickEffect">
                                  <p:stCondLst>
                                    <p:cond delay="0"/>
                                  </p:stCondLst>
                                  <p:childTnLst>
                                    <p:set>
                                      <p:cBhvr>
                                        <p:cTn id="261" dur="1" fill="hold">
                                          <p:stCondLst>
                                            <p:cond delay="0"/>
                                          </p:stCondLst>
                                        </p:cTn>
                                        <p:tgtEl>
                                          <p:spTgt spid="8">
                                            <p:txEl>
                                              <p:pRg st="2" end="2"/>
                                            </p:txEl>
                                          </p:spTgt>
                                        </p:tgtEl>
                                        <p:attrNameLst>
                                          <p:attrName>style.visibility</p:attrName>
                                        </p:attrNameLst>
                                      </p:cBhvr>
                                      <p:to>
                                        <p:strVal val="visible"/>
                                      </p:to>
                                    </p:set>
                                    <p:animEffect transition="in" filter="fade">
                                      <p:cBhvr>
                                        <p:cTn id="262" dur="500"/>
                                        <p:tgtEl>
                                          <p:spTgt spid="8">
                                            <p:txEl>
                                              <p:pRg st="2" end="2"/>
                                            </p:txEl>
                                          </p:spTgt>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9">
                                            <p:txEl>
                                              <p:pRg st="0" end="0"/>
                                            </p:txEl>
                                          </p:spTgt>
                                        </p:tgtEl>
                                        <p:attrNameLst>
                                          <p:attrName>style.visibility</p:attrName>
                                        </p:attrNameLst>
                                      </p:cBhvr>
                                      <p:to>
                                        <p:strVal val="visible"/>
                                      </p:to>
                                    </p:set>
                                    <p:animEffect transition="in" filter="fade">
                                      <p:cBhvr>
                                        <p:cTn id="267" dur="500"/>
                                        <p:tgtEl>
                                          <p:spTgt spid="9">
                                            <p:txEl>
                                              <p:pRg st="0" end="0"/>
                                            </p:txEl>
                                          </p:spTgt>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nodeType="clickEffect">
                                  <p:stCondLst>
                                    <p:cond delay="0"/>
                                  </p:stCondLst>
                                  <p:childTnLst>
                                    <p:set>
                                      <p:cBhvr>
                                        <p:cTn id="271" dur="1" fill="hold">
                                          <p:stCondLst>
                                            <p:cond delay="0"/>
                                          </p:stCondLst>
                                        </p:cTn>
                                        <p:tgtEl>
                                          <p:spTgt spid="9">
                                            <p:txEl>
                                              <p:pRg st="1" end="1"/>
                                            </p:txEl>
                                          </p:spTgt>
                                        </p:tgtEl>
                                        <p:attrNameLst>
                                          <p:attrName>style.visibility</p:attrName>
                                        </p:attrNameLst>
                                      </p:cBhvr>
                                      <p:to>
                                        <p:strVal val="visible"/>
                                      </p:to>
                                    </p:set>
                                    <p:animEffect transition="in" filter="fade">
                                      <p:cBhvr>
                                        <p:cTn id="27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6AC1-5FBE-4115-9BBE-251B2F3321F1}"/>
              </a:ext>
            </a:extLst>
          </p:cNvPr>
          <p:cNvSpPr>
            <a:spLocks noGrp="1"/>
          </p:cNvSpPr>
          <p:nvPr>
            <p:ph type="title"/>
          </p:nvPr>
        </p:nvSpPr>
        <p:spPr>
          <a:xfrm>
            <a:off x="1676400" y="273051"/>
            <a:ext cx="21031200" cy="2651126"/>
          </a:xfrm>
        </p:spPr>
        <p:txBody>
          <a:bodyPr/>
          <a:lstStyle/>
          <a:p>
            <a:r>
              <a:rPr lang="en-US" b="1" dirty="0">
                <a:solidFill>
                  <a:srgbClr val="002A5C"/>
                </a:solidFill>
              </a:rPr>
              <a:t>Back-propagation</a:t>
            </a:r>
            <a:r>
              <a:rPr lang="en-US" b="1" baseline="30000" dirty="0">
                <a:solidFill>
                  <a:srgbClr val="002A5C"/>
                </a:solidFill>
              </a:rPr>
              <a:t>1</a:t>
            </a:r>
            <a:r>
              <a:rPr lang="en-US" b="1" dirty="0">
                <a:solidFill>
                  <a:srgbClr val="002A5C"/>
                </a:solidFill>
              </a:rPr>
              <a:t> (BP) Everywhere</a:t>
            </a:r>
            <a:endParaRPr lang="en-US" dirty="0"/>
          </a:p>
        </p:txBody>
      </p:sp>
      <p:sp>
        <p:nvSpPr>
          <p:cNvPr id="4" name="Slide Number Placeholder 3">
            <a:extLst>
              <a:ext uri="{FF2B5EF4-FFF2-40B4-BE49-F238E27FC236}">
                <a16:creationId xmlns:a16="http://schemas.microsoft.com/office/drawing/2014/main" id="{11010B93-D78B-4951-9E67-0B27103E930C}"/>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62</a:t>
            </a:fld>
            <a:endParaRPr lang="en-US" sz="3200" b="0" kern="1200" dirty="0">
              <a:solidFill>
                <a:prstClr val="black">
                  <a:tint val="75000"/>
                </a:prstClr>
              </a:solidFill>
              <a:latin typeface="Calibri" panose="020F0502020204030204"/>
              <a:ea typeface="+mn-ea"/>
              <a:cs typeface="+mn-cs"/>
            </a:endParaRPr>
          </a:p>
        </p:txBody>
      </p:sp>
      <p:pic>
        <p:nvPicPr>
          <p:cNvPr id="5" name="Content Placeholder 6" descr="A picture containing drawing, table&#10;&#10;Description automatically generated">
            <a:extLst>
              <a:ext uri="{FF2B5EF4-FFF2-40B4-BE49-F238E27FC236}">
                <a16:creationId xmlns:a16="http://schemas.microsoft.com/office/drawing/2014/main" id="{705D0B09-0F5B-4199-85CD-FB27A3D4F7E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903" t="21847" r="20140" b="20934"/>
          <a:stretch/>
        </p:blipFill>
        <p:spPr>
          <a:xfrm>
            <a:off x="13957584" y="8937556"/>
            <a:ext cx="5761220" cy="3092720"/>
          </a:xfrm>
          <a:prstGeom prst="rect">
            <a:avLst/>
          </a:prstGeom>
        </p:spPr>
      </p:pic>
      <p:pic>
        <p:nvPicPr>
          <p:cNvPr id="6" name="Picture 5" descr="A close up of a sign&#10;&#10;Description automatically generated">
            <a:extLst>
              <a:ext uri="{FF2B5EF4-FFF2-40B4-BE49-F238E27FC236}">
                <a16:creationId xmlns:a16="http://schemas.microsoft.com/office/drawing/2014/main" id="{2DBF71DB-BC0F-4A72-892A-3407AE51C6D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303855" y="3663558"/>
            <a:ext cx="6710582" cy="1342116"/>
          </a:xfrm>
          <a:prstGeom prst="rect">
            <a:avLst/>
          </a:prstGeom>
        </p:spPr>
      </p:pic>
      <p:pic>
        <p:nvPicPr>
          <p:cNvPr id="7" name="Picture 6" descr="A close up of a sign&#10;&#10;Description automatically generated">
            <a:extLst>
              <a:ext uri="{FF2B5EF4-FFF2-40B4-BE49-F238E27FC236}">
                <a16:creationId xmlns:a16="http://schemas.microsoft.com/office/drawing/2014/main" id="{9DAF350F-F39D-4953-BB8B-17DC5090821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7920523" y="5430716"/>
            <a:ext cx="5063206" cy="1731616"/>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2A23132C-84D5-472E-ADE0-0DC4AA304344}"/>
              </a:ext>
            </a:extLst>
          </p:cNvPr>
          <p:cNvPicPr>
            <a:picLocks noChangeAspect="1"/>
          </p:cNvPicPr>
          <p:nvPr/>
        </p:nvPicPr>
        <p:blipFill rotWithShape="1">
          <a:blip r:embed="rId9">
            <a:extLst>
              <a:ext uri="{28A0092B-C50C-407E-A947-70E740481C1C}">
                <a14:useLocalDpi xmlns:a14="http://schemas.microsoft.com/office/drawing/2010/main" val="0"/>
              </a:ext>
            </a:extLst>
          </a:blip>
          <a:srcRect t="29158" b="24687"/>
          <a:stretch/>
        </p:blipFill>
        <p:spPr>
          <a:xfrm>
            <a:off x="13824857" y="5728741"/>
            <a:ext cx="2480750" cy="1144986"/>
          </a:xfrm>
          <a:prstGeom prst="rect">
            <a:avLst/>
          </a:prstGeom>
        </p:spPr>
      </p:pic>
      <p:pic>
        <p:nvPicPr>
          <p:cNvPr id="20" name="Picture 19" descr="A picture containing object, clock&#10;&#10;Description automatically generated">
            <a:extLst>
              <a:ext uri="{FF2B5EF4-FFF2-40B4-BE49-F238E27FC236}">
                <a16:creationId xmlns:a16="http://schemas.microsoft.com/office/drawing/2014/main" id="{F3F60BBA-70DD-4BBD-BABE-74DFD1896C86}"/>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857" b="1021"/>
          <a:stretch/>
        </p:blipFill>
        <p:spPr>
          <a:xfrm>
            <a:off x="19152744" y="7627881"/>
            <a:ext cx="3319092" cy="3289658"/>
          </a:xfrm>
          <a:prstGeom prst="rect">
            <a:avLst/>
          </a:prstGeom>
        </p:spPr>
      </p:pic>
      <p:pic>
        <p:nvPicPr>
          <p:cNvPr id="21" name="Picture 20" descr="A picture containing object, clock, meter&#10;&#10;Description automatically generated">
            <a:extLst>
              <a:ext uri="{FF2B5EF4-FFF2-40B4-BE49-F238E27FC236}">
                <a16:creationId xmlns:a16="http://schemas.microsoft.com/office/drawing/2014/main" id="{223F8A95-5CA3-45DA-AAA8-6E92C6E9CEB8}"/>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2179961" y="7406448"/>
            <a:ext cx="5125934" cy="107415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23422D5B-0E28-4A42-9AFA-99D8BA9D32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8456" y="2707779"/>
            <a:ext cx="8475668" cy="1100141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40776AEF-78B9-4D34-8802-C7771CE575CF}"/>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8662847" y="3407330"/>
            <a:ext cx="3919910" cy="903416"/>
          </a:xfrm>
          <a:prstGeom prst="rect">
            <a:avLst/>
          </a:prstGeom>
        </p:spPr>
      </p:pic>
      <p:sp>
        <p:nvSpPr>
          <p:cNvPr id="12" name="TextBox 11">
            <a:extLst>
              <a:ext uri="{FF2B5EF4-FFF2-40B4-BE49-F238E27FC236}">
                <a16:creationId xmlns:a16="http://schemas.microsoft.com/office/drawing/2014/main" id="{94DB436D-A1E8-4E61-A3C8-25591A746295}"/>
              </a:ext>
            </a:extLst>
          </p:cNvPr>
          <p:cNvSpPr txBox="1"/>
          <p:nvPr/>
        </p:nvSpPr>
        <p:spPr>
          <a:xfrm>
            <a:off x="11131789" y="12539647"/>
            <a:ext cx="11104758" cy="1077218"/>
          </a:xfrm>
          <a:prstGeom prst="rect">
            <a:avLst/>
          </a:prstGeom>
          <a:noFill/>
        </p:spPr>
        <p:txBody>
          <a:bodyPr wrap="square" rtlCol="0">
            <a:spAutoFit/>
          </a:bodyPr>
          <a:lstStyle/>
          <a:p>
            <a:pPr algn="l" defTabSz="1828800" fontAlgn="t" hangingPunct="1">
              <a:defRPr/>
            </a:pPr>
            <a:r>
              <a:rPr lang="en-US" sz="3200" b="0" kern="1200" baseline="30000" dirty="0">
                <a:solidFill>
                  <a:prstClr val="black"/>
                </a:solidFill>
                <a:latin typeface="Calibri" panose="020F0502020204030204"/>
                <a:ea typeface="+mn-ea"/>
                <a:cs typeface="+mn-cs"/>
              </a:rPr>
              <a:t>1</a:t>
            </a:r>
            <a:r>
              <a:rPr lang="en-US" sz="3200" b="0" kern="1200" dirty="0">
                <a:solidFill>
                  <a:prstClr val="black"/>
                </a:solidFill>
                <a:latin typeface="Calibri" panose="020F0502020204030204"/>
                <a:ea typeface="+mn-ea"/>
                <a:cs typeface="+mn-cs"/>
              </a:rPr>
              <a:t>Rumelhart et al. “Learning representations by back-propagating errors.”, Nature (1986) </a:t>
            </a:r>
          </a:p>
        </p:txBody>
      </p:sp>
    </p:spTree>
    <p:extLst>
      <p:ext uri="{BB962C8B-B14F-4D97-AF65-F5344CB8AC3E}">
        <p14:creationId xmlns:p14="http://schemas.microsoft.com/office/powerpoint/2010/main" val="367628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13"/>
                                        </p:tgtEl>
                                        <p:attrNameLst>
                                          <p:attrName>style.opacity</p:attrName>
                                        </p:attrNameLst>
                                      </p:cBhvr>
                                      <p:to>
                                        <p:strVal val="0.25"/>
                                      </p:to>
                                    </p:set>
                                    <p:animEffect filter="image" prLst="opacity: 0.25">
                                      <p:cBhvr rctx="IE">
                                        <p:cTn id="35" dur="indefinite"/>
                                        <p:tgtEl>
                                          <p:spTgt spid="13"/>
                                        </p:tgtEl>
                                      </p:cBhvr>
                                    </p:animEffect>
                                  </p:childTnLst>
                                </p:cTn>
                              </p:par>
                              <p:par>
                                <p:cTn id="36" presetID="9" presetClass="emph" presetSubtype="0" nodeType="withEffect">
                                  <p:stCondLst>
                                    <p:cond delay="0"/>
                                  </p:stCondLst>
                                  <p:childTnLst>
                                    <p:set>
                                      <p:cBhvr>
                                        <p:cTn id="37" dur="indefinite"/>
                                        <p:tgtEl>
                                          <p:spTgt spid="19"/>
                                        </p:tgtEl>
                                        <p:attrNameLst>
                                          <p:attrName>style.opacity</p:attrName>
                                        </p:attrNameLst>
                                      </p:cBhvr>
                                      <p:to>
                                        <p:strVal val="0.25"/>
                                      </p:to>
                                    </p:set>
                                    <p:animEffect filter="image" prLst="opacity: 0.25">
                                      <p:cBhvr rctx="IE">
                                        <p:cTn id="38" dur="indefinite"/>
                                        <p:tgtEl>
                                          <p:spTgt spid="19"/>
                                        </p:tgtEl>
                                      </p:cBhvr>
                                    </p:animEffect>
                                  </p:childTnLst>
                                </p:cTn>
                              </p:par>
                              <p:par>
                                <p:cTn id="39" presetID="9" presetClass="emph" presetSubtype="0" nodeType="withEffect">
                                  <p:stCondLst>
                                    <p:cond delay="0"/>
                                  </p:stCondLst>
                                  <p:childTnLst>
                                    <p:set>
                                      <p:cBhvr>
                                        <p:cTn id="40" dur="indefinite"/>
                                        <p:tgtEl>
                                          <p:spTgt spid="20"/>
                                        </p:tgtEl>
                                        <p:attrNameLst>
                                          <p:attrName>style.opacity</p:attrName>
                                        </p:attrNameLst>
                                      </p:cBhvr>
                                      <p:to>
                                        <p:strVal val="0.25"/>
                                      </p:to>
                                    </p:set>
                                    <p:animEffect filter="image" prLst="opacity: 0.25">
                                      <p:cBhvr rctx="IE">
                                        <p:cTn id="41" dur="indefinite"/>
                                        <p:tgtEl>
                                          <p:spTgt spid="20"/>
                                        </p:tgtEl>
                                      </p:cBhvr>
                                    </p:animEffect>
                                  </p:childTnLst>
                                </p:cTn>
                              </p:par>
                              <p:par>
                                <p:cTn id="42" presetID="9" presetClass="emph" presetSubtype="0" nodeType="withEffect">
                                  <p:stCondLst>
                                    <p:cond delay="0"/>
                                  </p:stCondLst>
                                  <p:childTnLst>
                                    <p:set>
                                      <p:cBhvr>
                                        <p:cTn id="43" dur="indefinite"/>
                                        <p:tgtEl>
                                          <p:spTgt spid="21"/>
                                        </p:tgtEl>
                                        <p:attrNameLst>
                                          <p:attrName>style.opacity</p:attrName>
                                        </p:attrNameLst>
                                      </p:cBhvr>
                                      <p:to>
                                        <p:strVal val="0.25"/>
                                      </p:to>
                                    </p:set>
                                    <p:animEffect filter="image" prLst="opacity: 0.25">
                                      <p:cBhvr rctx="IE">
                                        <p:cTn id="44"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BP’s Strong Sequential Dependency</a:t>
            </a:r>
          </a:p>
        </p:txBody>
      </p:sp>
      <p:sp>
        <p:nvSpPr>
          <p:cNvPr id="4" name="Rectangle 3">
            <a:extLst>
              <a:ext uri="{FF2B5EF4-FFF2-40B4-BE49-F238E27FC236}">
                <a16:creationId xmlns:a16="http://schemas.microsoft.com/office/drawing/2014/main" id="{E89A82EF-A671-4EF8-99DE-F3156AB6E9A9}"/>
              </a:ext>
            </a:extLst>
          </p:cNvPr>
          <p:cNvSpPr/>
          <p:nvPr/>
        </p:nvSpPr>
        <p:spPr>
          <a:xfrm>
            <a:off x="10916828" y="4313748"/>
            <a:ext cx="1493412" cy="1437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Linear</a:t>
            </a:r>
            <a:endParaRPr lang="en-US" sz="3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3D2663-1678-4522-9686-96B01216D66B}"/>
                  </a:ext>
                </a:extLst>
              </p:cNvPr>
              <p:cNvSpPr txBox="1"/>
              <p:nvPr/>
            </p:nvSpPr>
            <p:spPr>
              <a:xfrm>
                <a:off x="9607629" y="4601576"/>
                <a:ext cx="565155" cy="861774"/>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oMath>
                  </m:oMathPara>
                </a14:m>
                <a:endParaRPr lang="en-US" sz="5600" b="0" kern="1200" dirty="0">
                  <a:solidFill>
                    <a:prstClr val="black"/>
                  </a:solidFill>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633D2663-1678-4522-9686-96B01216D66B}"/>
                  </a:ext>
                </a:extLst>
              </p:cNvPr>
              <p:cNvSpPr txBox="1">
                <a:spLocks noRot="1" noChangeAspect="1" noMove="1" noResize="1" noEditPoints="1" noAdjustHandles="1" noChangeArrowheads="1" noChangeShapeType="1" noTextEdit="1"/>
              </p:cNvSpPr>
              <p:nvPr/>
            </p:nvSpPr>
            <p:spPr>
              <a:xfrm>
                <a:off x="9607629" y="4601576"/>
                <a:ext cx="565155" cy="861774"/>
              </a:xfrm>
              <a:prstGeom prst="rect">
                <a:avLst/>
              </a:prstGeom>
              <a:blipFill>
                <a:blip r:embed="rId3"/>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D7C57A9E-D172-4160-9AA7-15AD0ACDCEA9}"/>
              </a:ext>
            </a:extLst>
          </p:cNvPr>
          <p:cNvCxnSpPr>
            <a:stCxn id="6" idx="3"/>
            <a:endCxn id="4" idx="1"/>
          </p:cNvCxnSpPr>
          <p:nvPr/>
        </p:nvCxnSpPr>
        <p:spPr>
          <a:xfrm flipV="1">
            <a:off x="10172784" y="5032462"/>
            <a:ext cx="7440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1B6002B-6DB1-4635-B7AD-5A2B7C7E5B05}"/>
              </a:ext>
            </a:extLst>
          </p:cNvPr>
          <p:cNvCxnSpPr>
            <a:cxnSpLocks/>
          </p:cNvCxnSpPr>
          <p:nvPr/>
        </p:nvCxnSpPr>
        <p:spPr>
          <a:xfrm>
            <a:off x="12410240" y="4763513"/>
            <a:ext cx="1736916" cy="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C93DBBF-CD26-4629-BD6D-B0F30100E5EA}"/>
              </a:ext>
            </a:extLst>
          </p:cNvPr>
          <p:cNvCxnSpPr>
            <a:cxnSpLocks/>
          </p:cNvCxnSpPr>
          <p:nvPr/>
        </p:nvCxnSpPr>
        <p:spPr>
          <a:xfrm>
            <a:off x="12392300" y="5444829"/>
            <a:ext cx="1736916" cy="2"/>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553D803-C80F-4C76-B87A-975A0F0EDF69}"/>
                  </a:ext>
                </a:extLst>
              </p:cNvPr>
              <p:cNvSpPr txBox="1"/>
              <p:nvPr/>
            </p:nvSpPr>
            <p:spPr>
              <a:xfrm>
                <a:off x="12641214" y="5405944"/>
                <a:ext cx="1329336" cy="738664"/>
              </a:xfrm>
              <a:prstGeom prst="rect">
                <a:avLst/>
              </a:prstGeom>
              <a:noFill/>
            </p:spPr>
            <p:txBody>
              <a:bodyPr wrap="squar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800" i="1" kern="1200">
                          <a:solidFill>
                            <a:srgbClr val="8C468C"/>
                          </a:solidFill>
                          <a:latin typeface="Cambria Math" panose="02040503050406030204" pitchFamily="18" charset="0"/>
                          <a:ea typeface="+mn-ea"/>
                          <a:cs typeface="+mn-cs"/>
                        </a:rPr>
                        <m:t>𝜵</m:t>
                      </m:r>
                      <m:r>
                        <a:rPr lang="en-US" sz="4800" i="1" kern="1200">
                          <a:solidFill>
                            <a:srgbClr val="8C468C"/>
                          </a:solidFill>
                          <a:latin typeface="Cambria Math" panose="02040503050406030204" pitchFamily="18" charset="0"/>
                          <a:ea typeface="+mn-ea"/>
                          <a:cs typeface="+mn-cs"/>
                        </a:rPr>
                        <m:t> </m:t>
                      </m:r>
                      <m:r>
                        <a:rPr lang="en-US" sz="4800" i="1" kern="1200">
                          <a:solidFill>
                            <a:srgbClr val="8C468C"/>
                          </a:solidFill>
                          <a:latin typeface="Cambria Math" panose="02040503050406030204" pitchFamily="18" charset="0"/>
                          <a:ea typeface="+mn-ea"/>
                          <a:cs typeface="+mn-cs"/>
                        </a:rPr>
                        <m:t>𝒍</m:t>
                      </m:r>
                    </m:oMath>
                  </m:oMathPara>
                </a14:m>
                <a:endParaRPr lang="en-US" sz="4800" kern="1200" dirty="0">
                  <a:solidFill>
                    <a:srgbClr val="8C468C"/>
                  </a:solidFill>
                  <a:latin typeface="Calibri" panose="020F0502020204030204"/>
                  <a:ea typeface="+mn-ea"/>
                  <a:cs typeface="+mn-cs"/>
                </a:endParaRPr>
              </a:p>
            </p:txBody>
          </p:sp>
        </mc:Choice>
        <mc:Fallback xmlns="">
          <p:sp>
            <p:nvSpPr>
              <p:cNvPr id="40" name="TextBox 39">
                <a:extLst>
                  <a:ext uri="{FF2B5EF4-FFF2-40B4-BE49-F238E27FC236}">
                    <a16:creationId xmlns:a16="http://schemas.microsoft.com/office/drawing/2014/main" id="{F553D803-C80F-4C76-B87A-975A0F0EDF69}"/>
                  </a:ext>
                </a:extLst>
              </p:cNvPr>
              <p:cNvSpPr txBox="1">
                <a:spLocks noRot="1" noChangeAspect="1" noMove="1" noResize="1" noEditPoints="1" noAdjustHandles="1" noChangeArrowheads="1" noChangeShapeType="1" noTextEdit="1"/>
              </p:cNvSpPr>
              <p:nvPr/>
            </p:nvSpPr>
            <p:spPr>
              <a:xfrm>
                <a:off x="12641214" y="5405944"/>
                <a:ext cx="1329336" cy="738664"/>
              </a:xfrm>
              <a:prstGeom prst="rect">
                <a:avLst/>
              </a:prstGeom>
              <a:blipFill>
                <a:blip r:embed="rId4"/>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E5022B5-948C-4462-AB40-7D4C5F526B5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63</a:t>
            </a:fld>
            <a:endParaRPr lang="en-US" sz="3200" b="0" kern="1200" dirty="0">
              <a:solidFill>
                <a:prstClr val="black">
                  <a:tint val="75000"/>
                </a:prstClr>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0E84C84-AD93-4A47-85A9-DD8E5F8478F3}"/>
                  </a:ext>
                </a:extLst>
              </p:cNvPr>
              <p:cNvSpPr txBox="1"/>
              <p:nvPr/>
            </p:nvSpPr>
            <p:spPr>
              <a:xfrm>
                <a:off x="856552" y="9043716"/>
                <a:ext cx="7267300" cy="2107052"/>
              </a:xfrm>
              <a:prstGeom prst="rect">
                <a:avLst/>
              </a:prstGeom>
              <a:noFill/>
            </p:spPr>
            <p:txBody>
              <a:bodyPr wrap="squar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5600" b="0" i="1" kern="1200">
                              <a:solidFill>
                                <a:sysClr val="windowText" lastClr="000000"/>
                              </a:solidFill>
                              <a:latin typeface="Cambria Math" panose="02040503050406030204" pitchFamily="18" charset="0"/>
                              <a:ea typeface="+mn-ea"/>
                              <a:cs typeface="+mn-cs"/>
                            </a:rPr>
                          </m:ctrlPr>
                        </m:sSubPr>
                        <m:e>
                          <m:r>
                            <a:rPr lang="en-US" sz="5600" b="0" i="1" kern="1200">
                              <a:solidFill>
                                <a:sysClr val="windowText" lastClr="000000"/>
                              </a:solidFill>
                              <a:latin typeface="Cambria Math" panose="02040503050406030204" pitchFamily="18" charset="0"/>
                              <a:ea typeface="+mn-ea"/>
                              <a:cs typeface="+mn-cs"/>
                            </a:rPr>
                            <m:t>𝛻</m:t>
                          </m:r>
                        </m:e>
                        <m:sub>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sub>
                      </m:sSub>
                      <m:r>
                        <a:rPr lang="en-US" sz="5600" b="0" i="1" kern="1200">
                          <a:solidFill>
                            <a:sysClr val="windowText" lastClr="000000"/>
                          </a:solidFill>
                          <a:latin typeface="Cambria Math" panose="02040503050406030204" pitchFamily="18" charset="0"/>
                          <a:ea typeface="+mn-ea"/>
                          <a:cs typeface="+mn-cs"/>
                        </a:rPr>
                        <m:t>𝑙</m:t>
                      </m:r>
                      <m:r>
                        <a:rPr lang="en-US" sz="5600" b="0" i="1" kern="1200">
                          <a:solidFill>
                            <a:sysClr val="windowText" lastClr="000000"/>
                          </a:solidFill>
                          <a:latin typeface="Cambria Math" panose="02040503050406030204" pitchFamily="18" charset="0"/>
                          <a:ea typeface="+mn-ea"/>
                          <a:cs typeface="+mn-cs"/>
                        </a:rPr>
                        <m:t>=</m:t>
                      </m:r>
                      <m:sSup>
                        <m:sSupPr>
                          <m:ctrlPr>
                            <a:rPr lang="en-US" sz="5600" b="0" i="1" kern="1200">
                              <a:solidFill>
                                <a:prstClr val="black"/>
                              </a:solidFill>
                              <a:latin typeface="Cambria Math" panose="02040503050406030204" pitchFamily="18" charset="0"/>
                              <a:ea typeface="+mn-ea"/>
                              <a:cs typeface="+mn-cs"/>
                            </a:rPr>
                          </m:ctrlPr>
                        </m:sSupPr>
                        <m:e>
                          <m:d>
                            <m:dPr>
                              <m:ctrlPr>
                                <a:rPr lang="en-US" sz="5600" b="0" i="1" kern="1200">
                                  <a:solidFill>
                                    <a:prstClr val="black"/>
                                  </a:solidFill>
                                  <a:latin typeface="Cambria Math" panose="02040503050406030204" pitchFamily="18" charset="0"/>
                                  <a:ea typeface="+mn-ea"/>
                                  <a:cs typeface="+mn-cs"/>
                                </a:rPr>
                              </m:ctrlPr>
                            </m:dPr>
                            <m:e>
                              <m:f>
                                <m:fPr>
                                  <m:ctrlPr>
                                    <a:rPr lang="en-US" sz="5600" b="0" i="1" kern="1200">
                                      <a:solidFill>
                                        <a:prstClr val="black"/>
                                      </a:solidFill>
                                      <a:latin typeface="Cambria Math" panose="02040503050406030204" pitchFamily="18" charset="0"/>
                                      <a:ea typeface="+mn-ea"/>
                                      <a:cs typeface="+mn-cs"/>
                                    </a:rPr>
                                  </m:ctrlPr>
                                </m:fPr>
                                <m:num>
                                  <m:r>
                                    <a:rPr lang="en-US" sz="5600" b="0" i="1" kern="1200">
                                      <a:solidFill>
                                        <a:prstClr val="black"/>
                                      </a:solidFill>
                                      <a:latin typeface="Cambria Math" panose="02040503050406030204" pitchFamily="18" charset="0"/>
                                      <a:ea typeface="+mn-ea"/>
                                      <a:cs typeface="+mn-cs"/>
                                    </a:rPr>
                                    <m:t>𝜕</m:t>
                                  </m:r>
                                  <m:r>
                                    <a:rPr lang="en-US" sz="5600" b="0" i="1" kern="1200">
                                      <a:solidFill>
                                        <a:prstClr val="black"/>
                                      </a:solidFill>
                                      <a:latin typeface="Cambria Math" panose="02040503050406030204" pitchFamily="18" charset="0"/>
                                      <a:ea typeface="+mn-ea"/>
                                      <a:cs typeface="+mn-cs"/>
                                    </a:rPr>
                                    <m:t>𝑓</m:t>
                                  </m:r>
                                  <m:r>
                                    <a:rPr lang="en-US" sz="5600" b="0" i="1" kern="1200">
                                      <a:solidFill>
                                        <a:prstClr val="black"/>
                                      </a:solidFill>
                                      <a:latin typeface="Cambria Math" panose="02040503050406030204" pitchFamily="18" charset="0"/>
                                      <a:ea typeface="+mn-ea"/>
                                      <a:cs typeface="+mn-cs"/>
                                    </a:rPr>
                                    <m:t>(</m:t>
                                  </m:r>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r>
                                    <a:rPr lang="en-US" sz="5600" b="0" i="1" kern="1200">
                                      <a:solidFill>
                                        <a:prstClr val="black"/>
                                      </a:solidFill>
                                      <a:latin typeface="Cambria Math" panose="02040503050406030204" pitchFamily="18" charset="0"/>
                                      <a:ea typeface="+mn-ea"/>
                                      <a:cs typeface="+mn-cs"/>
                                    </a:rPr>
                                    <m:t>)</m:t>
                                  </m:r>
                                </m:num>
                                <m:den>
                                  <m:r>
                                    <a:rPr lang="en-US" sz="5600" b="0" i="1" kern="1200">
                                      <a:solidFill>
                                        <a:prstClr val="black"/>
                                      </a:solidFill>
                                      <a:latin typeface="Cambria Math" panose="02040503050406030204" pitchFamily="18" charset="0"/>
                                      <a:ea typeface="+mn-ea"/>
                                      <a:cs typeface="+mn-cs"/>
                                    </a:rPr>
                                    <m:t>𝜕</m:t>
                                  </m:r>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den>
                              </m:f>
                            </m:e>
                          </m:d>
                        </m:e>
                        <m:sup>
                          <m:r>
                            <a:rPr lang="en-US" sz="5600" b="0" i="1" kern="1200">
                              <a:solidFill>
                                <a:prstClr val="black"/>
                              </a:solidFill>
                              <a:latin typeface="Cambria Math" panose="02040503050406030204" pitchFamily="18" charset="0"/>
                              <a:ea typeface="+mn-ea"/>
                              <a:cs typeface="+mn-cs"/>
                            </a:rPr>
                            <m:t>𝑇</m:t>
                          </m:r>
                        </m:sup>
                      </m:sSup>
                      <m:sSub>
                        <m:sSubPr>
                          <m:ctrlPr>
                            <a:rPr lang="en-US" sz="5600" b="0" i="1" kern="1200">
                              <a:solidFill>
                                <a:prstClr val="black"/>
                              </a:solidFill>
                              <a:latin typeface="Cambria Math" panose="02040503050406030204" pitchFamily="18" charset="0"/>
                              <a:ea typeface="+mn-ea"/>
                              <a:cs typeface="+mn-cs"/>
                            </a:rPr>
                          </m:ctrlPr>
                        </m:sSubPr>
                        <m:e>
                          <m:r>
                            <a:rPr lang="en-US" sz="5600" b="0" i="1" kern="1200">
                              <a:solidFill>
                                <a:prstClr val="black"/>
                              </a:solidFill>
                              <a:latin typeface="Cambria Math" panose="02040503050406030204" pitchFamily="18" charset="0"/>
                              <a:ea typeface="+mn-ea"/>
                              <a:cs typeface="+mn-cs"/>
                            </a:rPr>
                            <m:t>𝛻</m:t>
                          </m:r>
                        </m:e>
                        <m:sub>
                          <m:r>
                            <a:rPr lang="en-US" sz="5600" b="0" i="1" kern="1200">
                              <a:solidFill>
                                <a:prstClr val="black"/>
                              </a:solidFill>
                              <a:latin typeface="Cambria Math" panose="02040503050406030204" pitchFamily="18" charset="0"/>
                              <a:ea typeface="+mn-ea"/>
                              <a:cs typeface="+mn-cs"/>
                            </a:rPr>
                            <m:t>𝑓</m:t>
                          </m:r>
                          <m:r>
                            <a:rPr lang="en-US" sz="5600" b="0" i="1" kern="1200">
                              <a:solidFill>
                                <a:prstClr val="black"/>
                              </a:solidFill>
                              <a:latin typeface="Cambria Math" panose="02040503050406030204" pitchFamily="18" charset="0"/>
                              <a:ea typeface="+mn-ea"/>
                              <a:cs typeface="+mn-cs"/>
                            </a:rPr>
                            <m:t>(</m:t>
                          </m:r>
                          <m:acc>
                            <m:accPr>
                              <m:chr m:val="⃗"/>
                              <m:ctrlPr>
                                <a:rPr lang="en-US" sz="5600" b="0" i="1" kern="1200">
                                  <a:solidFill>
                                    <a:prstClr val="black"/>
                                  </a:solidFill>
                                  <a:latin typeface="Cambria Math" panose="02040503050406030204" pitchFamily="18" charset="0"/>
                                  <a:ea typeface="+mn-ea"/>
                                  <a:cs typeface="+mn-cs"/>
                                </a:rPr>
                              </m:ctrlPr>
                            </m:accPr>
                            <m:e>
                              <m:r>
                                <a:rPr lang="en-US" sz="5600" b="0" i="1" kern="1200">
                                  <a:solidFill>
                                    <a:prstClr val="black"/>
                                  </a:solidFill>
                                  <a:latin typeface="Cambria Math" panose="02040503050406030204" pitchFamily="18" charset="0"/>
                                  <a:ea typeface="+mn-ea"/>
                                  <a:cs typeface="+mn-cs"/>
                                </a:rPr>
                                <m:t>𝑥</m:t>
                              </m:r>
                            </m:e>
                          </m:acc>
                          <m:r>
                            <a:rPr lang="en-US" sz="5600" b="0" i="1" kern="1200">
                              <a:solidFill>
                                <a:prstClr val="black"/>
                              </a:solidFill>
                              <a:latin typeface="Cambria Math" panose="02040503050406030204" pitchFamily="18" charset="0"/>
                              <a:ea typeface="+mn-ea"/>
                              <a:cs typeface="+mn-cs"/>
                            </a:rPr>
                            <m:t>)</m:t>
                          </m:r>
                        </m:sub>
                      </m:sSub>
                      <m:r>
                        <a:rPr lang="en-US" sz="5600" b="0" i="1" kern="1200">
                          <a:solidFill>
                            <a:prstClr val="black"/>
                          </a:solidFill>
                          <a:latin typeface="Cambria Math" panose="02040503050406030204" pitchFamily="18" charset="0"/>
                          <a:ea typeface="+mn-ea"/>
                          <a:cs typeface="+mn-cs"/>
                        </a:rPr>
                        <m:t>𝑙</m:t>
                      </m:r>
                    </m:oMath>
                  </m:oMathPara>
                </a14:m>
                <a:endParaRPr lang="en-US" sz="5600" b="0" kern="1200" dirty="0">
                  <a:solidFill>
                    <a:prstClr val="black"/>
                  </a:solidFill>
                  <a:latin typeface="Calibri" panose="020F0502020204030204"/>
                  <a:ea typeface="+mn-ea"/>
                  <a:cs typeface="+mn-cs"/>
                </a:endParaRPr>
              </a:p>
            </p:txBody>
          </p:sp>
        </mc:Choice>
        <mc:Fallback xmlns="">
          <p:sp>
            <p:nvSpPr>
              <p:cNvPr id="45" name="TextBox 44">
                <a:extLst>
                  <a:ext uri="{FF2B5EF4-FFF2-40B4-BE49-F238E27FC236}">
                    <a16:creationId xmlns:a16="http://schemas.microsoft.com/office/drawing/2014/main" id="{60E84C84-AD93-4A47-85A9-DD8E5F8478F3}"/>
                  </a:ext>
                </a:extLst>
              </p:cNvPr>
              <p:cNvSpPr txBox="1">
                <a:spLocks noRot="1" noChangeAspect="1" noMove="1" noResize="1" noEditPoints="1" noAdjustHandles="1" noChangeArrowheads="1" noChangeShapeType="1" noTextEdit="1"/>
              </p:cNvSpPr>
              <p:nvPr/>
            </p:nvSpPr>
            <p:spPr>
              <a:xfrm>
                <a:off x="856552" y="9043716"/>
                <a:ext cx="7267300" cy="2107052"/>
              </a:xfrm>
              <a:prstGeom prst="rect">
                <a:avLst/>
              </a:prstGeom>
              <a:blipFill>
                <a:blip r:embed="rId5"/>
                <a:stretch>
                  <a:fillRect/>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0A951A97-D90E-463A-9191-FCBF57438E71}"/>
              </a:ext>
            </a:extLst>
          </p:cNvPr>
          <p:cNvSpPr txBox="1"/>
          <p:nvPr/>
        </p:nvSpPr>
        <p:spPr>
          <a:xfrm>
            <a:off x="1124873" y="11892162"/>
            <a:ext cx="13461458" cy="954107"/>
          </a:xfrm>
          <a:prstGeom prst="rect">
            <a:avLst/>
          </a:prstGeom>
          <a:noFill/>
          <a:ln w="38100">
            <a:solidFill>
              <a:schemeClr val="tx1"/>
            </a:solidFill>
          </a:ln>
        </p:spPr>
        <p:txBody>
          <a:bodyPr wrap="square" rtlCol="0">
            <a:spAutoFit/>
          </a:bodyPr>
          <a:lstStyle/>
          <a:p>
            <a:pPr algn="l" defTabSz="1828800" hangingPunct="1">
              <a:defRPr/>
            </a:pPr>
            <a:r>
              <a:rPr lang="en-US" sz="5600" kern="1200" dirty="0">
                <a:solidFill>
                  <a:srgbClr val="FF0000"/>
                </a:solidFill>
                <a:latin typeface="Calibri" panose="020F0502020204030204"/>
                <a:ea typeface="+mn-ea"/>
                <a:cs typeface="+mn-cs"/>
              </a:rPr>
              <a:t>Strong Sequential Dependency</a:t>
            </a:r>
            <a:r>
              <a:rPr lang="en-US" sz="5600" kern="1200" dirty="0">
                <a:solidFill>
                  <a:srgbClr val="8C468C"/>
                </a:solidFill>
                <a:latin typeface="Calibri" panose="020F0502020204030204"/>
                <a:ea typeface="+mn-ea"/>
                <a:cs typeface="+mn-cs"/>
              </a:rPr>
              <a:t> </a:t>
            </a:r>
            <a:r>
              <a:rPr lang="en-US" sz="5600" b="0" kern="1200" dirty="0">
                <a:solidFill>
                  <a:prstClr val="black"/>
                </a:solidFill>
                <a:latin typeface="Calibri" panose="020F0502020204030204"/>
                <a:ea typeface="+mn-ea"/>
                <a:cs typeface="+mn-cs"/>
              </a:rPr>
              <a:t>along layers.</a:t>
            </a:r>
          </a:p>
        </p:txBody>
      </p:sp>
      <p:sp>
        <p:nvSpPr>
          <p:cNvPr id="49" name="Rectangle 48">
            <a:extLst>
              <a:ext uri="{FF2B5EF4-FFF2-40B4-BE49-F238E27FC236}">
                <a16:creationId xmlns:a16="http://schemas.microsoft.com/office/drawing/2014/main" id="{1DA233ED-97B2-4276-AE6F-33566D7B87FE}"/>
              </a:ext>
            </a:extLst>
          </p:cNvPr>
          <p:cNvSpPr/>
          <p:nvPr/>
        </p:nvSpPr>
        <p:spPr>
          <a:xfrm>
            <a:off x="14127732" y="4308488"/>
            <a:ext cx="1493412" cy="1437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err="1">
                <a:solidFill>
                  <a:prstClr val="white"/>
                </a:solidFill>
                <a:latin typeface="Calibri" panose="020F0502020204030204"/>
              </a:rPr>
              <a:t>ReLU</a:t>
            </a:r>
            <a:endParaRPr lang="en-US" sz="4000" kern="1200" baseline="-25000" dirty="0">
              <a:solidFill>
                <a:prstClr val="white"/>
              </a:solidFill>
              <a:latin typeface="Calibri" panose="020F0502020204030204"/>
            </a:endParaRPr>
          </a:p>
        </p:txBody>
      </p:sp>
      <p:cxnSp>
        <p:nvCxnSpPr>
          <p:cNvPr id="53" name="Straight Arrow Connector 52">
            <a:extLst>
              <a:ext uri="{FF2B5EF4-FFF2-40B4-BE49-F238E27FC236}">
                <a16:creationId xmlns:a16="http://schemas.microsoft.com/office/drawing/2014/main" id="{348D2CCA-4F3D-43C0-A5C3-AABD9AC35F4B}"/>
              </a:ext>
            </a:extLst>
          </p:cNvPr>
          <p:cNvCxnSpPr>
            <a:cxnSpLocks/>
          </p:cNvCxnSpPr>
          <p:nvPr/>
        </p:nvCxnSpPr>
        <p:spPr>
          <a:xfrm>
            <a:off x="15622622" y="4763513"/>
            <a:ext cx="1736916" cy="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09C96D9-51F5-4A00-9CD9-9B2ED8D964A2}"/>
              </a:ext>
            </a:extLst>
          </p:cNvPr>
          <p:cNvCxnSpPr>
            <a:cxnSpLocks/>
          </p:cNvCxnSpPr>
          <p:nvPr/>
        </p:nvCxnSpPr>
        <p:spPr>
          <a:xfrm>
            <a:off x="15604682" y="5444829"/>
            <a:ext cx="1736916" cy="2"/>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78252A8-A2E1-43C9-9FC1-E8379FDE4095}"/>
                  </a:ext>
                </a:extLst>
              </p:cNvPr>
              <p:cNvSpPr txBox="1"/>
              <p:nvPr/>
            </p:nvSpPr>
            <p:spPr>
              <a:xfrm>
                <a:off x="15853596" y="5405944"/>
                <a:ext cx="1329336" cy="738664"/>
              </a:xfrm>
              <a:prstGeom prst="rect">
                <a:avLst/>
              </a:prstGeom>
              <a:noFill/>
            </p:spPr>
            <p:txBody>
              <a:bodyPr wrap="squar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800" i="1" kern="1200">
                          <a:solidFill>
                            <a:srgbClr val="20908C"/>
                          </a:solidFill>
                          <a:latin typeface="Cambria Math" panose="02040503050406030204" pitchFamily="18" charset="0"/>
                          <a:ea typeface="+mn-ea"/>
                          <a:cs typeface="+mn-cs"/>
                        </a:rPr>
                        <m:t>𝜵</m:t>
                      </m:r>
                      <m:r>
                        <a:rPr lang="en-US" sz="4800" i="1" kern="1200">
                          <a:solidFill>
                            <a:srgbClr val="20908C"/>
                          </a:solidFill>
                          <a:latin typeface="Cambria Math" panose="02040503050406030204" pitchFamily="18" charset="0"/>
                          <a:ea typeface="+mn-ea"/>
                          <a:cs typeface="+mn-cs"/>
                        </a:rPr>
                        <m:t>𝒍</m:t>
                      </m:r>
                    </m:oMath>
                  </m:oMathPara>
                </a14:m>
                <a:endParaRPr lang="en-US" sz="4800" kern="1200" dirty="0">
                  <a:solidFill>
                    <a:srgbClr val="20908C"/>
                  </a:solidFill>
                  <a:latin typeface="Calibri" panose="020F0502020204030204"/>
                  <a:ea typeface="+mn-ea"/>
                  <a:cs typeface="+mn-cs"/>
                </a:endParaRPr>
              </a:p>
            </p:txBody>
          </p:sp>
        </mc:Choice>
        <mc:Fallback xmlns="">
          <p:sp>
            <p:nvSpPr>
              <p:cNvPr id="55" name="TextBox 54">
                <a:extLst>
                  <a:ext uri="{FF2B5EF4-FFF2-40B4-BE49-F238E27FC236}">
                    <a16:creationId xmlns:a16="http://schemas.microsoft.com/office/drawing/2014/main" id="{578252A8-A2E1-43C9-9FC1-E8379FDE4095}"/>
                  </a:ext>
                </a:extLst>
              </p:cNvPr>
              <p:cNvSpPr txBox="1">
                <a:spLocks noRot="1" noChangeAspect="1" noMove="1" noResize="1" noEditPoints="1" noAdjustHandles="1" noChangeArrowheads="1" noChangeShapeType="1" noTextEdit="1"/>
              </p:cNvSpPr>
              <p:nvPr/>
            </p:nvSpPr>
            <p:spPr>
              <a:xfrm>
                <a:off x="15853596" y="5405944"/>
                <a:ext cx="1329336" cy="738664"/>
              </a:xfrm>
              <a:prstGeom prst="rect">
                <a:avLst/>
              </a:prstGeom>
              <a:blipFill>
                <a:blip r:embed="rId6"/>
                <a:stretch>
                  <a:fillRect/>
                </a:stretch>
              </a:blipFill>
            </p:spPr>
            <p:txBody>
              <a:bodyPr/>
              <a:lstStyle/>
              <a:p>
                <a:r>
                  <a:rPr lang="en-US">
                    <a:noFill/>
                  </a:rPr>
                  <a:t> </a:t>
                </a:r>
              </a:p>
            </p:txBody>
          </p:sp>
        </mc:Fallback>
      </mc:AlternateContent>
      <p:sp>
        <p:nvSpPr>
          <p:cNvPr id="56" name="Rectangle 55">
            <a:extLst>
              <a:ext uri="{FF2B5EF4-FFF2-40B4-BE49-F238E27FC236}">
                <a16:creationId xmlns:a16="http://schemas.microsoft.com/office/drawing/2014/main" id="{52BA36A6-A7D6-424C-A527-B919906A0B4B}"/>
              </a:ext>
            </a:extLst>
          </p:cNvPr>
          <p:cNvSpPr/>
          <p:nvPr/>
        </p:nvSpPr>
        <p:spPr>
          <a:xfrm>
            <a:off x="17338636" y="4313748"/>
            <a:ext cx="1493412" cy="1437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Linear</a:t>
            </a:r>
            <a:endParaRPr lang="en-US" sz="3200" kern="1200" baseline="-25000" dirty="0">
              <a:solidFill>
                <a:prstClr val="white"/>
              </a:solidFill>
              <a:latin typeface="Calibri" panose="020F0502020204030204"/>
            </a:endParaRPr>
          </a:p>
        </p:txBody>
      </p:sp>
      <p:cxnSp>
        <p:nvCxnSpPr>
          <p:cNvPr id="59" name="Straight Arrow Connector 58">
            <a:extLst>
              <a:ext uri="{FF2B5EF4-FFF2-40B4-BE49-F238E27FC236}">
                <a16:creationId xmlns:a16="http://schemas.microsoft.com/office/drawing/2014/main" id="{58131258-0C3A-4C6F-9FB4-B8CD7A52165D}"/>
              </a:ext>
            </a:extLst>
          </p:cNvPr>
          <p:cNvCxnSpPr>
            <a:cxnSpLocks/>
          </p:cNvCxnSpPr>
          <p:nvPr/>
        </p:nvCxnSpPr>
        <p:spPr>
          <a:xfrm>
            <a:off x="18832048" y="4763631"/>
            <a:ext cx="1736916" cy="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3B11E76-2D1A-448F-9EE5-1B877909139F}"/>
              </a:ext>
            </a:extLst>
          </p:cNvPr>
          <p:cNvCxnSpPr>
            <a:cxnSpLocks/>
          </p:cNvCxnSpPr>
          <p:nvPr/>
        </p:nvCxnSpPr>
        <p:spPr>
          <a:xfrm>
            <a:off x="18814108" y="5444947"/>
            <a:ext cx="1736916" cy="2"/>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F186B3D-8A04-44EF-AFB9-9E919C8E63FB}"/>
                  </a:ext>
                </a:extLst>
              </p:cNvPr>
              <p:cNvSpPr txBox="1"/>
              <p:nvPr/>
            </p:nvSpPr>
            <p:spPr>
              <a:xfrm>
                <a:off x="19063022" y="5406062"/>
                <a:ext cx="1329336" cy="738664"/>
              </a:xfrm>
              <a:prstGeom prst="rect">
                <a:avLst/>
              </a:prstGeom>
              <a:noFill/>
            </p:spPr>
            <p:txBody>
              <a:bodyPr wrap="squar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800" i="1" kern="1200">
                          <a:solidFill>
                            <a:srgbClr val="002A5C"/>
                          </a:solidFill>
                          <a:latin typeface="Cambria Math" panose="02040503050406030204" pitchFamily="18" charset="0"/>
                          <a:ea typeface="+mn-ea"/>
                          <a:cs typeface="+mn-cs"/>
                        </a:rPr>
                        <m:t>𝜵</m:t>
                      </m:r>
                      <m:r>
                        <a:rPr lang="en-US" sz="4800" i="1" kern="1200">
                          <a:solidFill>
                            <a:srgbClr val="002A5C"/>
                          </a:solidFill>
                          <a:latin typeface="Cambria Math" panose="02040503050406030204" pitchFamily="18" charset="0"/>
                          <a:ea typeface="+mn-ea"/>
                          <a:cs typeface="+mn-cs"/>
                        </a:rPr>
                        <m:t>𝒍</m:t>
                      </m:r>
                    </m:oMath>
                  </m:oMathPara>
                </a14:m>
                <a:endParaRPr lang="en-US" sz="4800" kern="1200" dirty="0">
                  <a:solidFill>
                    <a:srgbClr val="002A5C"/>
                  </a:solidFill>
                  <a:latin typeface="Calibri" panose="020F0502020204030204"/>
                  <a:ea typeface="+mn-ea"/>
                  <a:cs typeface="+mn-cs"/>
                </a:endParaRPr>
              </a:p>
            </p:txBody>
          </p:sp>
        </mc:Choice>
        <mc:Fallback xmlns="">
          <p:sp>
            <p:nvSpPr>
              <p:cNvPr id="62" name="TextBox 61">
                <a:extLst>
                  <a:ext uri="{FF2B5EF4-FFF2-40B4-BE49-F238E27FC236}">
                    <a16:creationId xmlns:a16="http://schemas.microsoft.com/office/drawing/2014/main" id="{DF186B3D-8A04-44EF-AFB9-9E919C8E63FB}"/>
                  </a:ext>
                </a:extLst>
              </p:cNvPr>
              <p:cNvSpPr txBox="1">
                <a:spLocks noRot="1" noChangeAspect="1" noMove="1" noResize="1" noEditPoints="1" noAdjustHandles="1" noChangeArrowheads="1" noChangeShapeType="1" noTextEdit="1"/>
              </p:cNvSpPr>
              <p:nvPr/>
            </p:nvSpPr>
            <p:spPr>
              <a:xfrm>
                <a:off x="19063022" y="5406062"/>
                <a:ext cx="1329336" cy="738664"/>
              </a:xfrm>
              <a:prstGeom prst="rect">
                <a:avLst/>
              </a:prstGeom>
              <a:blipFill>
                <a:blip r:embed="rId7"/>
                <a:stretch>
                  <a:fillRect/>
                </a:stretch>
              </a:blipFill>
            </p:spPr>
            <p:txBody>
              <a:bodyPr/>
              <a:lstStyle/>
              <a:p>
                <a:r>
                  <a:rPr lang="en-US">
                    <a:noFill/>
                  </a:rPr>
                  <a:t> </a:t>
                </a:r>
              </a:p>
            </p:txBody>
          </p:sp>
        </mc:Fallback>
      </mc:AlternateContent>
      <p:sp>
        <p:nvSpPr>
          <p:cNvPr id="80" name="Rectangle 79">
            <a:extLst>
              <a:ext uri="{FF2B5EF4-FFF2-40B4-BE49-F238E27FC236}">
                <a16:creationId xmlns:a16="http://schemas.microsoft.com/office/drawing/2014/main" id="{9DAAFB7D-0CED-4643-A1F6-D20F8D007465}"/>
              </a:ext>
            </a:extLst>
          </p:cNvPr>
          <p:cNvSpPr/>
          <p:nvPr/>
        </p:nvSpPr>
        <p:spPr>
          <a:xfrm>
            <a:off x="20548062" y="4308488"/>
            <a:ext cx="1493412" cy="1437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Loss</a:t>
            </a:r>
            <a:endParaRPr lang="en-US" sz="56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14787692-6874-4383-863C-08139EDC9747}"/>
                  </a:ext>
                </a:extLst>
              </p:cNvPr>
              <p:cNvSpPr txBox="1"/>
              <p:nvPr/>
            </p:nvSpPr>
            <p:spPr>
              <a:xfrm>
                <a:off x="22742802" y="4596316"/>
                <a:ext cx="412292" cy="861774"/>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5600" b="0" i="1" kern="1200">
                          <a:solidFill>
                            <a:prstClr val="black"/>
                          </a:solidFill>
                          <a:latin typeface="Cambria Math" panose="02040503050406030204" pitchFamily="18" charset="0"/>
                          <a:ea typeface="+mn-ea"/>
                          <a:cs typeface="+mn-cs"/>
                        </a:rPr>
                        <m:t>𝑙</m:t>
                      </m:r>
                    </m:oMath>
                  </m:oMathPara>
                </a14:m>
                <a:endParaRPr lang="en-US" sz="5600" b="0" kern="1200" dirty="0">
                  <a:solidFill>
                    <a:prstClr val="black"/>
                  </a:solidFill>
                  <a:latin typeface="Calibri" panose="020F0502020204030204"/>
                  <a:ea typeface="+mn-ea"/>
                  <a:cs typeface="+mn-cs"/>
                </a:endParaRPr>
              </a:p>
            </p:txBody>
          </p:sp>
        </mc:Choice>
        <mc:Fallback xmlns="">
          <p:sp>
            <p:nvSpPr>
              <p:cNvPr id="81" name="TextBox 80">
                <a:extLst>
                  <a:ext uri="{FF2B5EF4-FFF2-40B4-BE49-F238E27FC236}">
                    <a16:creationId xmlns:a16="http://schemas.microsoft.com/office/drawing/2014/main" id="{14787692-6874-4383-863C-08139EDC9747}"/>
                  </a:ext>
                </a:extLst>
              </p:cNvPr>
              <p:cNvSpPr txBox="1">
                <a:spLocks noRot="1" noChangeAspect="1" noMove="1" noResize="1" noEditPoints="1" noAdjustHandles="1" noChangeArrowheads="1" noChangeShapeType="1" noTextEdit="1"/>
              </p:cNvSpPr>
              <p:nvPr/>
            </p:nvSpPr>
            <p:spPr>
              <a:xfrm>
                <a:off x="22742802" y="4596316"/>
                <a:ext cx="412292" cy="861774"/>
              </a:xfrm>
              <a:prstGeom prst="rect">
                <a:avLst/>
              </a:prstGeom>
              <a:blipFill>
                <a:blip r:embed="rId8"/>
                <a:stretch>
                  <a:fillRect/>
                </a:stretch>
              </a:blipFill>
            </p:spPr>
            <p:txBody>
              <a:bodyPr/>
              <a:lstStyle/>
              <a:p>
                <a:r>
                  <a:rPr lang="en-US">
                    <a:noFill/>
                  </a:rPr>
                  <a:t> </a:t>
                </a:r>
              </a:p>
            </p:txBody>
          </p:sp>
        </mc:Fallback>
      </mc:AlternateContent>
      <p:cxnSp>
        <p:nvCxnSpPr>
          <p:cNvPr id="82" name="Straight Arrow Connector 81">
            <a:extLst>
              <a:ext uri="{FF2B5EF4-FFF2-40B4-BE49-F238E27FC236}">
                <a16:creationId xmlns:a16="http://schemas.microsoft.com/office/drawing/2014/main" id="{98CDA130-9719-4806-B398-BFC509957156}"/>
              </a:ext>
            </a:extLst>
          </p:cNvPr>
          <p:cNvCxnSpPr>
            <a:cxnSpLocks/>
            <a:stCxn id="80" idx="3"/>
            <a:endCxn id="81" idx="1"/>
          </p:cNvCxnSpPr>
          <p:nvPr/>
        </p:nvCxnSpPr>
        <p:spPr>
          <a:xfrm>
            <a:off x="22041474" y="5027202"/>
            <a:ext cx="70132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58584C0C-BFC6-461E-B99C-2AE63A9C59EF}"/>
                  </a:ext>
                </a:extLst>
              </p:cNvPr>
              <p:cNvSpPr txBox="1"/>
              <p:nvPr/>
            </p:nvSpPr>
            <p:spPr>
              <a:xfrm>
                <a:off x="13844655" y="5652359"/>
                <a:ext cx="2208105" cy="151740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p>
                        <m:sSupPr>
                          <m:ctrlPr>
                            <a:rPr lang="en-US" sz="4000" i="1" kern="1200">
                              <a:solidFill>
                                <a:srgbClr val="F87728"/>
                              </a:solidFill>
                              <a:latin typeface="Cambria Math" panose="02040503050406030204" pitchFamily="18" charset="0"/>
                              <a:ea typeface="+mn-ea"/>
                              <a:cs typeface="+mn-cs"/>
                            </a:rPr>
                          </m:ctrlPr>
                        </m:sSupPr>
                        <m:e>
                          <m:d>
                            <m:dPr>
                              <m:ctrlPr>
                                <a:rPr lang="en-US" sz="4000" i="1" kern="1200">
                                  <a:solidFill>
                                    <a:srgbClr val="F87728"/>
                                  </a:solidFill>
                                  <a:latin typeface="Cambria Math" panose="02040503050406030204" pitchFamily="18" charset="0"/>
                                  <a:ea typeface="+mn-ea"/>
                                  <a:cs typeface="+mn-cs"/>
                                </a:rPr>
                              </m:ctrlPr>
                            </m:dPr>
                            <m:e>
                              <m:f>
                                <m:fPr>
                                  <m:ctrlPr>
                                    <a:rPr lang="en-US" sz="4000" i="1" kern="1200">
                                      <a:solidFill>
                                        <a:srgbClr val="F87728"/>
                                      </a:solidFill>
                                      <a:latin typeface="Cambria Math" panose="02040503050406030204" pitchFamily="18" charset="0"/>
                                      <a:ea typeface="+mn-ea"/>
                                      <a:cs typeface="+mn-cs"/>
                                    </a:rPr>
                                  </m:ctrlPr>
                                </m:fPr>
                                <m:num>
                                  <m:r>
                                    <a:rPr lang="en-US" sz="4000" i="1" kern="1200">
                                      <a:solidFill>
                                        <a:srgbClr val="F87728"/>
                                      </a:solidFill>
                                      <a:latin typeface="Cambria Math" panose="02040503050406030204" pitchFamily="18" charset="0"/>
                                      <a:ea typeface="+mn-ea"/>
                                      <a:cs typeface="+mn-cs"/>
                                    </a:rPr>
                                    <m:t>𝝏</m:t>
                                  </m:r>
                                  <m:r>
                                    <a:rPr lang="en-US" sz="4000" i="1" kern="1200">
                                      <a:solidFill>
                                        <a:srgbClr val="F87728"/>
                                      </a:solidFill>
                                      <a:latin typeface="Cambria Math" panose="02040503050406030204" pitchFamily="18" charset="0"/>
                                      <a:ea typeface="+mn-ea"/>
                                      <a:cs typeface="+mn-cs"/>
                                    </a:rPr>
                                    <m:t>𝒇</m:t>
                                  </m:r>
                                  <m:r>
                                    <a:rPr lang="en-US" sz="4000" i="1" kern="1200">
                                      <a:solidFill>
                                        <a:srgbClr val="F87728"/>
                                      </a:solidFill>
                                      <a:latin typeface="Cambria Math" panose="02040503050406030204" pitchFamily="18" charset="0"/>
                                      <a:ea typeface="+mn-ea"/>
                                      <a:cs typeface="+mn-cs"/>
                                    </a:rPr>
                                    <m:t>(⦁)</m:t>
                                  </m:r>
                                </m:num>
                                <m:den>
                                  <m:r>
                                    <a:rPr lang="en-US" sz="4000" i="1" kern="1200">
                                      <a:solidFill>
                                        <a:srgbClr val="F87728"/>
                                      </a:solidFill>
                                      <a:latin typeface="Cambria Math" panose="02040503050406030204" pitchFamily="18" charset="0"/>
                                      <a:ea typeface="+mn-ea"/>
                                      <a:cs typeface="+mn-cs"/>
                                    </a:rPr>
                                    <m:t>𝝏</m:t>
                                  </m:r>
                                  <m:r>
                                    <a:rPr lang="en-US" sz="4000" i="1" kern="1200">
                                      <a:solidFill>
                                        <a:srgbClr val="F87728"/>
                                      </a:solidFill>
                                      <a:latin typeface="Cambria Math" panose="02040503050406030204" pitchFamily="18" charset="0"/>
                                      <a:ea typeface="+mn-ea"/>
                                      <a:cs typeface="+mn-cs"/>
                                    </a:rPr>
                                    <m:t>⦁</m:t>
                                  </m:r>
                                </m:den>
                              </m:f>
                            </m:e>
                          </m:d>
                        </m:e>
                        <m:sup>
                          <m:r>
                            <a:rPr lang="en-US" sz="4000" i="1" kern="1200">
                              <a:solidFill>
                                <a:srgbClr val="F87728"/>
                              </a:solidFill>
                              <a:latin typeface="Cambria Math" panose="02040503050406030204" pitchFamily="18" charset="0"/>
                              <a:ea typeface="+mn-ea"/>
                              <a:cs typeface="+mn-cs"/>
                            </a:rPr>
                            <m:t>𝑻</m:t>
                          </m:r>
                        </m:sup>
                      </m:sSup>
                    </m:oMath>
                  </m:oMathPara>
                </a14:m>
                <a:endParaRPr lang="en-US" sz="4000" kern="1200" dirty="0">
                  <a:solidFill>
                    <a:srgbClr val="F87728"/>
                  </a:solidFill>
                  <a:latin typeface="Calibri" panose="020F0502020204030204"/>
                  <a:ea typeface="+mn-ea"/>
                  <a:cs typeface="+mn-cs"/>
                </a:endParaRPr>
              </a:p>
            </p:txBody>
          </p:sp>
        </mc:Choice>
        <mc:Fallback xmlns="">
          <p:sp>
            <p:nvSpPr>
              <p:cNvPr id="83" name="TextBox 82">
                <a:extLst>
                  <a:ext uri="{FF2B5EF4-FFF2-40B4-BE49-F238E27FC236}">
                    <a16:creationId xmlns:a16="http://schemas.microsoft.com/office/drawing/2014/main" id="{58584C0C-BFC6-461E-B99C-2AE63A9C59EF}"/>
                  </a:ext>
                </a:extLst>
              </p:cNvPr>
              <p:cNvSpPr txBox="1">
                <a:spLocks noRot="1" noChangeAspect="1" noMove="1" noResize="1" noEditPoints="1" noAdjustHandles="1" noChangeArrowheads="1" noChangeShapeType="1" noTextEdit="1"/>
              </p:cNvSpPr>
              <p:nvPr/>
            </p:nvSpPr>
            <p:spPr>
              <a:xfrm>
                <a:off x="13844655" y="5652359"/>
                <a:ext cx="2208105" cy="15174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1B261147-855E-4132-9237-F1EFF697F97A}"/>
                  </a:ext>
                </a:extLst>
              </p:cNvPr>
              <p:cNvSpPr txBox="1"/>
              <p:nvPr/>
            </p:nvSpPr>
            <p:spPr>
              <a:xfrm>
                <a:off x="17110257" y="5652359"/>
                <a:ext cx="2208105" cy="151740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p>
                        <m:sSupPr>
                          <m:ctrlPr>
                            <a:rPr lang="en-US" sz="4000" i="1" kern="1200">
                              <a:solidFill>
                                <a:srgbClr val="CC7B04"/>
                              </a:solidFill>
                              <a:latin typeface="Cambria Math" panose="02040503050406030204" pitchFamily="18" charset="0"/>
                              <a:ea typeface="+mn-ea"/>
                              <a:cs typeface="+mn-cs"/>
                            </a:rPr>
                          </m:ctrlPr>
                        </m:sSupPr>
                        <m:e>
                          <m:d>
                            <m:dPr>
                              <m:ctrlPr>
                                <a:rPr lang="en-US" sz="4000" i="1" kern="1200">
                                  <a:solidFill>
                                    <a:srgbClr val="CC7B04"/>
                                  </a:solidFill>
                                  <a:latin typeface="Cambria Math" panose="02040503050406030204" pitchFamily="18" charset="0"/>
                                  <a:ea typeface="+mn-ea"/>
                                  <a:cs typeface="+mn-cs"/>
                                </a:rPr>
                              </m:ctrlPr>
                            </m:dPr>
                            <m:e>
                              <m:f>
                                <m:fPr>
                                  <m:ctrlPr>
                                    <a:rPr lang="en-US" sz="4000" i="1" kern="1200">
                                      <a:solidFill>
                                        <a:srgbClr val="CC7B04"/>
                                      </a:solidFill>
                                      <a:latin typeface="Cambria Math" panose="02040503050406030204" pitchFamily="18" charset="0"/>
                                      <a:ea typeface="+mn-ea"/>
                                      <a:cs typeface="+mn-cs"/>
                                    </a:rPr>
                                  </m:ctrlPr>
                                </m:fPr>
                                <m:num>
                                  <m:r>
                                    <a:rPr lang="en-US" sz="4000" i="1" kern="1200">
                                      <a:solidFill>
                                        <a:srgbClr val="CC7B04"/>
                                      </a:solidFill>
                                      <a:latin typeface="Cambria Math" panose="02040503050406030204" pitchFamily="18" charset="0"/>
                                      <a:ea typeface="+mn-ea"/>
                                      <a:cs typeface="+mn-cs"/>
                                    </a:rPr>
                                    <m:t>𝝏</m:t>
                                  </m:r>
                                  <m:r>
                                    <a:rPr lang="en-US" sz="4000" i="1" kern="1200">
                                      <a:solidFill>
                                        <a:srgbClr val="CC7B04"/>
                                      </a:solidFill>
                                      <a:latin typeface="Cambria Math" panose="02040503050406030204" pitchFamily="18" charset="0"/>
                                      <a:ea typeface="+mn-ea"/>
                                      <a:cs typeface="+mn-cs"/>
                                    </a:rPr>
                                    <m:t>𝒇</m:t>
                                  </m:r>
                                  <m:r>
                                    <a:rPr lang="en-US" sz="4000" i="1" kern="1200">
                                      <a:solidFill>
                                        <a:srgbClr val="CC7B04"/>
                                      </a:solidFill>
                                      <a:latin typeface="Cambria Math" panose="02040503050406030204" pitchFamily="18" charset="0"/>
                                      <a:ea typeface="+mn-ea"/>
                                      <a:cs typeface="+mn-cs"/>
                                    </a:rPr>
                                    <m:t>(⦁)</m:t>
                                  </m:r>
                                </m:num>
                                <m:den>
                                  <m:r>
                                    <a:rPr lang="en-US" sz="4000" i="1" kern="1200">
                                      <a:solidFill>
                                        <a:srgbClr val="CC7B04"/>
                                      </a:solidFill>
                                      <a:latin typeface="Cambria Math" panose="02040503050406030204" pitchFamily="18" charset="0"/>
                                      <a:ea typeface="+mn-ea"/>
                                      <a:cs typeface="+mn-cs"/>
                                    </a:rPr>
                                    <m:t>𝝏</m:t>
                                  </m:r>
                                  <m:r>
                                    <a:rPr lang="en-US" sz="4000" i="1" kern="1200">
                                      <a:solidFill>
                                        <a:srgbClr val="CC7B04"/>
                                      </a:solidFill>
                                      <a:latin typeface="Cambria Math" panose="02040503050406030204" pitchFamily="18" charset="0"/>
                                      <a:ea typeface="+mn-ea"/>
                                      <a:cs typeface="+mn-cs"/>
                                    </a:rPr>
                                    <m:t>⦁</m:t>
                                  </m:r>
                                </m:den>
                              </m:f>
                            </m:e>
                          </m:d>
                        </m:e>
                        <m:sup>
                          <m:r>
                            <a:rPr lang="en-US" sz="4000" i="1" kern="1200">
                              <a:solidFill>
                                <a:srgbClr val="CC7B04"/>
                              </a:solidFill>
                              <a:latin typeface="Cambria Math" panose="02040503050406030204" pitchFamily="18" charset="0"/>
                              <a:ea typeface="+mn-ea"/>
                              <a:cs typeface="+mn-cs"/>
                            </a:rPr>
                            <m:t>𝑻</m:t>
                          </m:r>
                        </m:sup>
                      </m:sSup>
                    </m:oMath>
                  </m:oMathPara>
                </a14:m>
                <a:endParaRPr lang="en-US" sz="4000" kern="1200" dirty="0">
                  <a:solidFill>
                    <a:srgbClr val="CC7B04"/>
                  </a:solidFill>
                  <a:latin typeface="Calibri" panose="020F0502020204030204"/>
                  <a:ea typeface="+mn-ea"/>
                  <a:cs typeface="+mn-cs"/>
                </a:endParaRPr>
              </a:p>
            </p:txBody>
          </p:sp>
        </mc:Choice>
        <mc:Fallback xmlns="">
          <p:sp>
            <p:nvSpPr>
              <p:cNvPr id="84" name="TextBox 83">
                <a:extLst>
                  <a:ext uri="{FF2B5EF4-FFF2-40B4-BE49-F238E27FC236}">
                    <a16:creationId xmlns:a16="http://schemas.microsoft.com/office/drawing/2014/main" id="{1B261147-855E-4132-9237-F1EFF697F97A}"/>
                  </a:ext>
                </a:extLst>
              </p:cNvPr>
              <p:cNvSpPr txBox="1">
                <a:spLocks noRot="1" noChangeAspect="1" noMove="1" noResize="1" noEditPoints="1" noAdjustHandles="1" noChangeArrowheads="1" noChangeShapeType="1" noTextEdit="1"/>
              </p:cNvSpPr>
              <p:nvPr/>
            </p:nvSpPr>
            <p:spPr>
              <a:xfrm>
                <a:off x="17110257" y="5652359"/>
                <a:ext cx="2208105" cy="1517403"/>
              </a:xfrm>
              <a:prstGeom prst="rect">
                <a:avLst/>
              </a:prstGeom>
              <a:blipFill>
                <a:blip r:embed="rId10"/>
                <a:stretch>
                  <a:fillRect/>
                </a:stretch>
              </a:blipFill>
            </p:spPr>
            <p:txBody>
              <a:bodyPr/>
              <a:lstStyle/>
              <a:p>
                <a:r>
                  <a:rPr lang="en-US">
                    <a:noFill/>
                  </a:rPr>
                  <a:t> </a:t>
                </a:r>
              </a:p>
            </p:txBody>
          </p:sp>
        </mc:Fallback>
      </mc:AlternateContent>
      <p:grpSp>
        <p:nvGrpSpPr>
          <p:cNvPr id="197" name="Group 196">
            <a:extLst>
              <a:ext uri="{FF2B5EF4-FFF2-40B4-BE49-F238E27FC236}">
                <a16:creationId xmlns:a16="http://schemas.microsoft.com/office/drawing/2014/main" id="{FCB4D823-0F31-4BA8-A0D5-94028697A9A7}"/>
              </a:ext>
            </a:extLst>
          </p:cNvPr>
          <p:cNvGrpSpPr/>
          <p:nvPr/>
        </p:nvGrpSpPr>
        <p:grpSpPr>
          <a:xfrm>
            <a:off x="2004936" y="5156702"/>
            <a:ext cx="585216" cy="2926080"/>
            <a:chOff x="1002468" y="2578351"/>
            <a:chExt cx="292608" cy="1463040"/>
          </a:xfrm>
        </p:grpSpPr>
        <p:sp>
          <p:nvSpPr>
            <p:cNvPr id="85" name="Rectangle 84">
              <a:extLst>
                <a:ext uri="{FF2B5EF4-FFF2-40B4-BE49-F238E27FC236}">
                  <a16:creationId xmlns:a16="http://schemas.microsoft.com/office/drawing/2014/main" id="{BD257C91-36EA-4EC3-89E4-7458EE93DACE}"/>
                </a:ext>
              </a:extLst>
            </p:cNvPr>
            <p:cNvSpPr/>
            <p:nvPr/>
          </p:nvSpPr>
          <p:spPr>
            <a:xfrm>
              <a:off x="1002468"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6" name="Rectangle 85">
              <a:extLst>
                <a:ext uri="{FF2B5EF4-FFF2-40B4-BE49-F238E27FC236}">
                  <a16:creationId xmlns:a16="http://schemas.microsoft.com/office/drawing/2014/main" id="{F6C9D3D2-3F49-4290-8B7D-14C2788FE4F9}"/>
                </a:ext>
              </a:extLst>
            </p:cNvPr>
            <p:cNvSpPr/>
            <p:nvPr/>
          </p:nvSpPr>
          <p:spPr>
            <a:xfrm>
              <a:off x="1002468"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7" name="Rectangle 86">
              <a:extLst>
                <a:ext uri="{FF2B5EF4-FFF2-40B4-BE49-F238E27FC236}">
                  <a16:creationId xmlns:a16="http://schemas.microsoft.com/office/drawing/2014/main" id="{59292BEE-5FFA-451B-95FB-6C1AE4A974BE}"/>
                </a:ext>
              </a:extLst>
            </p:cNvPr>
            <p:cNvSpPr/>
            <p:nvPr/>
          </p:nvSpPr>
          <p:spPr>
            <a:xfrm>
              <a:off x="1002468"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8" name="Rectangle 87">
              <a:extLst>
                <a:ext uri="{FF2B5EF4-FFF2-40B4-BE49-F238E27FC236}">
                  <a16:creationId xmlns:a16="http://schemas.microsoft.com/office/drawing/2014/main" id="{FBAF9369-D617-4F8E-98D7-4ECAFFC6C01B}"/>
                </a:ext>
              </a:extLst>
            </p:cNvPr>
            <p:cNvSpPr/>
            <p:nvPr/>
          </p:nvSpPr>
          <p:spPr>
            <a:xfrm>
              <a:off x="1002468"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9" name="Rectangle 88">
              <a:extLst>
                <a:ext uri="{FF2B5EF4-FFF2-40B4-BE49-F238E27FC236}">
                  <a16:creationId xmlns:a16="http://schemas.microsoft.com/office/drawing/2014/main" id="{706B6A38-F154-4479-8FA7-64E2EDDB222F}"/>
                </a:ext>
              </a:extLst>
            </p:cNvPr>
            <p:cNvSpPr/>
            <p:nvPr/>
          </p:nvSpPr>
          <p:spPr>
            <a:xfrm>
              <a:off x="1002468"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196" name="Group 195">
            <a:extLst>
              <a:ext uri="{FF2B5EF4-FFF2-40B4-BE49-F238E27FC236}">
                <a16:creationId xmlns:a16="http://schemas.microsoft.com/office/drawing/2014/main" id="{3459F8D7-14BF-45CA-AEE3-F3E09C956D7C}"/>
              </a:ext>
            </a:extLst>
          </p:cNvPr>
          <p:cNvGrpSpPr/>
          <p:nvPr/>
        </p:nvGrpSpPr>
        <p:grpSpPr>
          <a:xfrm>
            <a:off x="3175368" y="5156702"/>
            <a:ext cx="2926080" cy="2926080"/>
            <a:chOff x="1587684" y="2578351"/>
            <a:chExt cx="1463040" cy="1463040"/>
          </a:xfrm>
        </p:grpSpPr>
        <p:sp>
          <p:nvSpPr>
            <p:cNvPr id="90" name="Rectangle 89">
              <a:extLst>
                <a:ext uri="{FF2B5EF4-FFF2-40B4-BE49-F238E27FC236}">
                  <a16:creationId xmlns:a16="http://schemas.microsoft.com/office/drawing/2014/main" id="{115A1514-84DF-4E08-AF9D-6D4270962922}"/>
                </a:ext>
              </a:extLst>
            </p:cNvPr>
            <p:cNvSpPr/>
            <p:nvPr/>
          </p:nvSpPr>
          <p:spPr>
            <a:xfrm>
              <a:off x="1587684"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1" name="Rectangle 90">
              <a:extLst>
                <a:ext uri="{FF2B5EF4-FFF2-40B4-BE49-F238E27FC236}">
                  <a16:creationId xmlns:a16="http://schemas.microsoft.com/office/drawing/2014/main" id="{99E848FB-31BB-4EF3-A792-7AB8C44DD557}"/>
                </a:ext>
              </a:extLst>
            </p:cNvPr>
            <p:cNvSpPr/>
            <p:nvPr/>
          </p:nvSpPr>
          <p:spPr>
            <a:xfrm>
              <a:off x="1587684"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2" name="Rectangle 91">
              <a:extLst>
                <a:ext uri="{FF2B5EF4-FFF2-40B4-BE49-F238E27FC236}">
                  <a16:creationId xmlns:a16="http://schemas.microsoft.com/office/drawing/2014/main" id="{244407ED-0D4A-422E-ADB7-E05285670053}"/>
                </a:ext>
              </a:extLst>
            </p:cNvPr>
            <p:cNvSpPr/>
            <p:nvPr/>
          </p:nvSpPr>
          <p:spPr>
            <a:xfrm>
              <a:off x="1587684"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3" name="Rectangle 92">
              <a:extLst>
                <a:ext uri="{FF2B5EF4-FFF2-40B4-BE49-F238E27FC236}">
                  <a16:creationId xmlns:a16="http://schemas.microsoft.com/office/drawing/2014/main" id="{230920CB-B769-4C2D-9C0E-E9297AF8D9A9}"/>
                </a:ext>
              </a:extLst>
            </p:cNvPr>
            <p:cNvSpPr/>
            <p:nvPr/>
          </p:nvSpPr>
          <p:spPr>
            <a:xfrm>
              <a:off x="1587684"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4" name="Rectangle 93">
              <a:extLst>
                <a:ext uri="{FF2B5EF4-FFF2-40B4-BE49-F238E27FC236}">
                  <a16:creationId xmlns:a16="http://schemas.microsoft.com/office/drawing/2014/main" id="{C61FE4B8-7B02-47AD-BBA7-C0D58D84D6F1}"/>
                </a:ext>
              </a:extLst>
            </p:cNvPr>
            <p:cNvSpPr/>
            <p:nvPr/>
          </p:nvSpPr>
          <p:spPr>
            <a:xfrm>
              <a:off x="1587684"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5" name="Rectangle 94">
              <a:extLst>
                <a:ext uri="{FF2B5EF4-FFF2-40B4-BE49-F238E27FC236}">
                  <a16:creationId xmlns:a16="http://schemas.microsoft.com/office/drawing/2014/main" id="{880F94EC-15DE-4381-B29A-97D1F9CAC8EC}"/>
                </a:ext>
              </a:extLst>
            </p:cNvPr>
            <p:cNvSpPr/>
            <p:nvPr/>
          </p:nvSpPr>
          <p:spPr>
            <a:xfrm>
              <a:off x="1880292"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6" name="Rectangle 95">
              <a:extLst>
                <a:ext uri="{FF2B5EF4-FFF2-40B4-BE49-F238E27FC236}">
                  <a16:creationId xmlns:a16="http://schemas.microsoft.com/office/drawing/2014/main" id="{EC450546-99DD-4C12-AE99-39D1D4447C70}"/>
                </a:ext>
              </a:extLst>
            </p:cNvPr>
            <p:cNvSpPr/>
            <p:nvPr/>
          </p:nvSpPr>
          <p:spPr>
            <a:xfrm>
              <a:off x="1880292"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7" name="Rectangle 96">
              <a:extLst>
                <a:ext uri="{FF2B5EF4-FFF2-40B4-BE49-F238E27FC236}">
                  <a16:creationId xmlns:a16="http://schemas.microsoft.com/office/drawing/2014/main" id="{B415D5FC-A7B8-4E01-B82D-782248A1A583}"/>
                </a:ext>
              </a:extLst>
            </p:cNvPr>
            <p:cNvSpPr/>
            <p:nvPr/>
          </p:nvSpPr>
          <p:spPr>
            <a:xfrm>
              <a:off x="1880292"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8" name="Rectangle 97">
              <a:extLst>
                <a:ext uri="{FF2B5EF4-FFF2-40B4-BE49-F238E27FC236}">
                  <a16:creationId xmlns:a16="http://schemas.microsoft.com/office/drawing/2014/main" id="{5976BEF9-20B3-469A-B7F2-D131CB8AFFA2}"/>
                </a:ext>
              </a:extLst>
            </p:cNvPr>
            <p:cNvSpPr/>
            <p:nvPr/>
          </p:nvSpPr>
          <p:spPr>
            <a:xfrm>
              <a:off x="1880292"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9" name="Rectangle 98">
              <a:extLst>
                <a:ext uri="{FF2B5EF4-FFF2-40B4-BE49-F238E27FC236}">
                  <a16:creationId xmlns:a16="http://schemas.microsoft.com/office/drawing/2014/main" id="{6AE24BBF-D2EA-4DA5-9D44-FCB9B0F45B67}"/>
                </a:ext>
              </a:extLst>
            </p:cNvPr>
            <p:cNvSpPr/>
            <p:nvPr/>
          </p:nvSpPr>
          <p:spPr>
            <a:xfrm>
              <a:off x="1880292"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0" name="Rectangle 99">
              <a:extLst>
                <a:ext uri="{FF2B5EF4-FFF2-40B4-BE49-F238E27FC236}">
                  <a16:creationId xmlns:a16="http://schemas.microsoft.com/office/drawing/2014/main" id="{1F1BA591-09A8-42FB-A546-1A7C1D1E3639}"/>
                </a:ext>
              </a:extLst>
            </p:cNvPr>
            <p:cNvSpPr/>
            <p:nvPr/>
          </p:nvSpPr>
          <p:spPr>
            <a:xfrm>
              <a:off x="2172900"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2E03CD74-7D70-4372-8EDA-AB86E9C1F0B1}"/>
                </a:ext>
              </a:extLst>
            </p:cNvPr>
            <p:cNvSpPr/>
            <p:nvPr/>
          </p:nvSpPr>
          <p:spPr>
            <a:xfrm>
              <a:off x="2172900"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D270FEEA-E8A3-458B-BAAA-9A4084CCC0F2}"/>
                </a:ext>
              </a:extLst>
            </p:cNvPr>
            <p:cNvSpPr/>
            <p:nvPr/>
          </p:nvSpPr>
          <p:spPr>
            <a:xfrm>
              <a:off x="2172900"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3" name="Rectangle 102">
              <a:extLst>
                <a:ext uri="{FF2B5EF4-FFF2-40B4-BE49-F238E27FC236}">
                  <a16:creationId xmlns:a16="http://schemas.microsoft.com/office/drawing/2014/main" id="{08743EA8-D8F4-4CE3-82A9-B1CBF460C88A}"/>
                </a:ext>
              </a:extLst>
            </p:cNvPr>
            <p:cNvSpPr/>
            <p:nvPr/>
          </p:nvSpPr>
          <p:spPr>
            <a:xfrm>
              <a:off x="2172900"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4" name="Rectangle 103">
              <a:extLst>
                <a:ext uri="{FF2B5EF4-FFF2-40B4-BE49-F238E27FC236}">
                  <a16:creationId xmlns:a16="http://schemas.microsoft.com/office/drawing/2014/main" id="{3FCBE2D7-7816-43D9-95D8-39652B766C7A}"/>
                </a:ext>
              </a:extLst>
            </p:cNvPr>
            <p:cNvSpPr/>
            <p:nvPr/>
          </p:nvSpPr>
          <p:spPr>
            <a:xfrm>
              <a:off x="2172900"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5" name="Rectangle 104">
              <a:extLst>
                <a:ext uri="{FF2B5EF4-FFF2-40B4-BE49-F238E27FC236}">
                  <a16:creationId xmlns:a16="http://schemas.microsoft.com/office/drawing/2014/main" id="{2301F317-CD8F-4E47-B540-172731D9F2DF}"/>
                </a:ext>
              </a:extLst>
            </p:cNvPr>
            <p:cNvSpPr/>
            <p:nvPr/>
          </p:nvSpPr>
          <p:spPr>
            <a:xfrm>
              <a:off x="2465508"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6" name="Rectangle 105">
              <a:extLst>
                <a:ext uri="{FF2B5EF4-FFF2-40B4-BE49-F238E27FC236}">
                  <a16:creationId xmlns:a16="http://schemas.microsoft.com/office/drawing/2014/main" id="{B1B5044C-850C-49EC-8D8F-AC5463567312}"/>
                </a:ext>
              </a:extLst>
            </p:cNvPr>
            <p:cNvSpPr/>
            <p:nvPr/>
          </p:nvSpPr>
          <p:spPr>
            <a:xfrm>
              <a:off x="2465508"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dirty="0">
                <a:solidFill>
                  <a:prstClr val="white"/>
                </a:solidFill>
                <a:latin typeface="Calibri" panose="020F0502020204030204"/>
              </a:endParaRPr>
            </a:p>
          </p:txBody>
        </p:sp>
        <p:sp>
          <p:nvSpPr>
            <p:cNvPr id="107" name="Rectangle 106">
              <a:extLst>
                <a:ext uri="{FF2B5EF4-FFF2-40B4-BE49-F238E27FC236}">
                  <a16:creationId xmlns:a16="http://schemas.microsoft.com/office/drawing/2014/main" id="{D0EEA7B3-2A79-48CA-9F19-2FE631FB16B7}"/>
                </a:ext>
              </a:extLst>
            </p:cNvPr>
            <p:cNvSpPr/>
            <p:nvPr/>
          </p:nvSpPr>
          <p:spPr>
            <a:xfrm>
              <a:off x="2465508"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8" name="Rectangle 107">
              <a:extLst>
                <a:ext uri="{FF2B5EF4-FFF2-40B4-BE49-F238E27FC236}">
                  <a16:creationId xmlns:a16="http://schemas.microsoft.com/office/drawing/2014/main" id="{5FD2D773-C874-4BB2-9709-F89DE3D063E7}"/>
                </a:ext>
              </a:extLst>
            </p:cNvPr>
            <p:cNvSpPr/>
            <p:nvPr/>
          </p:nvSpPr>
          <p:spPr>
            <a:xfrm>
              <a:off x="2465508"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A1E8962D-E0F9-4A4C-A907-AD061A731CE7}"/>
                </a:ext>
              </a:extLst>
            </p:cNvPr>
            <p:cNvSpPr/>
            <p:nvPr/>
          </p:nvSpPr>
          <p:spPr>
            <a:xfrm>
              <a:off x="2465508"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0" name="Rectangle 109">
              <a:extLst>
                <a:ext uri="{FF2B5EF4-FFF2-40B4-BE49-F238E27FC236}">
                  <a16:creationId xmlns:a16="http://schemas.microsoft.com/office/drawing/2014/main" id="{B63B4BEB-E292-49F0-A3F8-2D863A050DF4}"/>
                </a:ext>
              </a:extLst>
            </p:cNvPr>
            <p:cNvSpPr/>
            <p:nvPr/>
          </p:nvSpPr>
          <p:spPr>
            <a:xfrm>
              <a:off x="2758116" y="257835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1" name="Rectangle 110">
              <a:extLst>
                <a:ext uri="{FF2B5EF4-FFF2-40B4-BE49-F238E27FC236}">
                  <a16:creationId xmlns:a16="http://schemas.microsoft.com/office/drawing/2014/main" id="{D3E011F3-EF12-4395-8B0F-6E0F8FF7C45B}"/>
                </a:ext>
              </a:extLst>
            </p:cNvPr>
            <p:cNvSpPr/>
            <p:nvPr/>
          </p:nvSpPr>
          <p:spPr>
            <a:xfrm>
              <a:off x="2758116" y="287095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2" name="Rectangle 111">
              <a:extLst>
                <a:ext uri="{FF2B5EF4-FFF2-40B4-BE49-F238E27FC236}">
                  <a16:creationId xmlns:a16="http://schemas.microsoft.com/office/drawing/2014/main" id="{BA64C8AB-FFC9-40F5-A1C8-4DA598BF5A94}"/>
                </a:ext>
              </a:extLst>
            </p:cNvPr>
            <p:cNvSpPr/>
            <p:nvPr/>
          </p:nvSpPr>
          <p:spPr>
            <a:xfrm>
              <a:off x="2758116" y="316356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3" name="Rectangle 112">
              <a:extLst>
                <a:ext uri="{FF2B5EF4-FFF2-40B4-BE49-F238E27FC236}">
                  <a16:creationId xmlns:a16="http://schemas.microsoft.com/office/drawing/2014/main" id="{99042161-FF6B-41DF-BDFE-7B04E381DECA}"/>
                </a:ext>
              </a:extLst>
            </p:cNvPr>
            <p:cNvSpPr/>
            <p:nvPr/>
          </p:nvSpPr>
          <p:spPr>
            <a:xfrm>
              <a:off x="2758116" y="345617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4" name="Rectangle 113">
              <a:extLst>
                <a:ext uri="{FF2B5EF4-FFF2-40B4-BE49-F238E27FC236}">
                  <a16:creationId xmlns:a16="http://schemas.microsoft.com/office/drawing/2014/main" id="{7D5A95CC-CCA1-4C59-9312-FF9A65D713C9}"/>
                </a:ext>
              </a:extLst>
            </p:cNvPr>
            <p:cNvSpPr/>
            <p:nvPr/>
          </p:nvSpPr>
          <p:spPr>
            <a:xfrm>
              <a:off x="2758116" y="374878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193" name="Group 192">
            <a:extLst>
              <a:ext uri="{FF2B5EF4-FFF2-40B4-BE49-F238E27FC236}">
                <a16:creationId xmlns:a16="http://schemas.microsoft.com/office/drawing/2014/main" id="{BEB11CCE-B702-40E8-82F6-181DA450EAA6}"/>
              </a:ext>
            </a:extLst>
          </p:cNvPr>
          <p:cNvGrpSpPr/>
          <p:nvPr/>
        </p:nvGrpSpPr>
        <p:grpSpPr>
          <a:xfrm>
            <a:off x="3175368" y="3986270"/>
            <a:ext cx="2926080" cy="585216"/>
            <a:chOff x="1587684" y="1993135"/>
            <a:chExt cx="1463040" cy="292608"/>
          </a:xfrm>
        </p:grpSpPr>
        <p:sp>
          <p:nvSpPr>
            <p:cNvPr id="115" name="Rectangle 114">
              <a:extLst>
                <a:ext uri="{FF2B5EF4-FFF2-40B4-BE49-F238E27FC236}">
                  <a16:creationId xmlns:a16="http://schemas.microsoft.com/office/drawing/2014/main" id="{D48FF07E-A26C-4F35-AF65-FE1830A094FA}"/>
                </a:ext>
              </a:extLst>
            </p:cNvPr>
            <p:cNvSpPr/>
            <p:nvPr/>
          </p:nvSpPr>
          <p:spPr>
            <a:xfrm>
              <a:off x="1587684"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6" name="Rectangle 115">
              <a:extLst>
                <a:ext uri="{FF2B5EF4-FFF2-40B4-BE49-F238E27FC236}">
                  <a16:creationId xmlns:a16="http://schemas.microsoft.com/office/drawing/2014/main" id="{317455AA-8E4A-4A9A-B719-778B14D07707}"/>
                </a:ext>
              </a:extLst>
            </p:cNvPr>
            <p:cNvSpPr/>
            <p:nvPr/>
          </p:nvSpPr>
          <p:spPr>
            <a:xfrm>
              <a:off x="1880292"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7" name="Rectangle 116">
              <a:extLst>
                <a:ext uri="{FF2B5EF4-FFF2-40B4-BE49-F238E27FC236}">
                  <a16:creationId xmlns:a16="http://schemas.microsoft.com/office/drawing/2014/main" id="{43112509-D271-48DB-9C7E-4E41F7D37D92}"/>
                </a:ext>
              </a:extLst>
            </p:cNvPr>
            <p:cNvSpPr/>
            <p:nvPr/>
          </p:nvSpPr>
          <p:spPr>
            <a:xfrm>
              <a:off x="2172900"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8" name="Rectangle 117">
              <a:extLst>
                <a:ext uri="{FF2B5EF4-FFF2-40B4-BE49-F238E27FC236}">
                  <a16:creationId xmlns:a16="http://schemas.microsoft.com/office/drawing/2014/main" id="{0A083849-4E85-460C-8510-CE51F5231929}"/>
                </a:ext>
              </a:extLst>
            </p:cNvPr>
            <p:cNvSpPr/>
            <p:nvPr/>
          </p:nvSpPr>
          <p:spPr>
            <a:xfrm>
              <a:off x="2465508"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19" name="Rectangle 118">
              <a:extLst>
                <a:ext uri="{FF2B5EF4-FFF2-40B4-BE49-F238E27FC236}">
                  <a16:creationId xmlns:a16="http://schemas.microsoft.com/office/drawing/2014/main" id="{2ECCA495-CE62-40E3-B7FE-AFFB05329B6C}"/>
                </a:ext>
              </a:extLst>
            </p:cNvPr>
            <p:cNvSpPr/>
            <p:nvPr/>
          </p:nvSpPr>
          <p:spPr>
            <a:xfrm>
              <a:off x="2758116" y="199313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A3A6C98-A500-425F-81A3-0ECA9DEA6C3B}"/>
                  </a:ext>
                </a:extLst>
              </p:cNvPr>
              <p:cNvSpPr txBox="1"/>
              <p:nvPr/>
            </p:nvSpPr>
            <p:spPr>
              <a:xfrm>
                <a:off x="856552" y="6311963"/>
                <a:ext cx="1126334" cy="61555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b="0" i="1" kern="1200">
                          <a:solidFill>
                            <a:prstClr val="black"/>
                          </a:solidFill>
                          <a:latin typeface="Cambria Math" panose="02040503050406030204" pitchFamily="18" charset="0"/>
                          <a:ea typeface="+mn-ea"/>
                          <a:cs typeface="+mn-cs"/>
                        </a:rPr>
                        <m:t>𝑓</m:t>
                      </m:r>
                      <m:d>
                        <m:dPr>
                          <m:ctrlPr>
                            <a:rPr lang="en-US" sz="4000" b="0" i="1" kern="1200">
                              <a:solidFill>
                                <a:prstClr val="black"/>
                              </a:solidFill>
                              <a:latin typeface="Cambria Math" panose="02040503050406030204" pitchFamily="18" charset="0"/>
                              <a:ea typeface="+mn-ea"/>
                              <a:cs typeface="+mn-cs"/>
                            </a:rPr>
                          </m:ctrlPr>
                        </m:dPr>
                        <m:e>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e>
                      </m:d>
                    </m:oMath>
                  </m:oMathPara>
                </a14:m>
                <a:endParaRPr lang="en-US" sz="4000" b="0" kern="1200" dirty="0">
                  <a:solidFill>
                    <a:prstClr val="black"/>
                  </a:solidFill>
                  <a:latin typeface="Calibri" panose="020F0502020204030204"/>
                  <a:ea typeface="+mn-ea"/>
                  <a:cs typeface="+mn-cs"/>
                </a:endParaRPr>
              </a:p>
            </p:txBody>
          </p:sp>
        </mc:Choice>
        <mc:Fallback xmlns="">
          <p:sp>
            <p:nvSpPr>
              <p:cNvPr id="120" name="TextBox 119">
                <a:extLst>
                  <a:ext uri="{FF2B5EF4-FFF2-40B4-BE49-F238E27FC236}">
                    <a16:creationId xmlns:a16="http://schemas.microsoft.com/office/drawing/2014/main" id="{3A3A6C98-A500-425F-81A3-0ECA9DEA6C3B}"/>
                  </a:ext>
                </a:extLst>
              </p:cNvPr>
              <p:cNvSpPr txBox="1">
                <a:spLocks noRot="1" noChangeAspect="1" noMove="1" noResize="1" noEditPoints="1" noAdjustHandles="1" noChangeArrowheads="1" noChangeShapeType="1" noTextEdit="1"/>
              </p:cNvSpPr>
              <p:nvPr/>
            </p:nvSpPr>
            <p:spPr>
              <a:xfrm>
                <a:off x="856552" y="6311963"/>
                <a:ext cx="1126334" cy="61555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01C2F5DF-5A70-4315-A7A8-11B96E569CE8}"/>
                  </a:ext>
                </a:extLst>
              </p:cNvPr>
              <p:cNvSpPr txBox="1"/>
              <p:nvPr/>
            </p:nvSpPr>
            <p:spPr>
              <a:xfrm>
                <a:off x="4436684" y="3370717"/>
                <a:ext cx="403444" cy="61555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m:oMathPara>
                </a14:m>
                <a:endParaRPr lang="en-US" sz="4000" b="0" kern="1200" dirty="0">
                  <a:solidFill>
                    <a:prstClr val="black"/>
                  </a:solidFill>
                  <a:latin typeface="Calibri" panose="020F0502020204030204"/>
                  <a:ea typeface="+mn-ea"/>
                  <a:cs typeface="+mn-cs"/>
                </a:endParaRPr>
              </a:p>
            </p:txBody>
          </p:sp>
        </mc:Choice>
        <mc:Fallback xmlns="">
          <p:sp>
            <p:nvSpPr>
              <p:cNvPr id="121" name="TextBox 120">
                <a:extLst>
                  <a:ext uri="{FF2B5EF4-FFF2-40B4-BE49-F238E27FC236}">
                    <a16:creationId xmlns:a16="http://schemas.microsoft.com/office/drawing/2014/main" id="{01C2F5DF-5A70-4315-A7A8-11B96E569CE8}"/>
                  </a:ext>
                </a:extLst>
              </p:cNvPr>
              <p:cNvSpPr txBox="1">
                <a:spLocks noRot="1" noChangeAspect="1" noMove="1" noResize="1" noEditPoints="1" noAdjustHandles="1" noChangeArrowheads="1" noChangeShapeType="1" noTextEdit="1"/>
              </p:cNvSpPr>
              <p:nvPr/>
            </p:nvSpPr>
            <p:spPr>
              <a:xfrm>
                <a:off x="4436684" y="3370717"/>
                <a:ext cx="403444" cy="615553"/>
              </a:xfrm>
              <a:prstGeom prst="rect">
                <a:avLst/>
              </a:prstGeom>
              <a:blipFill>
                <a:blip r:embed="rId12"/>
                <a:stretch>
                  <a:fillRect/>
                </a:stretch>
              </a:blipFill>
            </p:spPr>
            <p:txBody>
              <a:bodyPr/>
              <a:lstStyle/>
              <a:p>
                <a:r>
                  <a:rPr lang="en-US">
                    <a:noFill/>
                  </a:rPr>
                  <a:t> </a:t>
                </a:r>
              </a:p>
            </p:txBody>
          </p:sp>
        </mc:Fallback>
      </mc:AlternateContent>
      <p:cxnSp>
        <p:nvCxnSpPr>
          <p:cNvPr id="122" name="Straight Arrow Connector 121">
            <a:extLst>
              <a:ext uri="{FF2B5EF4-FFF2-40B4-BE49-F238E27FC236}">
                <a16:creationId xmlns:a16="http://schemas.microsoft.com/office/drawing/2014/main" id="{3A8F2A74-47BE-4603-A776-657D17A236B2}"/>
              </a:ext>
            </a:extLst>
          </p:cNvPr>
          <p:cNvCxnSpPr>
            <a:stCxn id="86" idx="3"/>
            <a:endCxn id="106" idx="1"/>
          </p:cNvCxnSpPr>
          <p:nvPr/>
        </p:nvCxnSpPr>
        <p:spPr>
          <a:xfrm>
            <a:off x="2590152" y="6034526"/>
            <a:ext cx="2340864" cy="0"/>
          </a:xfrm>
          <a:prstGeom prst="straightConnector1">
            <a:avLst/>
          </a:prstGeom>
          <a:ln w="38100">
            <a:solidFill>
              <a:srgbClr val="8C468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6877DF8A-0D94-4651-A8A4-420E5EA4FBF3}"/>
              </a:ext>
            </a:extLst>
          </p:cNvPr>
          <p:cNvCxnSpPr>
            <a:cxnSpLocks/>
            <a:stCxn id="118" idx="2"/>
            <a:endCxn id="106" idx="0"/>
          </p:cNvCxnSpPr>
          <p:nvPr/>
        </p:nvCxnSpPr>
        <p:spPr>
          <a:xfrm>
            <a:off x="5223624" y="4571486"/>
            <a:ext cx="0" cy="1170432"/>
          </a:xfrm>
          <a:prstGeom prst="straightConnector1">
            <a:avLst/>
          </a:prstGeom>
          <a:ln w="38100">
            <a:solidFill>
              <a:srgbClr val="8C468C"/>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421F299E-9FA0-45E1-B188-BF1415C0C0AB}"/>
                  </a:ext>
                </a:extLst>
              </p:cNvPr>
              <p:cNvSpPr txBox="1"/>
              <p:nvPr/>
            </p:nvSpPr>
            <p:spPr>
              <a:xfrm>
                <a:off x="6204140" y="5863965"/>
                <a:ext cx="1412310" cy="1214371"/>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f>
                        <m:fPr>
                          <m:ctrlPr>
                            <a:rPr lang="en-US" sz="4000" b="0" i="1" kern="1200">
                              <a:solidFill>
                                <a:prstClr val="black"/>
                              </a:solidFill>
                              <a:latin typeface="Cambria Math" panose="02040503050406030204" pitchFamily="18" charset="0"/>
                              <a:ea typeface="+mn-ea"/>
                              <a:cs typeface="+mn-cs"/>
                            </a:rPr>
                          </m:ctrlPr>
                        </m:fPr>
                        <m:num>
                          <m:r>
                            <a:rPr lang="en-US" sz="4000" b="0" i="1" kern="1200">
                              <a:solidFill>
                                <a:prstClr val="black"/>
                              </a:solidFill>
                              <a:latin typeface="Cambria Math" panose="02040503050406030204" pitchFamily="18" charset="0"/>
                              <a:ea typeface="+mn-ea"/>
                              <a:cs typeface="+mn-cs"/>
                            </a:rPr>
                            <m:t>𝜕</m:t>
                          </m:r>
                          <m:r>
                            <a:rPr lang="en-US" sz="4000" b="0" i="1" kern="1200">
                              <a:solidFill>
                                <a:prstClr val="black"/>
                              </a:solidFill>
                              <a:latin typeface="Cambria Math" panose="02040503050406030204" pitchFamily="18" charset="0"/>
                              <a:ea typeface="+mn-ea"/>
                              <a:cs typeface="+mn-cs"/>
                            </a:rPr>
                            <m:t>𝑓</m:t>
                          </m:r>
                          <m:r>
                            <a:rPr lang="en-US" sz="4000" b="0" i="1" kern="1200">
                              <a:solidFill>
                                <a:prstClr val="black"/>
                              </a:solidFill>
                              <a:latin typeface="Cambria Math" panose="02040503050406030204" pitchFamily="18" charset="0"/>
                              <a:ea typeface="+mn-ea"/>
                              <a:cs typeface="+mn-cs"/>
                            </a:rPr>
                            <m:t>(</m:t>
                          </m:r>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r>
                            <a:rPr lang="en-US" sz="4000" b="0" i="1" kern="1200">
                              <a:solidFill>
                                <a:prstClr val="black"/>
                              </a:solidFill>
                              <a:latin typeface="Cambria Math" panose="02040503050406030204" pitchFamily="18" charset="0"/>
                              <a:ea typeface="+mn-ea"/>
                              <a:cs typeface="+mn-cs"/>
                            </a:rPr>
                            <m:t>)</m:t>
                          </m:r>
                        </m:num>
                        <m:den>
                          <m:r>
                            <a:rPr lang="en-US" sz="4000" b="0" i="1" kern="1200">
                              <a:solidFill>
                                <a:prstClr val="black"/>
                              </a:solidFill>
                              <a:latin typeface="Cambria Math" panose="02040503050406030204" pitchFamily="18" charset="0"/>
                              <a:ea typeface="+mn-ea"/>
                              <a:cs typeface="+mn-cs"/>
                            </a:rPr>
                            <m:t>𝜕</m:t>
                          </m:r>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den>
                      </m:f>
                    </m:oMath>
                  </m:oMathPara>
                </a14:m>
                <a:endParaRPr lang="en-US" sz="4000" b="0" kern="1200" dirty="0">
                  <a:solidFill>
                    <a:prstClr val="black"/>
                  </a:solidFill>
                  <a:latin typeface="Calibri" panose="020F0502020204030204"/>
                  <a:ea typeface="+mn-ea"/>
                  <a:cs typeface="+mn-cs"/>
                </a:endParaRPr>
              </a:p>
            </p:txBody>
          </p:sp>
        </mc:Choice>
        <mc:Fallback xmlns="">
          <p:sp>
            <p:nvSpPr>
              <p:cNvPr id="124" name="TextBox 123">
                <a:extLst>
                  <a:ext uri="{FF2B5EF4-FFF2-40B4-BE49-F238E27FC236}">
                    <a16:creationId xmlns:a16="http://schemas.microsoft.com/office/drawing/2014/main" id="{421F299E-9FA0-45E1-B188-BF1415C0C0AB}"/>
                  </a:ext>
                </a:extLst>
              </p:cNvPr>
              <p:cNvSpPr txBox="1">
                <a:spLocks noRot="1" noChangeAspect="1" noMove="1" noResize="1" noEditPoints="1" noAdjustHandles="1" noChangeArrowheads="1" noChangeShapeType="1" noTextEdit="1"/>
              </p:cNvSpPr>
              <p:nvPr/>
            </p:nvSpPr>
            <p:spPr>
              <a:xfrm>
                <a:off x="6204140" y="5863965"/>
                <a:ext cx="1412310" cy="1214371"/>
              </a:xfrm>
              <a:prstGeom prst="rect">
                <a:avLst/>
              </a:prstGeom>
              <a:blipFill>
                <a:blip r:embed="rId13"/>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30B8F0E-63C3-45C9-B6A7-B334461B2189}"/>
              </a:ext>
            </a:extLst>
          </p:cNvPr>
          <p:cNvGrpSpPr/>
          <p:nvPr/>
        </p:nvGrpSpPr>
        <p:grpSpPr>
          <a:xfrm>
            <a:off x="17991458" y="8496022"/>
            <a:ext cx="2926080" cy="2926080"/>
            <a:chOff x="8115709" y="3901057"/>
            <a:chExt cx="1463040" cy="1463040"/>
          </a:xfrm>
        </p:grpSpPr>
        <p:sp>
          <p:nvSpPr>
            <p:cNvPr id="125" name="Rectangle 124">
              <a:extLst>
                <a:ext uri="{FF2B5EF4-FFF2-40B4-BE49-F238E27FC236}">
                  <a16:creationId xmlns:a16="http://schemas.microsoft.com/office/drawing/2014/main" id="{9D179593-A616-4DA0-8EBC-58B9052DC4AA}"/>
                </a:ext>
              </a:extLst>
            </p:cNvPr>
            <p:cNvSpPr/>
            <p:nvPr/>
          </p:nvSpPr>
          <p:spPr>
            <a:xfrm>
              <a:off x="8115709"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6" name="Rectangle 125">
              <a:extLst>
                <a:ext uri="{FF2B5EF4-FFF2-40B4-BE49-F238E27FC236}">
                  <a16:creationId xmlns:a16="http://schemas.microsoft.com/office/drawing/2014/main" id="{4EDD18EB-FD81-4EC2-9F98-B342B586B5D2}"/>
                </a:ext>
              </a:extLst>
            </p:cNvPr>
            <p:cNvSpPr/>
            <p:nvPr/>
          </p:nvSpPr>
          <p:spPr>
            <a:xfrm>
              <a:off x="8115709"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7" name="Rectangle 126">
              <a:extLst>
                <a:ext uri="{FF2B5EF4-FFF2-40B4-BE49-F238E27FC236}">
                  <a16:creationId xmlns:a16="http://schemas.microsoft.com/office/drawing/2014/main" id="{89B299EA-ACCE-4795-BCD9-7AAD1D0F42A4}"/>
                </a:ext>
              </a:extLst>
            </p:cNvPr>
            <p:cNvSpPr/>
            <p:nvPr/>
          </p:nvSpPr>
          <p:spPr>
            <a:xfrm>
              <a:off x="8115709"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8" name="Rectangle 127">
              <a:extLst>
                <a:ext uri="{FF2B5EF4-FFF2-40B4-BE49-F238E27FC236}">
                  <a16:creationId xmlns:a16="http://schemas.microsoft.com/office/drawing/2014/main" id="{50BD41D0-0219-412F-9724-0C6688E337ED}"/>
                </a:ext>
              </a:extLst>
            </p:cNvPr>
            <p:cNvSpPr/>
            <p:nvPr/>
          </p:nvSpPr>
          <p:spPr>
            <a:xfrm>
              <a:off x="8115709"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9" name="Rectangle 128">
              <a:extLst>
                <a:ext uri="{FF2B5EF4-FFF2-40B4-BE49-F238E27FC236}">
                  <a16:creationId xmlns:a16="http://schemas.microsoft.com/office/drawing/2014/main" id="{B6916E46-85A7-4833-A004-18DB49BC1ECE}"/>
                </a:ext>
              </a:extLst>
            </p:cNvPr>
            <p:cNvSpPr/>
            <p:nvPr/>
          </p:nvSpPr>
          <p:spPr>
            <a:xfrm>
              <a:off x="8115709"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0" name="Rectangle 129">
              <a:extLst>
                <a:ext uri="{FF2B5EF4-FFF2-40B4-BE49-F238E27FC236}">
                  <a16:creationId xmlns:a16="http://schemas.microsoft.com/office/drawing/2014/main" id="{9A1AF32C-EEC2-4F97-8F5C-F347BD61DAC5}"/>
                </a:ext>
              </a:extLst>
            </p:cNvPr>
            <p:cNvSpPr/>
            <p:nvPr/>
          </p:nvSpPr>
          <p:spPr>
            <a:xfrm>
              <a:off x="8408317"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1" name="Rectangle 130">
              <a:extLst>
                <a:ext uri="{FF2B5EF4-FFF2-40B4-BE49-F238E27FC236}">
                  <a16:creationId xmlns:a16="http://schemas.microsoft.com/office/drawing/2014/main" id="{66F57B53-B674-4E4B-8966-3E6B1FDC9430}"/>
                </a:ext>
              </a:extLst>
            </p:cNvPr>
            <p:cNvSpPr/>
            <p:nvPr/>
          </p:nvSpPr>
          <p:spPr>
            <a:xfrm>
              <a:off x="8408317"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2" name="Rectangle 131">
              <a:extLst>
                <a:ext uri="{FF2B5EF4-FFF2-40B4-BE49-F238E27FC236}">
                  <a16:creationId xmlns:a16="http://schemas.microsoft.com/office/drawing/2014/main" id="{B920AB3C-221B-4058-BD6A-7E51C3F4DEC9}"/>
                </a:ext>
              </a:extLst>
            </p:cNvPr>
            <p:cNvSpPr/>
            <p:nvPr/>
          </p:nvSpPr>
          <p:spPr>
            <a:xfrm>
              <a:off x="8408317"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3" name="Rectangle 132">
              <a:extLst>
                <a:ext uri="{FF2B5EF4-FFF2-40B4-BE49-F238E27FC236}">
                  <a16:creationId xmlns:a16="http://schemas.microsoft.com/office/drawing/2014/main" id="{7DA63F39-448B-4789-A446-6D800D7BFBBA}"/>
                </a:ext>
              </a:extLst>
            </p:cNvPr>
            <p:cNvSpPr/>
            <p:nvPr/>
          </p:nvSpPr>
          <p:spPr>
            <a:xfrm>
              <a:off x="8408317"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4" name="Rectangle 133">
              <a:extLst>
                <a:ext uri="{FF2B5EF4-FFF2-40B4-BE49-F238E27FC236}">
                  <a16:creationId xmlns:a16="http://schemas.microsoft.com/office/drawing/2014/main" id="{4051BDDF-A574-4D6B-AB1D-970007936590}"/>
                </a:ext>
              </a:extLst>
            </p:cNvPr>
            <p:cNvSpPr/>
            <p:nvPr/>
          </p:nvSpPr>
          <p:spPr>
            <a:xfrm>
              <a:off x="8408317"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5" name="Rectangle 134">
              <a:extLst>
                <a:ext uri="{FF2B5EF4-FFF2-40B4-BE49-F238E27FC236}">
                  <a16:creationId xmlns:a16="http://schemas.microsoft.com/office/drawing/2014/main" id="{C7828C49-8847-4E39-AD7E-D14E0EEF0844}"/>
                </a:ext>
              </a:extLst>
            </p:cNvPr>
            <p:cNvSpPr/>
            <p:nvPr/>
          </p:nvSpPr>
          <p:spPr>
            <a:xfrm>
              <a:off x="8700925"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6" name="Rectangle 135">
              <a:extLst>
                <a:ext uri="{FF2B5EF4-FFF2-40B4-BE49-F238E27FC236}">
                  <a16:creationId xmlns:a16="http://schemas.microsoft.com/office/drawing/2014/main" id="{9B39BAFB-2F5E-43FA-9963-8028EE6F0DAE}"/>
                </a:ext>
              </a:extLst>
            </p:cNvPr>
            <p:cNvSpPr/>
            <p:nvPr/>
          </p:nvSpPr>
          <p:spPr>
            <a:xfrm>
              <a:off x="8700925"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7" name="Rectangle 136">
              <a:extLst>
                <a:ext uri="{FF2B5EF4-FFF2-40B4-BE49-F238E27FC236}">
                  <a16:creationId xmlns:a16="http://schemas.microsoft.com/office/drawing/2014/main" id="{FAED3464-55BD-4ACB-89C0-63F79AB458A9}"/>
                </a:ext>
              </a:extLst>
            </p:cNvPr>
            <p:cNvSpPr/>
            <p:nvPr/>
          </p:nvSpPr>
          <p:spPr>
            <a:xfrm>
              <a:off x="8700925"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8" name="Rectangle 137">
              <a:extLst>
                <a:ext uri="{FF2B5EF4-FFF2-40B4-BE49-F238E27FC236}">
                  <a16:creationId xmlns:a16="http://schemas.microsoft.com/office/drawing/2014/main" id="{665ECB88-FE83-4D6D-8162-ABF2328D73F4}"/>
                </a:ext>
              </a:extLst>
            </p:cNvPr>
            <p:cNvSpPr/>
            <p:nvPr/>
          </p:nvSpPr>
          <p:spPr>
            <a:xfrm>
              <a:off x="8700925"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9" name="Rectangle 138">
              <a:extLst>
                <a:ext uri="{FF2B5EF4-FFF2-40B4-BE49-F238E27FC236}">
                  <a16:creationId xmlns:a16="http://schemas.microsoft.com/office/drawing/2014/main" id="{45745001-1999-4C59-808F-D96CFA4A604B}"/>
                </a:ext>
              </a:extLst>
            </p:cNvPr>
            <p:cNvSpPr/>
            <p:nvPr/>
          </p:nvSpPr>
          <p:spPr>
            <a:xfrm>
              <a:off x="8700925"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0" name="Rectangle 139">
              <a:extLst>
                <a:ext uri="{FF2B5EF4-FFF2-40B4-BE49-F238E27FC236}">
                  <a16:creationId xmlns:a16="http://schemas.microsoft.com/office/drawing/2014/main" id="{2F542796-CA63-4CFC-AFE5-46948696DAD1}"/>
                </a:ext>
              </a:extLst>
            </p:cNvPr>
            <p:cNvSpPr/>
            <p:nvPr/>
          </p:nvSpPr>
          <p:spPr>
            <a:xfrm>
              <a:off x="8993533"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1" name="Rectangle 140">
              <a:extLst>
                <a:ext uri="{FF2B5EF4-FFF2-40B4-BE49-F238E27FC236}">
                  <a16:creationId xmlns:a16="http://schemas.microsoft.com/office/drawing/2014/main" id="{437D9152-B5EA-47AC-92EB-9DA2870BB2DB}"/>
                </a:ext>
              </a:extLst>
            </p:cNvPr>
            <p:cNvSpPr/>
            <p:nvPr/>
          </p:nvSpPr>
          <p:spPr>
            <a:xfrm>
              <a:off x="8993533"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2" name="Rectangle 141">
              <a:extLst>
                <a:ext uri="{FF2B5EF4-FFF2-40B4-BE49-F238E27FC236}">
                  <a16:creationId xmlns:a16="http://schemas.microsoft.com/office/drawing/2014/main" id="{4E62EBC2-C411-4C62-9D28-4B27307EF47F}"/>
                </a:ext>
              </a:extLst>
            </p:cNvPr>
            <p:cNvSpPr/>
            <p:nvPr/>
          </p:nvSpPr>
          <p:spPr>
            <a:xfrm>
              <a:off x="8993533"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3" name="Rectangle 142">
              <a:extLst>
                <a:ext uri="{FF2B5EF4-FFF2-40B4-BE49-F238E27FC236}">
                  <a16:creationId xmlns:a16="http://schemas.microsoft.com/office/drawing/2014/main" id="{C4B1CD1D-C452-4243-AC27-A25E119BDE48}"/>
                </a:ext>
              </a:extLst>
            </p:cNvPr>
            <p:cNvSpPr/>
            <p:nvPr/>
          </p:nvSpPr>
          <p:spPr>
            <a:xfrm>
              <a:off x="8993533"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4" name="Rectangle 143">
              <a:extLst>
                <a:ext uri="{FF2B5EF4-FFF2-40B4-BE49-F238E27FC236}">
                  <a16:creationId xmlns:a16="http://schemas.microsoft.com/office/drawing/2014/main" id="{3B041B23-3552-4E44-824E-E23E606ED65C}"/>
                </a:ext>
              </a:extLst>
            </p:cNvPr>
            <p:cNvSpPr/>
            <p:nvPr/>
          </p:nvSpPr>
          <p:spPr>
            <a:xfrm>
              <a:off x="8993533"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5" name="Rectangle 144">
              <a:extLst>
                <a:ext uri="{FF2B5EF4-FFF2-40B4-BE49-F238E27FC236}">
                  <a16:creationId xmlns:a16="http://schemas.microsoft.com/office/drawing/2014/main" id="{E93B149E-80A3-4088-B93D-2A71F25CB184}"/>
                </a:ext>
              </a:extLst>
            </p:cNvPr>
            <p:cNvSpPr/>
            <p:nvPr/>
          </p:nvSpPr>
          <p:spPr>
            <a:xfrm>
              <a:off x="9286141" y="3901057"/>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6" name="Rectangle 145">
              <a:extLst>
                <a:ext uri="{FF2B5EF4-FFF2-40B4-BE49-F238E27FC236}">
                  <a16:creationId xmlns:a16="http://schemas.microsoft.com/office/drawing/2014/main" id="{92840EBC-6380-4B99-B410-0FE51C82FDF2}"/>
                </a:ext>
              </a:extLst>
            </p:cNvPr>
            <p:cNvSpPr/>
            <p:nvPr/>
          </p:nvSpPr>
          <p:spPr>
            <a:xfrm>
              <a:off x="9286141" y="4193665"/>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7" name="Rectangle 146">
              <a:extLst>
                <a:ext uri="{FF2B5EF4-FFF2-40B4-BE49-F238E27FC236}">
                  <a16:creationId xmlns:a16="http://schemas.microsoft.com/office/drawing/2014/main" id="{019F3850-943C-45A4-AB84-E97C2FCE58AB}"/>
                </a:ext>
              </a:extLst>
            </p:cNvPr>
            <p:cNvSpPr/>
            <p:nvPr/>
          </p:nvSpPr>
          <p:spPr>
            <a:xfrm>
              <a:off x="9286141" y="4486273"/>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D8C912BC-8E53-4EFE-8062-3FF1433D3272}"/>
                </a:ext>
              </a:extLst>
            </p:cNvPr>
            <p:cNvSpPr/>
            <p:nvPr/>
          </p:nvSpPr>
          <p:spPr>
            <a:xfrm>
              <a:off x="9286141" y="4778881"/>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97142349-2D00-415B-87B6-27FECBF4CF8B}"/>
                </a:ext>
              </a:extLst>
            </p:cNvPr>
            <p:cNvSpPr/>
            <p:nvPr/>
          </p:nvSpPr>
          <p:spPr>
            <a:xfrm>
              <a:off x="9286141" y="5071489"/>
              <a:ext cx="292608" cy="292608"/>
            </a:xfrm>
            <a:prstGeom prst="rect">
              <a:avLst/>
            </a:prstGeom>
            <a:noFill/>
            <a:ln w="38100">
              <a:solidFill>
                <a:srgbClr val="CC7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9781B1F2-2C85-4DF0-A788-C8E400798EC1}"/>
              </a:ext>
            </a:extLst>
          </p:cNvPr>
          <p:cNvGrpSpPr/>
          <p:nvPr/>
        </p:nvGrpSpPr>
        <p:grpSpPr>
          <a:xfrm>
            <a:off x="12199724" y="8496022"/>
            <a:ext cx="2926080" cy="2926080"/>
            <a:chOff x="5189629" y="3913546"/>
            <a:chExt cx="1463040" cy="1463040"/>
          </a:xfrm>
        </p:grpSpPr>
        <p:sp>
          <p:nvSpPr>
            <p:cNvPr id="150" name="Rectangle 149">
              <a:extLst>
                <a:ext uri="{FF2B5EF4-FFF2-40B4-BE49-F238E27FC236}">
                  <a16:creationId xmlns:a16="http://schemas.microsoft.com/office/drawing/2014/main" id="{123FA459-89BD-409C-990D-9833ABD217FC}"/>
                </a:ext>
              </a:extLst>
            </p:cNvPr>
            <p:cNvSpPr/>
            <p:nvPr/>
          </p:nvSpPr>
          <p:spPr>
            <a:xfrm>
              <a:off x="5189629"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1" name="Rectangle 150">
              <a:extLst>
                <a:ext uri="{FF2B5EF4-FFF2-40B4-BE49-F238E27FC236}">
                  <a16:creationId xmlns:a16="http://schemas.microsoft.com/office/drawing/2014/main" id="{150A3A29-659C-4145-89E0-802146827C1C}"/>
                </a:ext>
              </a:extLst>
            </p:cNvPr>
            <p:cNvSpPr/>
            <p:nvPr/>
          </p:nvSpPr>
          <p:spPr>
            <a:xfrm>
              <a:off x="5189629"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2" name="Rectangle 151">
              <a:extLst>
                <a:ext uri="{FF2B5EF4-FFF2-40B4-BE49-F238E27FC236}">
                  <a16:creationId xmlns:a16="http://schemas.microsoft.com/office/drawing/2014/main" id="{02921FCD-D9E5-43A4-93CF-49131AEBD329}"/>
                </a:ext>
              </a:extLst>
            </p:cNvPr>
            <p:cNvSpPr/>
            <p:nvPr/>
          </p:nvSpPr>
          <p:spPr>
            <a:xfrm>
              <a:off x="5189629"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3" name="Rectangle 152">
              <a:extLst>
                <a:ext uri="{FF2B5EF4-FFF2-40B4-BE49-F238E27FC236}">
                  <a16:creationId xmlns:a16="http://schemas.microsoft.com/office/drawing/2014/main" id="{1330E020-E260-426F-82AE-838EB51DECFE}"/>
                </a:ext>
              </a:extLst>
            </p:cNvPr>
            <p:cNvSpPr/>
            <p:nvPr/>
          </p:nvSpPr>
          <p:spPr>
            <a:xfrm>
              <a:off x="5189629"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4" name="Rectangle 153">
              <a:extLst>
                <a:ext uri="{FF2B5EF4-FFF2-40B4-BE49-F238E27FC236}">
                  <a16:creationId xmlns:a16="http://schemas.microsoft.com/office/drawing/2014/main" id="{CFC6F7D3-1FED-4880-A8E8-8EA6353380AA}"/>
                </a:ext>
              </a:extLst>
            </p:cNvPr>
            <p:cNvSpPr/>
            <p:nvPr/>
          </p:nvSpPr>
          <p:spPr>
            <a:xfrm>
              <a:off x="5189629"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5" name="Rectangle 154">
              <a:extLst>
                <a:ext uri="{FF2B5EF4-FFF2-40B4-BE49-F238E27FC236}">
                  <a16:creationId xmlns:a16="http://schemas.microsoft.com/office/drawing/2014/main" id="{9E9708BE-23A8-482D-A09E-99D32D2D06A8}"/>
                </a:ext>
              </a:extLst>
            </p:cNvPr>
            <p:cNvSpPr/>
            <p:nvPr/>
          </p:nvSpPr>
          <p:spPr>
            <a:xfrm>
              <a:off x="5482237"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6" name="Rectangle 155">
              <a:extLst>
                <a:ext uri="{FF2B5EF4-FFF2-40B4-BE49-F238E27FC236}">
                  <a16:creationId xmlns:a16="http://schemas.microsoft.com/office/drawing/2014/main" id="{73D5E00E-880A-4D73-BC9E-D96ACF139922}"/>
                </a:ext>
              </a:extLst>
            </p:cNvPr>
            <p:cNvSpPr/>
            <p:nvPr/>
          </p:nvSpPr>
          <p:spPr>
            <a:xfrm>
              <a:off x="5482237"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7" name="Rectangle 156">
              <a:extLst>
                <a:ext uri="{FF2B5EF4-FFF2-40B4-BE49-F238E27FC236}">
                  <a16:creationId xmlns:a16="http://schemas.microsoft.com/office/drawing/2014/main" id="{A5C42016-9D44-47B6-8C91-A650E370CED9}"/>
                </a:ext>
              </a:extLst>
            </p:cNvPr>
            <p:cNvSpPr/>
            <p:nvPr/>
          </p:nvSpPr>
          <p:spPr>
            <a:xfrm>
              <a:off x="5482237"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8" name="Rectangle 157">
              <a:extLst>
                <a:ext uri="{FF2B5EF4-FFF2-40B4-BE49-F238E27FC236}">
                  <a16:creationId xmlns:a16="http://schemas.microsoft.com/office/drawing/2014/main" id="{ADFF34E1-BC77-4A64-883A-73AD46EB4F0B}"/>
                </a:ext>
              </a:extLst>
            </p:cNvPr>
            <p:cNvSpPr/>
            <p:nvPr/>
          </p:nvSpPr>
          <p:spPr>
            <a:xfrm>
              <a:off x="5482237"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9" name="Rectangle 158">
              <a:extLst>
                <a:ext uri="{FF2B5EF4-FFF2-40B4-BE49-F238E27FC236}">
                  <a16:creationId xmlns:a16="http://schemas.microsoft.com/office/drawing/2014/main" id="{23C3EBF6-44E0-4CF8-8F52-EF731575ECE5}"/>
                </a:ext>
              </a:extLst>
            </p:cNvPr>
            <p:cNvSpPr/>
            <p:nvPr/>
          </p:nvSpPr>
          <p:spPr>
            <a:xfrm>
              <a:off x="5482237"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0" name="Rectangle 159">
              <a:extLst>
                <a:ext uri="{FF2B5EF4-FFF2-40B4-BE49-F238E27FC236}">
                  <a16:creationId xmlns:a16="http://schemas.microsoft.com/office/drawing/2014/main" id="{D46CF879-7A0F-4B86-B1C9-B8BE1012FA7F}"/>
                </a:ext>
              </a:extLst>
            </p:cNvPr>
            <p:cNvSpPr/>
            <p:nvPr/>
          </p:nvSpPr>
          <p:spPr>
            <a:xfrm>
              <a:off x="5774845"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1" name="Rectangle 160">
              <a:extLst>
                <a:ext uri="{FF2B5EF4-FFF2-40B4-BE49-F238E27FC236}">
                  <a16:creationId xmlns:a16="http://schemas.microsoft.com/office/drawing/2014/main" id="{221C272B-6937-456F-85E6-CAC03B6917EB}"/>
                </a:ext>
              </a:extLst>
            </p:cNvPr>
            <p:cNvSpPr/>
            <p:nvPr/>
          </p:nvSpPr>
          <p:spPr>
            <a:xfrm>
              <a:off x="5774845"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2" name="Rectangle 161">
              <a:extLst>
                <a:ext uri="{FF2B5EF4-FFF2-40B4-BE49-F238E27FC236}">
                  <a16:creationId xmlns:a16="http://schemas.microsoft.com/office/drawing/2014/main" id="{9C881C07-72FF-4668-8127-46FD0CFC7591}"/>
                </a:ext>
              </a:extLst>
            </p:cNvPr>
            <p:cNvSpPr/>
            <p:nvPr/>
          </p:nvSpPr>
          <p:spPr>
            <a:xfrm>
              <a:off x="5774845"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3" name="Rectangle 162">
              <a:extLst>
                <a:ext uri="{FF2B5EF4-FFF2-40B4-BE49-F238E27FC236}">
                  <a16:creationId xmlns:a16="http://schemas.microsoft.com/office/drawing/2014/main" id="{270124B3-967E-437A-97B9-36FAF5A11557}"/>
                </a:ext>
              </a:extLst>
            </p:cNvPr>
            <p:cNvSpPr/>
            <p:nvPr/>
          </p:nvSpPr>
          <p:spPr>
            <a:xfrm>
              <a:off x="5774845"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4" name="Rectangle 163">
              <a:extLst>
                <a:ext uri="{FF2B5EF4-FFF2-40B4-BE49-F238E27FC236}">
                  <a16:creationId xmlns:a16="http://schemas.microsoft.com/office/drawing/2014/main" id="{C515D361-E9CC-456A-91CC-43619C2BEFBD}"/>
                </a:ext>
              </a:extLst>
            </p:cNvPr>
            <p:cNvSpPr/>
            <p:nvPr/>
          </p:nvSpPr>
          <p:spPr>
            <a:xfrm>
              <a:off x="5774845"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5" name="Rectangle 164">
              <a:extLst>
                <a:ext uri="{FF2B5EF4-FFF2-40B4-BE49-F238E27FC236}">
                  <a16:creationId xmlns:a16="http://schemas.microsoft.com/office/drawing/2014/main" id="{69112A8E-E6FD-4313-91DD-28FE1606F21D}"/>
                </a:ext>
              </a:extLst>
            </p:cNvPr>
            <p:cNvSpPr/>
            <p:nvPr/>
          </p:nvSpPr>
          <p:spPr>
            <a:xfrm>
              <a:off x="6067453"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6" name="Rectangle 165">
              <a:extLst>
                <a:ext uri="{FF2B5EF4-FFF2-40B4-BE49-F238E27FC236}">
                  <a16:creationId xmlns:a16="http://schemas.microsoft.com/office/drawing/2014/main" id="{D4A3D84C-49D5-45B9-862C-E0A9A526061F}"/>
                </a:ext>
              </a:extLst>
            </p:cNvPr>
            <p:cNvSpPr/>
            <p:nvPr/>
          </p:nvSpPr>
          <p:spPr>
            <a:xfrm>
              <a:off x="6067453"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7" name="Rectangle 166">
              <a:extLst>
                <a:ext uri="{FF2B5EF4-FFF2-40B4-BE49-F238E27FC236}">
                  <a16:creationId xmlns:a16="http://schemas.microsoft.com/office/drawing/2014/main" id="{E6BF6B46-B1F3-4253-9766-548D1972434D}"/>
                </a:ext>
              </a:extLst>
            </p:cNvPr>
            <p:cNvSpPr/>
            <p:nvPr/>
          </p:nvSpPr>
          <p:spPr>
            <a:xfrm>
              <a:off x="6067453"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8" name="Rectangle 167">
              <a:extLst>
                <a:ext uri="{FF2B5EF4-FFF2-40B4-BE49-F238E27FC236}">
                  <a16:creationId xmlns:a16="http://schemas.microsoft.com/office/drawing/2014/main" id="{4B7D24FB-BC0B-4DE7-9967-E13B5231B5C9}"/>
                </a:ext>
              </a:extLst>
            </p:cNvPr>
            <p:cNvSpPr/>
            <p:nvPr/>
          </p:nvSpPr>
          <p:spPr>
            <a:xfrm>
              <a:off x="6067453"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9" name="Rectangle 168">
              <a:extLst>
                <a:ext uri="{FF2B5EF4-FFF2-40B4-BE49-F238E27FC236}">
                  <a16:creationId xmlns:a16="http://schemas.microsoft.com/office/drawing/2014/main" id="{DDAAF335-B180-4CA6-8E3D-95DFF3D7A933}"/>
                </a:ext>
              </a:extLst>
            </p:cNvPr>
            <p:cNvSpPr/>
            <p:nvPr/>
          </p:nvSpPr>
          <p:spPr>
            <a:xfrm>
              <a:off x="6067453"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0" name="Rectangle 169">
              <a:extLst>
                <a:ext uri="{FF2B5EF4-FFF2-40B4-BE49-F238E27FC236}">
                  <a16:creationId xmlns:a16="http://schemas.microsoft.com/office/drawing/2014/main" id="{21ADD4CF-F6EF-40AC-92B5-6E3FBAA9E456}"/>
                </a:ext>
              </a:extLst>
            </p:cNvPr>
            <p:cNvSpPr/>
            <p:nvPr/>
          </p:nvSpPr>
          <p:spPr>
            <a:xfrm>
              <a:off x="6360061" y="3913546"/>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1" name="Rectangle 170">
              <a:extLst>
                <a:ext uri="{FF2B5EF4-FFF2-40B4-BE49-F238E27FC236}">
                  <a16:creationId xmlns:a16="http://schemas.microsoft.com/office/drawing/2014/main" id="{06A53EB4-13A2-4FD8-AAB7-0180DF4144D6}"/>
                </a:ext>
              </a:extLst>
            </p:cNvPr>
            <p:cNvSpPr/>
            <p:nvPr/>
          </p:nvSpPr>
          <p:spPr>
            <a:xfrm>
              <a:off x="6360061" y="4206154"/>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2" name="Rectangle 171">
              <a:extLst>
                <a:ext uri="{FF2B5EF4-FFF2-40B4-BE49-F238E27FC236}">
                  <a16:creationId xmlns:a16="http://schemas.microsoft.com/office/drawing/2014/main" id="{794F9E16-6612-480A-832C-1D1F288C37A6}"/>
                </a:ext>
              </a:extLst>
            </p:cNvPr>
            <p:cNvSpPr/>
            <p:nvPr/>
          </p:nvSpPr>
          <p:spPr>
            <a:xfrm>
              <a:off x="6360061" y="4498762"/>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3" name="Rectangle 172">
              <a:extLst>
                <a:ext uri="{FF2B5EF4-FFF2-40B4-BE49-F238E27FC236}">
                  <a16:creationId xmlns:a16="http://schemas.microsoft.com/office/drawing/2014/main" id="{93F5EEC6-DCF2-407B-AEB2-429240420990}"/>
                </a:ext>
              </a:extLst>
            </p:cNvPr>
            <p:cNvSpPr/>
            <p:nvPr/>
          </p:nvSpPr>
          <p:spPr>
            <a:xfrm>
              <a:off x="6360061" y="4791370"/>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4" name="Rectangle 173">
              <a:extLst>
                <a:ext uri="{FF2B5EF4-FFF2-40B4-BE49-F238E27FC236}">
                  <a16:creationId xmlns:a16="http://schemas.microsoft.com/office/drawing/2014/main" id="{96802A4E-7353-4231-B0D4-804C1F3DC787}"/>
                </a:ext>
              </a:extLst>
            </p:cNvPr>
            <p:cNvSpPr/>
            <p:nvPr/>
          </p:nvSpPr>
          <p:spPr>
            <a:xfrm>
              <a:off x="6360061" y="5083978"/>
              <a:ext cx="292608" cy="292608"/>
            </a:xfrm>
            <a:prstGeom prst="rect">
              <a:avLst/>
            </a:prstGeom>
            <a:noFill/>
            <a:ln w="38100">
              <a:solidFill>
                <a:srgbClr val="F8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grpSp>
        <p:nvGrpSpPr>
          <p:cNvPr id="23" name="Group 22">
            <a:extLst>
              <a:ext uri="{FF2B5EF4-FFF2-40B4-BE49-F238E27FC236}">
                <a16:creationId xmlns:a16="http://schemas.microsoft.com/office/drawing/2014/main" id="{861EB171-345A-4414-8097-0B6D2CD1CA20}"/>
              </a:ext>
            </a:extLst>
          </p:cNvPr>
          <p:cNvGrpSpPr/>
          <p:nvPr/>
        </p:nvGrpSpPr>
        <p:grpSpPr>
          <a:xfrm>
            <a:off x="22046872" y="8496022"/>
            <a:ext cx="585216" cy="2926080"/>
            <a:chOff x="10619581" y="3901057"/>
            <a:chExt cx="292608" cy="1463040"/>
          </a:xfrm>
        </p:grpSpPr>
        <p:sp>
          <p:nvSpPr>
            <p:cNvPr id="175" name="Rectangle 174">
              <a:extLst>
                <a:ext uri="{FF2B5EF4-FFF2-40B4-BE49-F238E27FC236}">
                  <a16:creationId xmlns:a16="http://schemas.microsoft.com/office/drawing/2014/main" id="{69D42A32-816E-4F51-977C-D3C51FDF21DE}"/>
                </a:ext>
              </a:extLst>
            </p:cNvPr>
            <p:cNvSpPr/>
            <p:nvPr/>
          </p:nvSpPr>
          <p:spPr>
            <a:xfrm>
              <a:off x="10619581" y="3901057"/>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6" name="Rectangle 175">
              <a:extLst>
                <a:ext uri="{FF2B5EF4-FFF2-40B4-BE49-F238E27FC236}">
                  <a16:creationId xmlns:a16="http://schemas.microsoft.com/office/drawing/2014/main" id="{B66F5D03-5CE7-4A53-B777-2A8C7F7600AD}"/>
                </a:ext>
              </a:extLst>
            </p:cNvPr>
            <p:cNvSpPr/>
            <p:nvPr/>
          </p:nvSpPr>
          <p:spPr>
            <a:xfrm>
              <a:off x="10619581" y="4193665"/>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7" name="Rectangle 176">
              <a:extLst>
                <a:ext uri="{FF2B5EF4-FFF2-40B4-BE49-F238E27FC236}">
                  <a16:creationId xmlns:a16="http://schemas.microsoft.com/office/drawing/2014/main" id="{691D9EF9-4DFE-4F4B-AF34-B51F35C16804}"/>
                </a:ext>
              </a:extLst>
            </p:cNvPr>
            <p:cNvSpPr/>
            <p:nvPr/>
          </p:nvSpPr>
          <p:spPr>
            <a:xfrm>
              <a:off x="10619581" y="4486273"/>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8" name="Rectangle 177">
              <a:extLst>
                <a:ext uri="{FF2B5EF4-FFF2-40B4-BE49-F238E27FC236}">
                  <a16:creationId xmlns:a16="http://schemas.microsoft.com/office/drawing/2014/main" id="{4A32609A-0E9F-479C-B09F-47118CA33415}"/>
                </a:ext>
              </a:extLst>
            </p:cNvPr>
            <p:cNvSpPr/>
            <p:nvPr/>
          </p:nvSpPr>
          <p:spPr>
            <a:xfrm>
              <a:off x="10619581" y="4778881"/>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9" name="Rectangle 178">
              <a:extLst>
                <a:ext uri="{FF2B5EF4-FFF2-40B4-BE49-F238E27FC236}">
                  <a16:creationId xmlns:a16="http://schemas.microsoft.com/office/drawing/2014/main" id="{07965316-1D8C-4BCA-9AF5-7CEC49DF28DA}"/>
                </a:ext>
              </a:extLst>
            </p:cNvPr>
            <p:cNvSpPr/>
            <p:nvPr/>
          </p:nvSpPr>
          <p:spPr>
            <a:xfrm>
              <a:off x="10619581" y="5071489"/>
              <a:ext cx="292608" cy="2926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sp>
        <p:nvSpPr>
          <p:cNvPr id="180" name="Multiplication Sign 179">
            <a:extLst>
              <a:ext uri="{FF2B5EF4-FFF2-40B4-BE49-F238E27FC236}">
                <a16:creationId xmlns:a16="http://schemas.microsoft.com/office/drawing/2014/main" id="{6B77EF50-6051-4840-9D0C-B8E50A10FD27}"/>
              </a:ext>
            </a:extLst>
          </p:cNvPr>
          <p:cNvSpPr/>
          <p:nvPr/>
        </p:nvSpPr>
        <p:spPr>
          <a:xfrm>
            <a:off x="20972865" y="9435845"/>
            <a:ext cx="1018682" cy="1046438"/>
          </a:xfrm>
          <a:prstGeom prst="mathMultiply">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81" name="Multiplication Sign 180">
            <a:extLst>
              <a:ext uri="{FF2B5EF4-FFF2-40B4-BE49-F238E27FC236}">
                <a16:creationId xmlns:a16="http://schemas.microsoft.com/office/drawing/2014/main" id="{00CA3AF2-4BB1-4EA0-8765-27FFF9C54908}"/>
              </a:ext>
            </a:extLst>
          </p:cNvPr>
          <p:cNvSpPr/>
          <p:nvPr/>
        </p:nvSpPr>
        <p:spPr>
          <a:xfrm>
            <a:off x="15181131" y="9435845"/>
            <a:ext cx="1018682" cy="1046438"/>
          </a:xfrm>
          <a:prstGeom prst="mathMultiply">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cxnSp>
        <p:nvCxnSpPr>
          <p:cNvPr id="26" name="Straight Arrow Connector 25">
            <a:extLst>
              <a:ext uri="{FF2B5EF4-FFF2-40B4-BE49-F238E27FC236}">
                <a16:creationId xmlns:a16="http://schemas.microsoft.com/office/drawing/2014/main" id="{6FF681B0-6D8A-4A09-B83F-2C0A0973BFB9}"/>
              </a:ext>
            </a:extLst>
          </p:cNvPr>
          <p:cNvCxnSpPr>
            <a:stCxn id="62" idx="2"/>
            <a:endCxn id="175" idx="0"/>
          </p:cNvCxnSpPr>
          <p:nvPr/>
        </p:nvCxnSpPr>
        <p:spPr>
          <a:xfrm>
            <a:off x="19727690" y="6144726"/>
            <a:ext cx="2611790" cy="2351296"/>
          </a:xfrm>
          <a:prstGeom prst="straightConnector1">
            <a:avLst/>
          </a:prstGeom>
          <a:ln w="38100">
            <a:solidFill>
              <a:srgbClr val="002A5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CD53DA16-3AD0-48E9-A8F8-74E04A6346D6}"/>
              </a:ext>
            </a:extLst>
          </p:cNvPr>
          <p:cNvCxnSpPr>
            <a:cxnSpLocks/>
            <a:stCxn id="84" idx="2"/>
            <a:endCxn id="135" idx="0"/>
          </p:cNvCxnSpPr>
          <p:nvPr/>
        </p:nvCxnSpPr>
        <p:spPr>
          <a:xfrm>
            <a:off x="18214310" y="7169762"/>
            <a:ext cx="1240188" cy="1326260"/>
          </a:xfrm>
          <a:prstGeom prst="straightConnector1">
            <a:avLst/>
          </a:prstGeom>
          <a:ln w="38100">
            <a:solidFill>
              <a:srgbClr val="CC7B0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33A94C0D-2108-4545-9FD9-203C414CA9E6}"/>
              </a:ext>
            </a:extLst>
          </p:cNvPr>
          <p:cNvCxnSpPr>
            <a:cxnSpLocks/>
            <a:stCxn id="83" idx="2"/>
            <a:endCxn id="160" idx="0"/>
          </p:cNvCxnSpPr>
          <p:nvPr/>
        </p:nvCxnSpPr>
        <p:spPr>
          <a:xfrm flipH="1">
            <a:off x="13662764" y="7169762"/>
            <a:ext cx="1285944" cy="1326260"/>
          </a:xfrm>
          <a:prstGeom prst="straightConnector1">
            <a:avLst/>
          </a:prstGeom>
          <a:ln w="38100">
            <a:solidFill>
              <a:srgbClr val="F87728"/>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FD22E2F6-DD54-47EF-AFFE-9C684E49713D}"/>
              </a:ext>
            </a:extLst>
          </p:cNvPr>
          <p:cNvCxnSpPr>
            <a:cxnSpLocks/>
            <a:stCxn id="203" idx="0"/>
            <a:endCxn id="55" idx="2"/>
          </p:cNvCxnSpPr>
          <p:nvPr/>
        </p:nvCxnSpPr>
        <p:spPr>
          <a:xfrm flipH="1" flipV="1">
            <a:off x="16518264" y="6144608"/>
            <a:ext cx="29482" cy="2351414"/>
          </a:xfrm>
          <a:prstGeom prst="straightConnector1">
            <a:avLst/>
          </a:prstGeom>
          <a:ln w="38100">
            <a:solidFill>
              <a:srgbClr val="20908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EEAFCA89-04E4-43D3-B84A-31BAFA549E73}"/>
              </a:ext>
            </a:extLst>
          </p:cNvPr>
          <p:cNvCxnSpPr>
            <a:cxnSpLocks/>
            <a:stCxn id="210" idx="0"/>
            <a:endCxn id="40" idx="2"/>
          </p:cNvCxnSpPr>
          <p:nvPr/>
        </p:nvCxnSpPr>
        <p:spPr>
          <a:xfrm flipV="1">
            <a:off x="10756012" y="6144608"/>
            <a:ext cx="2549870" cy="2351414"/>
          </a:xfrm>
          <a:prstGeom prst="straightConnector1">
            <a:avLst/>
          </a:prstGeom>
          <a:ln w="38100">
            <a:solidFill>
              <a:srgbClr val="8C468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AB998417-1230-448C-AB35-D727433636B4}"/>
              </a:ext>
            </a:extLst>
          </p:cNvPr>
          <p:cNvSpPr/>
          <p:nvPr/>
        </p:nvSpPr>
        <p:spPr>
          <a:xfrm>
            <a:off x="2004564" y="5741918"/>
            <a:ext cx="585216" cy="585216"/>
          </a:xfrm>
          <a:prstGeom prst="rect">
            <a:avLst/>
          </a:prstGeom>
          <a:solidFill>
            <a:srgbClr val="8C468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0" name="Rectangle 199">
            <a:extLst>
              <a:ext uri="{FF2B5EF4-FFF2-40B4-BE49-F238E27FC236}">
                <a16:creationId xmlns:a16="http://schemas.microsoft.com/office/drawing/2014/main" id="{556FBC14-83E8-45C6-80CF-D04FDAD51547}"/>
              </a:ext>
            </a:extLst>
          </p:cNvPr>
          <p:cNvSpPr/>
          <p:nvPr/>
        </p:nvSpPr>
        <p:spPr>
          <a:xfrm>
            <a:off x="4934368" y="3986270"/>
            <a:ext cx="585216" cy="585216"/>
          </a:xfrm>
          <a:prstGeom prst="rect">
            <a:avLst/>
          </a:prstGeom>
          <a:solidFill>
            <a:srgbClr val="8C468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1" name="Rectangle 200">
            <a:extLst>
              <a:ext uri="{FF2B5EF4-FFF2-40B4-BE49-F238E27FC236}">
                <a16:creationId xmlns:a16="http://schemas.microsoft.com/office/drawing/2014/main" id="{CF7A4A03-F111-4AFD-800B-D9568FB68359}"/>
              </a:ext>
            </a:extLst>
          </p:cNvPr>
          <p:cNvSpPr/>
          <p:nvPr/>
        </p:nvSpPr>
        <p:spPr>
          <a:xfrm>
            <a:off x="4936130" y="5741918"/>
            <a:ext cx="585216" cy="585216"/>
          </a:xfrm>
          <a:prstGeom prst="rect">
            <a:avLst/>
          </a:prstGeom>
          <a:solidFill>
            <a:srgbClr val="8C468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nvGrpSpPr>
          <p:cNvPr id="202" name="Group 201">
            <a:extLst>
              <a:ext uri="{FF2B5EF4-FFF2-40B4-BE49-F238E27FC236}">
                <a16:creationId xmlns:a16="http://schemas.microsoft.com/office/drawing/2014/main" id="{D0619E7B-EB7E-47C4-AD43-57417D8B0C10}"/>
              </a:ext>
            </a:extLst>
          </p:cNvPr>
          <p:cNvGrpSpPr/>
          <p:nvPr/>
        </p:nvGrpSpPr>
        <p:grpSpPr>
          <a:xfrm>
            <a:off x="16255138" y="8496022"/>
            <a:ext cx="585216" cy="2926080"/>
            <a:chOff x="10619581" y="3901057"/>
            <a:chExt cx="292608" cy="1463040"/>
          </a:xfrm>
        </p:grpSpPr>
        <p:sp>
          <p:nvSpPr>
            <p:cNvPr id="203" name="Rectangle 202">
              <a:extLst>
                <a:ext uri="{FF2B5EF4-FFF2-40B4-BE49-F238E27FC236}">
                  <a16:creationId xmlns:a16="http://schemas.microsoft.com/office/drawing/2014/main" id="{6FA1A230-1C8E-4116-A6E4-DC2458208AB0}"/>
                </a:ext>
              </a:extLst>
            </p:cNvPr>
            <p:cNvSpPr/>
            <p:nvPr/>
          </p:nvSpPr>
          <p:spPr>
            <a:xfrm>
              <a:off x="10619581" y="3901057"/>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4" name="Rectangle 203">
              <a:extLst>
                <a:ext uri="{FF2B5EF4-FFF2-40B4-BE49-F238E27FC236}">
                  <a16:creationId xmlns:a16="http://schemas.microsoft.com/office/drawing/2014/main" id="{4EBBB1E9-5462-426D-B181-2BF8E53C52EF}"/>
                </a:ext>
              </a:extLst>
            </p:cNvPr>
            <p:cNvSpPr/>
            <p:nvPr/>
          </p:nvSpPr>
          <p:spPr>
            <a:xfrm>
              <a:off x="10619581" y="4193665"/>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5" name="Rectangle 204">
              <a:extLst>
                <a:ext uri="{FF2B5EF4-FFF2-40B4-BE49-F238E27FC236}">
                  <a16:creationId xmlns:a16="http://schemas.microsoft.com/office/drawing/2014/main" id="{EEFCD76C-24AC-4D00-81AD-144AF88DAAD5}"/>
                </a:ext>
              </a:extLst>
            </p:cNvPr>
            <p:cNvSpPr/>
            <p:nvPr/>
          </p:nvSpPr>
          <p:spPr>
            <a:xfrm>
              <a:off x="10619581" y="4486273"/>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6" name="Rectangle 205">
              <a:extLst>
                <a:ext uri="{FF2B5EF4-FFF2-40B4-BE49-F238E27FC236}">
                  <a16:creationId xmlns:a16="http://schemas.microsoft.com/office/drawing/2014/main" id="{646DB41F-3453-4507-81C0-44E535BA75AF}"/>
                </a:ext>
              </a:extLst>
            </p:cNvPr>
            <p:cNvSpPr/>
            <p:nvPr/>
          </p:nvSpPr>
          <p:spPr>
            <a:xfrm>
              <a:off x="10619581" y="4778881"/>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7" name="Rectangle 206">
              <a:extLst>
                <a:ext uri="{FF2B5EF4-FFF2-40B4-BE49-F238E27FC236}">
                  <a16:creationId xmlns:a16="http://schemas.microsoft.com/office/drawing/2014/main" id="{8A59A87E-4522-4752-AC4A-4775BCDA18FF}"/>
                </a:ext>
              </a:extLst>
            </p:cNvPr>
            <p:cNvSpPr/>
            <p:nvPr/>
          </p:nvSpPr>
          <p:spPr>
            <a:xfrm>
              <a:off x="10619581" y="5071489"/>
              <a:ext cx="292608" cy="292608"/>
            </a:xfrm>
            <a:prstGeom prst="rect">
              <a:avLst/>
            </a:prstGeom>
            <a:noFill/>
            <a:ln w="38100">
              <a:solidFill>
                <a:srgbClr val="209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sp>
        <p:nvSpPr>
          <p:cNvPr id="208" name="Equals 207">
            <a:extLst>
              <a:ext uri="{FF2B5EF4-FFF2-40B4-BE49-F238E27FC236}">
                <a16:creationId xmlns:a16="http://schemas.microsoft.com/office/drawing/2014/main" id="{DC1D9818-D2B1-4109-B5A9-1ED32262E747}"/>
              </a:ext>
            </a:extLst>
          </p:cNvPr>
          <p:cNvSpPr/>
          <p:nvPr/>
        </p:nvSpPr>
        <p:spPr>
          <a:xfrm>
            <a:off x="16895680" y="9538679"/>
            <a:ext cx="1040452" cy="840770"/>
          </a:xfrm>
          <a:prstGeom prst="mathEqual">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black"/>
              </a:solidFill>
              <a:latin typeface="Calibri" panose="020F0502020204030204"/>
            </a:endParaRPr>
          </a:p>
        </p:txBody>
      </p:sp>
      <p:grpSp>
        <p:nvGrpSpPr>
          <p:cNvPr id="209" name="Group 208">
            <a:extLst>
              <a:ext uri="{FF2B5EF4-FFF2-40B4-BE49-F238E27FC236}">
                <a16:creationId xmlns:a16="http://schemas.microsoft.com/office/drawing/2014/main" id="{7F659815-DDE4-487C-A92C-2FE957FEE809}"/>
              </a:ext>
            </a:extLst>
          </p:cNvPr>
          <p:cNvGrpSpPr/>
          <p:nvPr/>
        </p:nvGrpSpPr>
        <p:grpSpPr>
          <a:xfrm>
            <a:off x="10463404" y="8496022"/>
            <a:ext cx="585216" cy="2926080"/>
            <a:chOff x="10619581" y="3901057"/>
            <a:chExt cx="292608" cy="1463040"/>
          </a:xfrm>
        </p:grpSpPr>
        <p:sp>
          <p:nvSpPr>
            <p:cNvPr id="210" name="Rectangle 209">
              <a:extLst>
                <a:ext uri="{FF2B5EF4-FFF2-40B4-BE49-F238E27FC236}">
                  <a16:creationId xmlns:a16="http://schemas.microsoft.com/office/drawing/2014/main" id="{17EC0D35-2016-4624-9757-6EB699010601}"/>
                </a:ext>
              </a:extLst>
            </p:cNvPr>
            <p:cNvSpPr/>
            <p:nvPr/>
          </p:nvSpPr>
          <p:spPr>
            <a:xfrm>
              <a:off x="10619581" y="3901057"/>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1" name="Rectangle 210">
              <a:extLst>
                <a:ext uri="{FF2B5EF4-FFF2-40B4-BE49-F238E27FC236}">
                  <a16:creationId xmlns:a16="http://schemas.microsoft.com/office/drawing/2014/main" id="{B06FAE1E-A79E-461F-BF12-C862A59E8D2B}"/>
                </a:ext>
              </a:extLst>
            </p:cNvPr>
            <p:cNvSpPr/>
            <p:nvPr/>
          </p:nvSpPr>
          <p:spPr>
            <a:xfrm>
              <a:off x="10619581" y="4193665"/>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2" name="Rectangle 211">
              <a:extLst>
                <a:ext uri="{FF2B5EF4-FFF2-40B4-BE49-F238E27FC236}">
                  <a16:creationId xmlns:a16="http://schemas.microsoft.com/office/drawing/2014/main" id="{BAA62B0C-A0B5-461E-B07B-072CD38CDF87}"/>
                </a:ext>
              </a:extLst>
            </p:cNvPr>
            <p:cNvSpPr/>
            <p:nvPr/>
          </p:nvSpPr>
          <p:spPr>
            <a:xfrm>
              <a:off x="10619581" y="4486273"/>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3" name="Rectangle 212">
              <a:extLst>
                <a:ext uri="{FF2B5EF4-FFF2-40B4-BE49-F238E27FC236}">
                  <a16:creationId xmlns:a16="http://schemas.microsoft.com/office/drawing/2014/main" id="{6E1223EA-790F-4224-82AD-B20D7911918D}"/>
                </a:ext>
              </a:extLst>
            </p:cNvPr>
            <p:cNvSpPr/>
            <p:nvPr/>
          </p:nvSpPr>
          <p:spPr>
            <a:xfrm>
              <a:off x="10619581" y="4778881"/>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4" name="Rectangle 213">
              <a:extLst>
                <a:ext uri="{FF2B5EF4-FFF2-40B4-BE49-F238E27FC236}">
                  <a16:creationId xmlns:a16="http://schemas.microsoft.com/office/drawing/2014/main" id="{67809732-242F-4EF0-94A4-CEFBA9E83CE5}"/>
                </a:ext>
              </a:extLst>
            </p:cNvPr>
            <p:cNvSpPr/>
            <p:nvPr/>
          </p:nvSpPr>
          <p:spPr>
            <a:xfrm>
              <a:off x="10619581" y="5071489"/>
              <a:ext cx="292608" cy="292608"/>
            </a:xfrm>
            <a:prstGeom prst="rect">
              <a:avLst/>
            </a:prstGeom>
            <a:noFill/>
            <a:ln w="38100">
              <a:solidFill>
                <a:srgbClr val="8C4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sp>
        <p:nvSpPr>
          <p:cNvPr id="215" name="Equals 214">
            <a:extLst>
              <a:ext uri="{FF2B5EF4-FFF2-40B4-BE49-F238E27FC236}">
                <a16:creationId xmlns:a16="http://schemas.microsoft.com/office/drawing/2014/main" id="{9FD0600E-0B1A-4AE1-BB81-31F2F6D5F05B}"/>
              </a:ext>
            </a:extLst>
          </p:cNvPr>
          <p:cNvSpPr/>
          <p:nvPr/>
        </p:nvSpPr>
        <p:spPr>
          <a:xfrm>
            <a:off x="11103946" y="9538679"/>
            <a:ext cx="1040452" cy="840770"/>
          </a:xfrm>
          <a:prstGeom prst="mathEqual">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black"/>
              </a:solidFill>
              <a:latin typeface="Calibri" panose="020F0502020204030204"/>
            </a:endParaRPr>
          </a:p>
        </p:txBody>
      </p:sp>
      <p:cxnSp>
        <p:nvCxnSpPr>
          <p:cNvPr id="219" name="Straight Arrow Connector 218">
            <a:extLst>
              <a:ext uri="{FF2B5EF4-FFF2-40B4-BE49-F238E27FC236}">
                <a16:creationId xmlns:a16="http://schemas.microsoft.com/office/drawing/2014/main" id="{613FBEDF-07CF-4351-9202-33C942D32276}"/>
              </a:ext>
            </a:extLst>
          </p:cNvPr>
          <p:cNvCxnSpPr>
            <a:stCxn id="205" idx="1"/>
            <a:endCxn id="212" idx="3"/>
          </p:cNvCxnSpPr>
          <p:nvPr/>
        </p:nvCxnSpPr>
        <p:spPr>
          <a:xfrm flipH="1">
            <a:off x="11048621" y="9959062"/>
            <a:ext cx="5206518" cy="0"/>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6065F53A-D132-4242-A3C3-78C493A39A97}"/>
              </a:ext>
            </a:extLst>
          </p:cNvPr>
          <p:cNvCxnSpPr>
            <a:cxnSpLocks/>
            <a:stCxn id="177" idx="1"/>
            <a:endCxn id="205" idx="3"/>
          </p:cNvCxnSpPr>
          <p:nvPr/>
        </p:nvCxnSpPr>
        <p:spPr>
          <a:xfrm flipH="1">
            <a:off x="16840355" y="9959062"/>
            <a:ext cx="5206518" cy="0"/>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4046C457-155D-4D29-8882-3A455E7694EB}"/>
              </a:ext>
            </a:extLst>
          </p:cNvPr>
          <p:cNvSpPr txBox="1"/>
          <p:nvPr/>
        </p:nvSpPr>
        <p:spPr>
          <a:xfrm>
            <a:off x="6359912" y="7885356"/>
            <a:ext cx="2518532" cy="830997"/>
          </a:xfrm>
          <a:prstGeom prst="rect">
            <a:avLst/>
          </a:prstGeom>
          <a:noFill/>
          <a:ln w="12700">
            <a:solidFill>
              <a:schemeClr val="tx1"/>
            </a:solidFill>
          </a:ln>
        </p:spPr>
        <p:txBody>
          <a:bodyPr wrap="square" rtlCol="0">
            <a:spAutoFit/>
          </a:bodyPr>
          <a:lstStyle/>
          <a:p>
            <a:pPr defTabSz="1828800" hangingPunct="1">
              <a:defRPr/>
            </a:pPr>
            <a:r>
              <a:rPr lang="en-US" sz="4800" b="0" kern="1200" dirty="0">
                <a:solidFill>
                  <a:prstClr val="black"/>
                </a:solidFill>
                <a:latin typeface="Calibri" panose="020F0502020204030204"/>
                <a:ea typeface="+mn-ea"/>
                <a:cs typeface="+mn-cs"/>
              </a:rPr>
              <a:t>Jacobian</a:t>
            </a:r>
          </a:p>
        </p:txBody>
      </p:sp>
      <p:cxnSp>
        <p:nvCxnSpPr>
          <p:cNvPr id="7" name="Connector: Curved 6">
            <a:extLst>
              <a:ext uri="{FF2B5EF4-FFF2-40B4-BE49-F238E27FC236}">
                <a16:creationId xmlns:a16="http://schemas.microsoft.com/office/drawing/2014/main" id="{56EC1A7C-0318-4489-BE50-361EC07E9A59}"/>
              </a:ext>
            </a:extLst>
          </p:cNvPr>
          <p:cNvCxnSpPr>
            <a:stCxn id="185" idx="0"/>
            <a:endCxn id="124" idx="2"/>
          </p:cNvCxnSpPr>
          <p:nvPr/>
        </p:nvCxnSpPr>
        <p:spPr>
          <a:xfrm rot="16200000" flipV="1">
            <a:off x="6861227" y="7127404"/>
            <a:ext cx="807020" cy="708883"/>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9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97"/>
                                        </p:tgtEl>
                                        <p:attrNameLst>
                                          <p:attrName>style.visibility</p:attrName>
                                        </p:attrNameLst>
                                      </p:cBhvr>
                                      <p:to>
                                        <p:strVal val="visible"/>
                                      </p:to>
                                    </p:set>
                                    <p:animEffect transition="in" filter="fade">
                                      <p:cBhvr>
                                        <p:cTn id="14" dur="500"/>
                                        <p:tgtEl>
                                          <p:spTgt spid="19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96"/>
                                        </p:tgtEl>
                                        <p:attrNameLst>
                                          <p:attrName>style.visibility</p:attrName>
                                        </p:attrNameLst>
                                      </p:cBhvr>
                                      <p:to>
                                        <p:strVal val="visible"/>
                                      </p:to>
                                    </p:set>
                                    <p:animEffect transition="in" filter="fade">
                                      <p:cBhvr>
                                        <p:cTn id="21" dur="500"/>
                                        <p:tgtEl>
                                          <p:spTgt spid="19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0"/>
                                        </p:tgtEl>
                                        <p:attrNameLst>
                                          <p:attrName>style.visibility</p:attrName>
                                        </p:attrNameLst>
                                      </p:cBhvr>
                                      <p:to>
                                        <p:strVal val="visible"/>
                                      </p:to>
                                    </p:set>
                                    <p:animEffect transition="in" filter="fade">
                                      <p:cBhvr>
                                        <p:cTn id="29" dur="500"/>
                                        <p:tgtEl>
                                          <p:spTgt spid="20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8"/>
                                        </p:tgtEl>
                                        <p:attrNameLst>
                                          <p:attrName>style.visibility</p:attrName>
                                        </p:attrNameLst>
                                      </p:cBhvr>
                                      <p:to>
                                        <p:strVal val="visible"/>
                                      </p:to>
                                    </p:set>
                                    <p:animEffect transition="in" filter="fade">
                                      <p:cBhvr>
                                        <p:cTn id="32" dur="500"/>
                                        <p:tgtEl>
                                          <p:spTgt spid="19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5"/>
                                        </p:tgtEl>
                                        <p:attrNameLst>
                                          <p:attrName>style.visibility</p:attrName>
                                        </p:attrNameLst>
                                      </p:cBhvr>
                                      <p:to>
                                        <p:strVal val="visible"/>
                                      </p:to>
                                    </p:set>
                                    <p:animEffect transition="in" filter="fade">
                                      <p:cBhvr>
                                        <p:cTn id="35" dur="500"/>
                                        <p:tgtEl>
                                          <p:spTgt spid="185"/>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22"/>
                                        </p:tgtEl>
                                        <p:attrNameLst>
                                          <p:attrName>style.visibility</p:attrName>
                                        </p:attrNameLst>
                                      </p:cBhvr>
                                      <p:to>
                                        <p:strVal val="visible"/>
                                      </p:to>
                                    </p:set>
                                    <p:animEffect transition="in" filter="wipe(left)">
                                      <p:cBhvr>
                                        <p:cTn id="42" dur="500"/>
                                        <p:tgtEl>
                                          <p:spTgt spid="122"/>
                                        </p:tgtEl>
                                      </p:cBhvr>
                                    </p:animEffect>
                                  </p:childTnLst>
                                </p:cTn>
                              </p:par>
                              <p:par>
                                <p:cTn id="43" presetID="22" presetClass="entr" presetSubtype="1"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Effect transition="in" filter="wipe(up)">
                                      <p:cBhvr>
                                        <p:cTn id="45" dur="500"/>
                                        <p:tgtEl>
                                          <p:spTgt spid="1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1"/>
                                        </p:tgtEl>
                                        <p:attrNameLst>
                                          <p:attrName>style.visibility</p:attrName>
                                        </p:attrNameLst>
                                      </p:cBhvr>
                                      <p:to>
                                        <p:strVal val="visible"/>
                                      </p:to>
                                    </p:set>
                                    <p:animEffect transition="in" filter="fade">
                                      <p:cBhvr>
                                        <p:cTn id="48" dur="500"/>
                                        <p:tgtEl>
                                          <p:spTgt spid="20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500"/>
                                        <p:tgtEl>
                                          <p:spTgt spid="81"/>
                                        </p:tgtEl>
                                      </p:cBhvr>
                                    </p:animEffect>
                                  </p:childTnLst>
                                </p:cTn>
                              </p:par>
                              <p:par>
                                <p:cTn id="65" presetID="10"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500"/>
                                        <p:tgtEl>
                                          <p:spTgt spid="8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500"/>
                                        <p:tgtEl>
                                          <p:spTgt spid="80"/>
                                        </p:tgtEl>
                                      </p:cBhvr>
                                    </p:animEffect>
                                  </p:childTnLst>
                                </p:cTn>
                              </p:par>
                              <p:par>
                                <p:cTn id="71" presetID="10" presetClass="entr" presetSubtype="0" fill="hold"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500"/>
                                        <p:tgtEl>
                                          <p:spTgt spid="5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par>
                                <p:cTn id="77" presetID="10" presetClass="entr" presetSubtype="0"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par>
                                <p:cTn id="83" presetID="10"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wipe(right)">
                                      <p:cBhvr>
                                        <p:cTn id="93" dur="500"/>
                                        <p:tgtEl>
                                          <p:spTgt spid="6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childTnLst>
                          </p:cTn>
                        </p:par>
                        <p:par>
                          <p:cTn id="97" fill="hold">
                            <p:stCondLst>
                              <p:cond delay="500"/>
                            </p:stCondLst>
                            <p:childTnLst>
                              <p:par>
                                <p:cTn id="98" presetID="22" presetClass="entr" presetSubtype="1" fill="hold"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500"/>
                                        <p:tgtEl>
                                          <p:spTgt spid="23"/>
                                        </p:tgtEl>
                                      </p:cBhvr>
                                    </p:animEffect>
                                  </p:childTnLst>
                                </p:cTn>
                              </p:par>
                            </p:childTnLst>
                          </p:cTn>
                        </p:par>
                        <p:par>
                          <p:cTn id="105" fill="hold">
                            <p:stCondLst>
                              <p:cond delay="1500"/>
                            </p:stCondLst>
                            <p:childTnLst>
                              <p:par>
                                <p:cTn id="106" presetID="10" presetClass="exit" presetSubtype="0" fill="hold" nodeType="afterEffect">
                                  <p:stCondLst>
                                    <p:cond delay="0"/>
                                  </p:stCondLst>
                                  <p:childTnLst>
                                    <p:animEffect transition="out" filter="fade">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childTnLst>
                          </p:cTn>
                        </p:par>
                        <p:par>
                          <p:cTn id="109" fill="hold">
                            <p:stCondLst>
                              <p:cond delay="2000"/>
                            </p:stCondLst>
                            <p:childTnLst>
                              <p:par>
                                <p:cTn id="110" presetID="10" presetClass="entr" presetSubtype="0" fill="hold" grpId="0" nodeType="afterEffect">
                                  <p:stCondLst>
                                    <p:cond delay="0"/>
                                  </p:stCondLst>
                                  <p:childTnLst>
                                    <p:set>
                                      <p:cBhvr>
                                        <p:cTn id="111" dur="1" fill="hold">
                                          <p:stCondLst>
                                            <p:cond delay="0"/>
                                          </p:stCondLst>
                                        </p:cTn>
                                        <p:tgtEl>
                                          <p:spTgt spid="84"/>
                                        </p:tgtEl>
                                        <p:attrNameLst>
                                          <p:attrName>style.visibility</p:attrName>
                                        </p:attrNameLst>
                                      </p:cBhvr>
                                      <p:to>
                                        <p:strVal val="visible"/>
                                      </p:to>
                                    </p:set>
                                    <p:animEffect transition="in" filter="fade">
                                      <p:cBhvr>
                                        <p:cTn id="112" dur="500"/>
                                        <p:tgtEl>
                                          <p:spTgt spid="84"/>
                                        </p:tgtEl>
                                      </p:cBhvr>
                                    </p:animEffect>
                                  </p:childTnLst>
                                </p:cTn>
                              </p:par>
                            </p:childTnLst>
                          </p:cTn>
                        </p:par>
                        <p:par>
                          <p:cTn id="113" fill="hold">
                            <p:stCondLst>
                              <p:cond delay="2500"/>
                            </p:stCondLst>
                            <p:childTnLst>
                              <p:par>
                                <p:cTn id="114" presetID="22" presetClass="entr" presetSubtype="1" fill="hold" nodeType="afterEffect">
                                  <p:stCondLst>
                                    <p:cond delay="0"/>
                                  </p:stCondLst>
                                  <p:childTnLst>
                                    <p:set>
                                      <p:cBhvr>
                                        <p:cTn id="115" dur="1" fill="hold">
                                          <p:stCondLst>
                                            <p:cond delay="0"/>
                                          </p:stCondLst>
                                        </p:cTn>
                                        <p:tgtEl>
                                          <p:spTgt spid="182"/>
                                        </p:tgtEl>
                                        <p:attrNameLst>
                                          <p:attrName>style.visibility</p:attrName>
                                        </p:attrNameLst>
                                      </p:cBhvr>
                                      <p:to>
                                        <p:strVal val="visible"/>
                                      </p:to>
                                    </p:set>
                                    <p:animEffect transition="in" filter="wipe(up)">
                                      <p:cBhvr>
                                        <p:cTn id="116" dur="500"/>
                                        <p:tgtEl>
                                          <p:spTgt spid="182"/>
                                        </p:tgtEl>
                                      </p:cBhvr>
                                    </p:animEffect>
                                  </p:childTnLst>
                                </p:cTn>
                              </p:par>
                            </p:childTnLst>
                          </p:cTn>
                        </p:par>
                        <p:par>
                          <p:cTn id="117" fill="hold">
                            <p:stCondLst>
                              <p:cond delay="3000"/>
                            </p:stCondLst>
                            <p:childTnLst>
                              <p:par>
                                <p:cTn id="118" presetID="10" presetClass="entr" presetSubtype="0" fill="hold"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fade">
                                      <p:cBhvr>
                                        <p:cTn id="120" dur="500"/>
                                        <p:tgtEl>
                                          <p:spTgt spid="22"/>
                                        </p:tgtEl>
                                      </p:cBhvr>
                                    </p:animEffect>
                                  </p:childTnLst>
                                </p:cTn>
                              </p:par>
                            </p:childTnLst>
                          </p:cTn>
                        </p:par>
                        <p:par>
                          <p:cTn id="121" fill="hold">
                            <p:stCondLst>
                              <p:cond delay="3500"/>
                            </p:stCondLst>
                            <p:childTnLst>
                              <p:par>
                                <p:cTn id="122" presetID="10" presetClass="exit" presetSubtype="0" fill="hold" nodeType="afterEffect">
                                  <p:stCondLst>
                                    <p:cond delay="0"/>
                                  </p:stCondLst>
                                  <p:childTnLst>
                                    <p:animEffect transition="out" filter="fade">
                                      <p:cBhvr>
                                        <p:cTn id="123" dur="500"/>
                                        <p:tgtEl>
                                          <p:spTgt spid="182"/>
                                        </p:tgtEl>
                                      </p:cBhvr>
                                    </p:animEffect>
                                    <p:set>
                                      <p:cBhvr>
                                        <p:cTn id="124" dur="1" fill="hold">
                                          <p:stCondLst>
                                            <p:cond delay="499"/>
                                          </p:stCondLst>
                                        </p:cTn>
                                        <p:tgtEl>
                                          <p:spTgt spid="182"/>
                                        </p:tgtEl>
                                        <p:attrNameLst>
                                          <p:attrName>style.visibility</p:attrName>
                                        </p:attrNameLst>
                                      </p:cBhvr>
                                      <p:to>
                                        <p:strVal val="hidden"/>
                                      </p:to>
                                    </p:set>
                                  </p:childTnLst>
                                </p:cTn>
                              </p:par>
                            </p:childTnLst>
                          </p:cTn>
                        </p:par>
                        <p:par>
                          <p:cTn id="125" fill="hold">
                            <p:stCondLst>
                              <p:cond delay="4000"/>
                            </p:stCondLst>
                            <p:childTnLst>
                              <p:par>
                                <p:cTn id="126" presetID="10" presetClass="entr" presetSubtype="0" fill="hold" grpId="0" nodeType="afterEffect">
                                  <p:stCondLst>
                                    <p:cond delay="0"/>
                                  </p:stCondLst>
                                  <p:childTnLst>
                                    <p:set>
                                      <p:cBhvr>
                                        <p:cTn id="127" dur="1" fill="hold">
                                          <p:stCondLst>
                                            <p:cond delay="0"/>
                                          </p:stCondLst>
                                        </p:cTn>
                                        <p:tgtEl>
                                          <p:spTgt spid="180"/>
                                        </p:tgtEl>
                                        <p:attrNameLst>
                                          <p:attrName>style.visibility</p:attrName>
                                        </p:attrNameLst>
                                      </p:cBhvr>
                                      <p:to>
                                        <p:strVal val="visible"/>
                                      </p:to>
                                    </p:set>
                                    <p:animEffect transition="in" filter="fade">
                                      <p:cBhvr>
                                        <p:cTn id="128" dur="500"/>
                                        <p:tgtEl>
                                          <p:spTgt spid="180"/>
                                        </p:tgtEl>
                                      </p:cBhvr>
                                    </p:animEffect>
                                  </p:child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208"/>
                                        </p:tgtEl>
                                        <p:attrNameLst>
                                          <p:attrName>style.visibility</p:attrName>
                                        </p:attrNameLst>
                                      </p:cBhvr>
                                      <p:to>
                                        <p:strVal val="visible"/>
                                      </p:to>
                                    </p:set>
                                    <p:animEffect transition="in" filter="fade">
                                      <p:cBhvr>
                                        <p:cTn id="132" dur="500"/>
                                        <p:tgtEl>
                                          <p:spTgt spid="208"/>
                                        </p:tgtEl>
                                      </p:cBhvr>
                                    </p:animEffect>
                                  </p:childTnLst>
                                </p:cTn>
                              </p:par>
                            </p:childTnLst>
                          </p:cTn>
                        </p:par>
                        <p:par>
                          <p:cTn id="133" fill="hold">
                            <p:stCondLst>
                              <p:cond delay="5000"/>
                            </p:stCondLst>
                            <p:childTnLst>
                              <p:par>
                                <p:cTn id="134" presetID="10" presetClass="entr" presetSubtype="0" fill="hold" nodeType="afterEffect">
                                  <p:stCondLst>
                                    <p:cond delay="0"/>
                                  </p:stCondLst>
                                  <p:childTnLst>
                                    <p:set>
                                      <p:cBhvr>
                                        <p:cTn id="135" dur="1" fill="hold">
                                          <p:stCondLst>
                                            <p:cond delay="0"/>
                                          </p:stCondLst>
                                        </p:cTn>
                                        <p:tgtEl>
                                          <p:spTgt spid="202"/>
                                        </p:tgtEl>
                                        <p:attrNameLst>
                                          <p:attrName>style.visibility</p:attrName>
                                        </p:attrNameLst>
                                      </p:cBhvr>
                                      <p:to>
                                        <p:strVal val="visible"/>
                                      </p:to>
                                    </p:set>
                                    <p:animEffect transition="in" filter="fade">
                                      <p:cBhvr>
                                        <p:cTn id="136" dur="500"/>
                                        <p:tgtEl>
                                          <p:spTgt spid="202"/>
                                        </p:tgtEl>
                                      </p:cBhvr>
                                    </p:animEffect>
                                  </p:childTnLst>
                                </p:cTn>
                              </p:par>
                            </p:childTnLst>
                          </p:cTn>
                        </p:par>
                        <p:par>
                          <p:cTn id="137" fill="hold">
                            <p:stCondLst>
                              <p:cond delay="5500"/>
                            </p:stCondLst>
                            <p:childTnLst>
                              <p:par>
                                <p:cTn id="138" presetID="22" presetClass="entr" presetSubtype="4" fill="hold" nodeType="afterEffect">
                                  <p:stCondLst>
                                    <p:cond delay="0"/>
                                  </p:stCondLst>
                                  <p:childTnLst>
                                    <p:set>
                                      <p:cBhvr>
                                        <p:cTn id="139" dur="1" fill="hold">
                                          <p:stCondLst>
                                            <p:cond delay="0"/>
                                          </p:stCondLst>
                                        </p:cTn>
                                        <p:tgtEl>
                                          <p:spTgt spid="184"/>
                                        </p:tgtEl>
                                        <p:attrNameLst>
                                          <p:attrName>style.visibility</p:attrName>
                                        </p:attrNameLst>
                                      </p:cBhvr>
                                      <p:to>
                                        <p:strVal val="visible"/>
                                      </p:to>
                                    </p:set>
                                    <p:animEffect transition="in" filter="wipe(down)">
                                      <p:cBhvr>
                                        <p:cTn id="140" dur="500"/>
                                        <p:tgtEl>
                                          <p:spTgt spid="184"/>
                                        </p:tgtEl>
                                      </p:cBhvr>
                                    </p:animEffect>
                                  </p:childTnLst>
                                </p:cTn>
                              </p:par>
                            </p:childTnLst>
                          </p:cTn>
                        </p:par>
                        <p:par>
                          <p:cTn id="141" fill="hold">
                            <p:stCondLst>
                              <p:cond delay="6000"/>
                            </p:stCondLst>
                            <p:childTnLst>
                              <p:par>
                                <p:cTn id="142" presetID="22" presetClass="entr" presetSubtype="2" fill="hold" nodeType="after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wipe(right)">
                                      <p:cBhvr>
                                        <p:cTn id="144" dur="500"/>
                                        <p:tgtEl>
                                          <p:spTgt spid="54"/>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500"/>
                                        <p:tgtEl>
                                          <p:spTgt spid="55"/>
                                        </p:tgtEl>
                                      </p:cBhvr>
                                    </p:animEffect>
                                  </p:childTnLst>
                                </p:cTn>
                              </p:par>
                              <p:par>
                                <p:cTn id="148" presetID="10" presetClass="exit" presetSubtype="0" fill="hold" nodeType="withEffect">
                                  <p:stCondLst>
                                    <p:cond delay="0"/>
                                  </p:stCondLst>
                                  <p:childTnLst>
                                    <p:animEffect transition="out" filter="fade">
                                      <p:cBhvr>
                                        <p:cTn id="149" dur="500"/>
                                        <p:tgtEl>
                                          <p:spTgt spid="184"/>
                                        </p:tgtEl>
                                      </p:cBhvr>
                                    </p:animEffect>
                                    <p:set>
                                      <p:cBhvr>
                                        <p:cTn id="150" dur="1" fill="hold">
                                          <p:stCondLst>
                                            <p:cond delay="499"/>
                                          </p:stCondLst>
                                        </p:cTn>
                                        <p:tgtEl>
                                          <p:spTgt spid="184"/>
                                        </p:tgtEl>
                                        <p:attrNameLst>
                                          <p:attrName>style.visibility</p:attrName>
                                        </p:attrNameLst>
                                      </p:cBhvr>
                                      <p:to>
                                        <p:strVal val="hidden"/>
                                      </p:to>
                                    </p:set>
                                  </p:childTnLst>
                                </p:cTn>
                              </p:par>
                            </p:childTnLst>
                          </p:cTn>
                        </p:par>
                        <p:par>
                          <p:cTn id="151" fill="hold">
                            <p:stCondLst>
                              <p:cond delay="6500"/>
                            </p:stCondLst>
                            <p:childTnLst>
                              <p:par>
                                <p:cTn id="152" presetID="10" presetClass="exit" presetSubtype="0" fill="hold" nodeType="afterEffect">
                                  <p:stCondLst>
                                    <p:cond delay="0"/>
                                  </p:stCondLst>
                                  <p:childTnLst>
                                    <p:animEffect transition="out" filter="fade">
                                      <p:cBhvr>
                                        <p:cTn id="153" dur="500"/>
                                        <p:tgtEl>
                                          <p:spTgt spid="23"/>
                                        </p:tgtEl>
                                      </p:cBhvr>
                                    </p:animEffect>
                                    <p:set>
                                      <p:cBhvr>
                                        <p:cTn id="154" dur="1" fill="hold">
                                          <p:stCondLst>
                                            <p:cond delay="499"/>
                                          </p:stCondLst>
                                        </p:cTn>
                                        <p:tgtEl>
                                          <p:spTgt spid="2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80"/>
                                        </p:tgtEl>
                                      </p:cBhvr>
                                    </p:animEffect>
                                    <p:set>
                                      <p:cBhvr>
                                        <p:cTn id="160" dur="1" fill="hold">
                                          <p:stCondLst>
                                            <p:cond delay="499"/>
                                          </p:stCondLst>
                                        </p:cTn>
                                        <p:tgtEl>
                                          <p:spTgt spid="18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08"/>
                                        </p:tgtEl>
                                      </p:cBhvr>
                                    </p:animEffect>
                                    <p:set>
                                      <p:cBhvr>
                                        <p:cTn id="163" dur="1" fill="hold">
                                          <p:stCondLst>
                                            <p:cond delay="499"/>
                                          </p:stCondLst>
                                        </p:cTn>
                                        <p:tgtEl>
                                          <p:spTgt spid="208"/>
                                        </p:tgtEl>
                                        <p:attrNameLst>
                                          <p:attrName>style.visibility</p:attrName>
                                        </p:attrNameLst>
                                      </p:cBhvr>
                                      <p:to>
                                        <p:strVal val="hidden"/>
                                      </p:to>
                                    </p:set>
                                  </p:childTnLst>
                                </p:cTn>
                              </p:par>
                            </p:childTnLst>
                          </p:cTn>
                        </p:par>
                        <p:par>
                          <p:cTn id="164" fill="hold">
                            <p:stCondLst>
                              <p:cond delay="7000"/>
                            </p:stCondLst>
                            <p:childTnLst>
                              <p:par>
                                <p:cTn id="165" presetID="10" presetClass="entr" presetSubtype="0" fill="hold" grpId="0" nodeType="afterEffect">
                                  <p:stCondLst>
                                    <p:cond delay="0"/>
                                  </p:stCondLst>
                                  <p:childTnLst>
                                    <p:set>
                                      <p:cBhvr>
                                        <p:cTn id="166" dur="1" fill="hold">
                                          <p:stCondLst>
                                            <p:cond delay="0"/>
                                          </p:stCondLst>
                                        </p:cTn>
                                        <p:tgtEl>
                                          <p:spTgt spid="83"/>
                                        </p:tgtEl>
                                        <p:attrNameLst>
                                          <p:attrName>style.visibility</p:attrName>
                                        </p:attrNameLst>
                                      </p:cBhvr>
                                      <p:to>
                                        <p:strVal val="visible"/>
                                      </p:to>
                                    </p:set>
                                    <p:animEffect transition="in" filter="fade">
                                      <p:cBhvr>
                                        <p:cTn id="167" dur="500"/>
                                        <p:tgtEl>
                                          <p:spTgt spid="83"/>
                                        </p:tgtEl>
                                      </p:cBhvr>
                                    </p:animEffect>
                                  </p:childTnLst>
                                </p:cTn>
                              </p:par>
                            </p:childTnLst>
                          </p:cTn>
                        </p:par>
                        <p:par>
                          <p:cTn id="168" fill="hold">
                            <p:stCondLst>
                              <p:cond delay="7500"/>
                            </p:stCondLst>
                            <p:childTnLst>
                              <p:par>
                                <p:cTn id="169" presetID="22" presetClass="entr" presetSubtype="1" fill="hold" nodeType="afterEffect">
                                  <p:stCondLst>
                                    <p:cond delay="0"/>
                                  </p:stCondLst>
                                  <p:childTnLst>
                                    <p:set>
                                      <p:cBhvr>
                                        <p:cTn id="170" dur="1" fill="hold">
                                          <p:stCondLst>
                                            <p:cond delay="0"/>
                                          </p:stCondLst>
                                        </p:cTn>
                                        <p:tgtEl>
                                          <p:spTgt spid="183"/>
                                        </p:tgtEl>
                                        <p:attrNameLst>
                                          <p:attrName>style.visibility</p:attrName>
                                        </p:attrNameLst>
                                      </p:cBhvr>
                                      <p:to>
                                        <p:strVal val="visible"/>
                                      </p:to>
                                    </p:set>
                                    <p:animEffect transition="in" filter="wipe(up)">
                                      <p:cBhvr>
                                        <p:cTn id="171" dur="500"/>
                                        <p:tgtEl>
                                          <p:spTgt spid="183"/>
                                        </p:tgtEl>
                                      </p:cBhvr>
                                    </p:animEffect>
                                  </p:childTnLst>
                                </p:cTn>
                              </p:par>
                            </p:childTnLst>
                          </p:cTn>
                        </p:par>
                        <p:par>
                          <p:cTn id="172" fill="hold">
                            <p:stCondLst>
                              <p:cond delay="8000"/>
                            </p:stCondLst>
                            <p:childTnLst>
                              <p:par>
                                <p:cTn id="173" presetID="10" presetClass="entr" presetSubtype="0" fill="hold" nodeType="afterEffect">
                                  <p:stCondLst>
                                    <p:cond delay="0"/>
                                  </p:stCondLst>
                                  <p:childTnLst>
                                    <p:set>
                                      <p:cBhvr>
                                        <p:cTn id="174" dur="1" fill="hold">
                                          <p:stCondLst>
                                            <p:cond delay="0"/>
                                          </p:stCondLst>
                                        </p:cTn>
                                        <p:tgtEl>
                                          <p:spTgt spid="19"/>
                                        </p:tgtEl>
                                        <p:attrNameLst>
                                          <p:attrName>style.visibility</p:attrName>
                                        </p:attrNameLst>
                                      </p:cBhvr>
                                      <p:to>
                                        <p:strVal val="visible"/>
                                      </p:to>
                                    </p:set>
                                    <p:animEffect transition="in" filter="fade">
                                      <p:cBhvr>
                                        <p:cTn id="175" dur="500"/>
                                        <p:tgtEl>
                                          <p:spTgt spid="19"/>
                                        </p:tgtEl>
                                      </p:cBhvr>
                                    </p:animEffect>
                                  </p:childTnLst>
                                </p:cTn>
                              </p:par>
                            </p:childTnLst>
                          </p:cTn>
                        </p:par>
                        <p:par>
                          <p:cTn id="176" fill="hold">
                            <p:stCondLst>
                              <p:cond delay="8500"/>
                            </p:stCondLst>
                            <p:childTnLst>
                              <p:par>
                                <p:cTn id="177" presetID="10" presetClass="exit" presetSubtype="0" fill="hold" nodeType="afterEffect">
                                  <p:stCondLst>
                                    <p:cond delay="0"/>
                                  </p:stCondLst>
                                  <p:childTnLst>
                                    <p:animEffect transition="out" filter="fade">
                                      <p:cBhvr>
                                        <p:cTn id="178" dur="500"/>
                                        <p:tgtEl>
                                          <p:spTgt spid="183"/>
                                        </p:tgtEl>
                                      </p:cBhvr>
                                    </p:animEffect>
                                    <p:set>
                                      <p:cBhvr>
                                        <p:cTn id="179" dur="1" fill="hold">
                                          <p:stCondLst>
                                            <p:cond delay="499"/>
                                          </p:stCondLst>
                                        </p:cTn>
                                        <p:tgtEl>
                                          <p:spTgt spid="183"/>
                                        </p:tgtEl>
                                        <p:attrNameLst>
                                          <p:attrName>style.visibility</p:attrName>
                                        </p:attrNameLst>
                                      </p:cBhvr>
                                      <p:to>
                                        <p:strVal val="hidden"/>
                                      </p:to>
                                    </p:set>
                                  </p:childTnLst>
                                </p:cTn>
                              </p:par>
                            </p:childTnLst>
                          </p:cTn>
                        </p:par>
                        <p:par>
                          <p:cTn id="180" fill="hold">
                            <p:stCondLst>
                              <p:cond delay="9000"/>
                            </p:stCondLst>
                            <p:childTnLst>
                              <p:par>
                                <p:cTn id="181" presetID="10" presetClass="entr" presetSubtype="0" fill="hold" grpId="0" nodeType="afterEffect">
                                  <p:stCondLst>
                                    <p:cond delay="0"/>
                                  </p:stCondLst>
                                  <p:childTnLst>
                                    <p:set>
                                      <p:cBhvr>
                                        <p:cTn id="182" dur="1" fill="hold">
                                          <p:stCondLst>
                                            <p:cond delay="0"/>
                                          </p:stCondLst>
                                        </p:cTn>
                                        <p:tgtEl>
                                          <p:spTgt spid="181"/>
                                        </p:tgtEl>
                                        <p:attrNameLst>
                                          <p:attrName>style.visibility</p:attrName>
                                        </p:attrNameLst>
                                      </p:cBhvr>
                                      <p:to>
                                        <p:strVal val="visible"/>
                                      </p:to>
                                    </p:set>
                                    <p:animEffect transition="in" filter="fade">
                                      <p:cBhvr>
                                        <p:cTn id="183" dur="500"/>
                                        <p:tgtEl>
                                          <p:spTgt spid="181"/>
                                        </p:tgtEl>
                                      </p:cBhvr>
                                    </p:animEffect>
                                  </p:childTnLst>
                                </p:cTn>
                              </p:par>
                            </p:childTnLst>
                          </p:cTn>
                        </p:par>
                        <p:par>
                          <p:cTn id="184" fill="hold">
                            <p:stCondLst>
                              <p:cond delay="9500"/>
                            </p:stCondLst>
                            <p:childTnLst>
                              <p:par>
                                <p:cTn id="185" presetID="10" presetClass="entr" presetSubtype="0" fill="hold" grpId="0" nodeType="afterEffect">
                                  <p:stCondLst>
                                    <p:cond delay="0"/>
                                  </p:stCondLst>
                                  <p:childTnLst>
                                    <p:set>
                                      <p:cBhvr>
                                        <p:cTn id="186" dur="1" fill="hold">
                                          <p:stCondLst>
                                            <p:cond delay="0"/>
                                          </p:stCondLst>
                                        </p:cTn>
                                        <p:tgtEl>
                                          <p:spTgt spid="215"/>
                                        </p:tgtEl>
                                        <p:attrNameLst>
                                          <p:attrName>style.visibility</p:attrName>
                                        </p:attrNameLst>
                                      </p:cBhvr>
                                      <p:to>
                                        <p:strVal val="visible"/>
                                      </p:to>
                                    </p:set>
                                    <p:animEffect transition="in" filter="fade">
                                      <p:cBhvr>
                                        <p:cTn id="187" dur="500"/>
                                        <p:tgtEl>
                                          <p:spTgt spid="215"/>
                                        </p:tgtEl>
                                      </p:cBhvr>
                                    </p:animEffect>
                                  </p:childTnLst>
                                </p:cTn>
                              </p:par>
                            </p:childTnLst>
                          </p:cTn>
                        </p:par>
                        <p:par>
                          <p:cTn id="188" fill="hold">
                            <p:stCondLst>
                              <p:cond delay="10000"/>
                            </p:stCondLst>
                            <p:childTnLst>
                              <p:par>
                                <p:cTn id="189" presetID="10" presetClass="entr" presetSubtype="0" fill="hold" nodeType="afterEffect">
                                  <p:stCondLst>
                                    <p:cond delay="0"/>
                                  </p:stCondLst>
                                  <p:childTnLst>
                                    <p:set>
                                      <p:cBhvr>
                                        <p:cTn id="190" dur="1" fill="hold">
                                          <p:stCondLst>
                                            <p:cond delay="0"/>
                                          </p:stCondLst>
                                        </p:cTn>
                                        <p:tgtEl>
                                          <p:spTgt spid="209"/>
                                        </p:tgtEl>
                                        <p:attrNameLst>
                                          <p:attrName>style.visibility</p:attrName>
                                        </p:attrNameLst>
                                      </p:cBhvr>
                                      <p:to>
                                        <p:strVal val="visible"/>
                                      </p:to>
                                    </p:set>
                                    <p:animEffect transition="in" filter="fade">
                                      <p:cBhvr>
                                        <p:cTn id="191" dur="500"/>
                                        <p:tgtEl>
                                          <p:spTgt spid="209"/>
                                        </p:tgtEl>
                                      </p:cBhvr>
                                    </p:animEffect>
                                  </p:childTnLst>
                                </p:cTn>
                              </p:par>
                            </p:childTnLst>
                          </p:cTn>
                        </p:par>
                        <p:par>
                          <p:cTn id="192" fill="hold">
                            <p:stCondLst>
                              <p:cond delay="10500"/>
                            </p:stCondLst>
                            <p:childTnLst>
                              <p:par>
                                <p:cTn id="193" presetID="22" presetClass="entr" presetSubtype="4" fill="hold" nodeType="afterEffect">
                                  <p:stCondLst>
                                    <p:cond delay="0"/>
                                  </p:stCondLst>
                                  <p:childTnLst>
                                    <p:set>
                                      <p:cBhvr>
                                        <p:cTn id="194" dur="1" fill="hold">
                                          <p:stCondLst>
                                            <p:cond delay="0"/>
                                          </p:stCondLst>
                                        </p:cTn>
                                        <p:tgtEl>
                                          <p:spTgt spid="187"/>
                                        </p:tgtEl>
                                        <p:attrNameLst>
                                          <p:attrName>style.visibility</p:attrName>
                                        </p:attrNameLst>
                                      </p:cBhvr>
                                      <p:to>
                                        <p:strVal val="visible"/>
                                      </p:to>
                                    </p:set>
                                    <p:animEffect transition="in" filter="wipe(down)">
                                      <p:cBhvr>
                                        <p:cTn id="195" dur="500"/>
                                        <p:tgtEl>
                                          <p:spTgt spid="187"/>
                                        </p:tgtEl>
                                      </p:cBhvr>
                                    </p:animEffect>
                                  </p:childTnLst>
                                </p:cTn>
                              </p:par>
                            </p:childTnLst>
                          </p:cTn>
                        </p:par>
                        <p:par>
                          <p:cTn id="196" fill="hold">
                            <p:stCondLst>
                              <p:cond delay="11000"/>
                            </p:stCondLst>
                            <p:childTnLst>
                              <p:par>
                                <p:cTn id="197" presetID="10" presetClass="entr" presetSubtype="0" fill="hold" grpId="0" nodeType="afterEffect">
                                  <p:stCondLst>
                                    <p:cond delay="0"/>
                                  </p:stCondLst>
                                  <p:childTnLst>
                                    <p:set>
                                      <p:cBhvr>
                                        <p:cTn id="198" dur="1" fill="hold">
                                          <p:stCondLst>
                                            <p:cond delay="0"/>
                                          </p:stCondLst>
                                        </p:cTn>
                                        <p:tgtEl>
                                          <p:spTgt spid="40"/>
                                        </p:tgtEl>
                                        <p:attrNameLst>
                                          <p:attrName>style.visibility</p:attrName>
                                        </p:attrNameLst>
                                      </p:cBhvr>
                                      <p:to>
                                        <p:strVal val="visible"/>
                                      </p:to>
                                    </p:set>
                                    <p:animEffect transition="in" filter="fade">
                                      <p:cBhvr>
                                        <p:cTn id="199" dur="500"/>
                                        <p:tgtEl>
                                          <p:spTgt spid="40"/>
                                        </p:tgtEl>
                                      </p:cBhvr>
                                    </p:animEffect>
                                  </p:childTnLst>
                                </p:cTn>
                              </p:par>
                              <p:par>
                                <p:cTn id="200" presetID="22" presetClass="entr" presetSubtype="2" fill="hold" nodeType="withEffect">
                                  <p:stCondLst>
                                    <p:cond delay="0"/>
                                  </p:stCondLst>
                                  <p:childTnLst>
                                    <p:set>
                                      <p:cBhvr>
                                        <p:cTn id="201" dur="1" fill="hold">
                                          <p:stCondLst>
                                            <p:cond delay="0"/>
                                          </p:stCondLst>
                                        </p:cTn>
                                        <p:tgtEl>
                                          <p:spTgt spid="35"/>
                                        </p:tgtEl>
                                        <p:attrNameLst>
                                          <p:attrName>style.visibility</p:attrName>
                                        </p:attrNameLst>
                                      </p:cBhvr>
                                      <p:to>
                                        <p:strVal val="visible"/>
                                      </p:to>
                                    </p:set>
                                    <p:animEffect transition="in" filter="wipe(right)">
                                      <p:cBhvr>
                                        <p:cTn id="202" dur="500"/>
                                        <p:tgtEl>
                                          <p:spTgt spid="35"/>
                                        </p:tgtEl>
                                      </p:cBhvr>
                                    </p:animEffect>
                                  </p:childTnLst>
                                </p:cTn>
                              </p:par>
                              <p:par>
                                <p:cTn id="203" presetID="10" presetClass="exit" presetSubtype="0" fill="hold" nodeType="withEffect">
                                  <p:stCondLst>
                                    <p:cond delay="0"/>
                                  </p:stCondLst>
                                  <p:childTnLst>
                                    <p:animEffect transition="out" filter="fade">
                                      <p:cBhvr>
                                        <p:cTn id="204" dur="500"/>
                                        <p:tgtEl>
                                          <p:spTgt spid="187"/>
                                        </p:tgtEl>
                                      </p:cBhvr>
                                    </p:animEffect>
                                    <p:set>
                                      <p:cBhvr>
                                        <p:cTn id="205" dur="1" fill="hold">
                                          <p:stCondLst>
                                            <p:cond delay="499"/>
                                          </p:stCondLst>
                                        </p:cTn>
                                        <p:tgtEl>
                                          <p:spTgt spid="187"/>
                                        </p:tgtEl>
                                        <p:attrNameLst>
                                          <p:attrName>style.visibility</p:attrName>
                                        </p:attrNameLst>
                                      </p:cBhvr>
                                      <p:to>
                                        <p:strVal val="hidden"/>
                                      </p:to>
                                    </p:set>
                                  </p:childTnLst>
                                </p:cTn>
                              </p:par>
                            </p:childTnLst>
                          </p:cTn>
                        </p:par>
                        <p:par>
                          <p:cTn id="206" fill="hold">
                            <p:stCondLst>
                              <p:cond delay="11500"/>
                            </p:stCondLst>
                            <p:childTnLst>
                              <p:par>
                                <p:cTn id="207" presetID="10" presetClass="exit" presetSubtype="0" fill="hold" nodeType="afterEffect">
                                  <p:stCondLst>
                                    <p:cond delay="0"/>
                                  </p:stCondLst>
                                  <p:childTnLst>
                                    <p:animEffect transition="out" filter="fade">
                                      <p:cBhvr>
                                        <p:cTn id="208" dur="500"/>
                                        <p:tgtEl>
                                          <p:spTgt spid="202"/>
                                        </p:tgtEl>
                                      </p:cBhvr>
                                    </p:animEffect>
                                    <p:set>
                                      <p:cBhvr>
                                        <p:cTn id="209" dur="1" fill="hold">
                                          <p:stCondLst>
                                            <p:cond delay="499"/>
                                          </p:stCondLst>
                                        </p:cTn>
                                        <p:tgtEl>
                                          <p:spTgt spid="202"/>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19"/>
                                        </p:tgtEl>
                                      </p:cBhvr>
                                    </p:animEffect>
                                    <p:set>
                                      <p:cBhvr>
                                        <p:cTn id="212" dur="1" fill="hold">
                                          <p:stCondLst>
                                            <p:cond delay="499"/>
                                          </p:stCondLst>
                                        </p:cTn>
                                        <p:tgtEl>
                                          <p:spTgt spid="19"/>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500"/>
                                        <p:tgtEl>
                                          <p:spTgt spid="181"/>
                                        </p:tgtEl>
                                      </p:cBhvr>
                                    </p:animEffect>
                                    <p:set>
                                      <p:cBhvr>
                                        <p:cTn id="215" dur="1" fill="hold">
                                          <p:stCondLst>
                                            <p:cond delay="499"/>
                                          </p:stCondLst>
                                        </p:cTn>
                                        <p:tgtEl>
                                          <p:spTgt spid="181"/>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215"/>
                                        </p:tgtEl>
                                      </p:cBhvr>
                                    </p:animEffect>
                                    <p:set>
                                      <p:cBhvr>
                                        <p:cTn id="218" dur="1" fill="hold">
                                          <p:stCondLst>
                                            <p:cond delay="499"/>
                                          </p:stCondLst>
                                        </p:cTn>
                                        <p:tgtEl>
                                          <p:spTgt spid="21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68"/>
                                        </p:tgtEl>
                                        <p:attrNameLst>
                                          <p:attrName>style.visibility</p:attrName>
                                        </p:attrNameLst>
                                      </p:cBhvr>
                                      <p:to>
                                        <p:strVal val="visible"/>
                                      </p:to>
                                    </p:set>
                                    <p:animEffect transition="in" filter="fade">
                                      <p:cBhvr>
                                        <p:cTn id="223" dur="500"/>
                                        <p:tgtEl>
                                          <p:spTgt spid="68"/>
                                        </p:tgtEl>
                                      </p:cBhvr>
                                    </p:animEffect>
                                  </p:childTnLst>
                                </p:cTn>
                              </p:par>
                              <p:par>
                                <p:cTn id="224" presetID="10" presetClass="entr" presetSubtype="0" fill="hold" nodeType="withEffect">
                                  <p:stCondLst>
                                    <p:cond delay="0"/>
                                  </p:stCondLst>
                                  <p:childTnLst>
                                    <p:set>
                                      <p:cBhvr>
                                        <p:cTn id="225" dur="1" fill="hold">
                                          <p:stCondLst>
                                            <p:cond delay="0"/>
                                          </p:stCondLst>
                                        </p:cTn>
                                        <p:tgtEl>
                                          <p:spTgt spid="23"/>
                                        </p:tgtEl>
                                        <p:attrNameLst>
                                          <p:attrName>style.visibility</p:attrName>
                                        </p:attrNameLst>
                                      </p:cBhvr>
                                      <p:to>
                                        <p:strVal val="visible"/>
                                      </p:to>
                                    </p:set>
                                    <p:animEffect transition="in" filter="fade">
                                      <p:cBhvr>
                                        <p:cTn id="226" dur="500"/>
                                        <p:tgtEl>
                                          <p:spTgt spid="23"/>
                                        </p:tgtEl>
                                      </p:cBhvr>
                                    </p:animEffect>
                                  </p:childTnLst>
                                </p:cTn>
                              </p:par>
                              <p:par>
                                <p:cTn id="227" presetID="10" presetClass="entr" presetSubtype="0" fill="hold" nodeType="withEffect">
                                  <p:stCondLst>
                                    <p:cond delay="0"/>
                                  </p:stCondLst>
                                  <p:childTnLst>
                                    <p:set>
                                      <p:cBhvr>
                                        <p:cTn id="228" dur="1" fill="hold">
                                          <p:stCondLst>
                                            <p:cond delay="0"/>
                                          </p:stCondLst>
                                        </p:cTn>
                                        <p:tgtEl>
                                          <p:spTgt spid="202"/>
                                        </p:tgtEl>
                                        <p:attrNameLst>
                                          <p:attrName>style.visibility</p:attrName>
                                        </p:attrNameLst>
                                      </p:cBhvr>
                                      <p:to>
                                        <p:strVal val="visible"/>
                                      </p:to>
                                    </p:set>
                                    <p:animEffect transition="in" filter="fade">
                                      <p:cBhvr>
                                        <p:cTn id="229" dur="500"/>
                                        <p:tgtEl>
                                          <p:spTgt spid="202"/>
                                        </p:tgtEl>
                                      </p:cBhvr>
                                    </p:animEffect>
                                  </p:childTnLst>
                                </p:cTn>
                              </p:par>
                              <p:par>
                                <p:cTn id="230" presetID="10" presetClass="entr" presetSubtype="0" fill="hold" nodeType="withEffect">
                                  <p:stCondLst>
                                    <p:cond delay="0"/>
                                  </p:stCondLst>
                                  <p:childTnLst>
                                    <p:set>
                                      <p:cBhvr>
                                        <p:cTn id="231" dur="1" fill="hold">
                                          <p:stCondLst>
                                            <p:cond delay="0"/>
                                          </p:stCondLst>
                                        </p:cTn>
                                        <p:tgtEl>
                                          <p:spTgt spid="219"/>
                                        </p:tgtEl>
                                        <p:attrNameLst>
                                          <p:attrName>style.visibility</p:attrName>
                                        </p:attrNameLst>
                                      </p:cBhvr>
                                      <p:to>
                                        <p:strVal val="visible"/>
                                      </p:to>
                                    </p:set>
                                    <p:animEffect transition="in" filter="fade">
                                      <p:cBhvr>
                                        <p:cTn id="232" dur="500"/>
                                        <p:tgtEl>
                                          <p:spTgt spid="219"/>
                                        </p:tgtEl>
                                      </p:cBhvr>
                                    </p:animEffect>
                                  </p:childTnLst>
                                </p:cTn>
                              </p:par>
                              <p:par>
                                <p:cTn id="233" presetID="10" presetClass="entr" presetSubtype="0" fill="hold" nodeType="withEffect">
                                  <p:stCondLst>
                                    <p:cond delay="0"/>
                                  </p:stCondLst>
                                  <p:childTnLst>
                                    <p:set>
                                      <p:cBhvr>
                                        <p:cTn id="234" dur="1" fill="hold">
                                          <p:stCondLst>
                                            <p:cond delay="0"/>
                                          </p:stCondLst>
                                        </p:cTn>
                                        <p:tgtEl>
                                          <p:spTgt spid="220"/>
                                        </p:tgtEl>
                                        <p:attrNameLst>
                                          <p:attrName>style.visibility</p:attrName>
                                        </p:attrNameLst>
                                      </p:cBhvr>
                                      <p:to>
                                        <p:strVal val="visible"/>
                                      </p:to>
                                    </p:set>
                                    <p:animEffect transition="in" filter="fade">
                                      <p:cBhvr>
                                        <p:cTn id="235"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40" grpId="0"/>
      <p:bldP spid="45" grpId="0"/>
      <p:bldP spid="68" grpId="0" animBg="1"/>
      <p:bldP spid="49" grpId="0" animBg="1"/>
      <p:bldP spid="55" grpId="0"/>
      <p:bldP spid="56" grpId="0" animBg="1"/>
      <p:bldP spid="62" grpId="0"/>
      <p:bldP spid="80" grpId="0" animBg="1"/>
      <p:bldP spid="81" grpId="0"/>
      <p:bldP spid="83" grpId="0"/>
      <p:bldP spid="84" grpId="0"/>
      <p:bldP spid="120" grpId="0"/>
      <p:bldP spid="121" grpId="0"/>
      <p:bldP spid="124" grpId="0"/>
      <p:bldP spid="180" grpId="0" animBg="1"/>
      <p:bldP spid="180" grpId="1" animBg="1"/>
      <p:bldP spid="181" grpId="0" animBg="1"/>
      <p:bldP spid="181" grpId="1" animBg="1"/>
      <p:bldP spid="198" grpId="0" animBg="1"/>
      <p:bldP spid="200" grpId="0" animBg="1"/>
      <p:bldP spid="201" grpId="0" animBg="1"/>
      <p:bldP spid="208" grpId="0" animBg="1"/>
      <p:bldP spid="208" grpId="1" animBg="1"/>
      <p:bldP spid="215" grpId="0" animBg="1"/>
      <p:bldP spid="215" grpId="1" animBg="1"/>
      <p:bldP spid="18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6E74-9D8C-42C2-808C-53AAD64BF66C}"/>
              </a:ext>
            </a:extLst>
          </p:cNvPr>
          <p:cNvSpPr>
            <a:spLocks noGrp="1"/>
          </p:cNvSpPr>
          <p:nvPr>
            <p:ph type="title"/>
          </p:nvPr>
        </p:nvSpPr>
        <p:spPr/>
        <p:txBody>
          <a:bodyPr/>
          <a:lstStyle/>
          <a:p>
            <a:pPr>
              <a:spcBef>
                <a:spcPts val="0"/>
              </a:spcBef>
            </a:pPr>
            <a:r>
              <a:rPr lang="en-US" b="1" dirty="0">
                <a:solidFill>
                  <a:srgbClr val="002A5C"/>
                </a:solidFill>
              </a:rPr>
              <a:t>Data Parallel Training</a:t>
            </a:r>
          </a:p>
        </p:txBody>
      </p:sp>
      <p:sp>
        <p:nvSpPr>
          <p:cNvPr id="4" name="Slide Number Placeholder 3">
            <a:extLst>
              <a:ext uri="{FF2B5EF4-FFF2-40B4-BE49-F238E27FC236}">
                <a16:creationId xmlns:a16="http://schemas.microsoft.com/office/drawing/2014/main" id="{A70510E8-B911-44AA-999A-873417397C67}"/>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64</a:t>
            </a:fld>
            <a:endParaRPr lang="en-US" sz="3200" b="0" kern="1200" dirty="0">
              <a:solidFill>
                <a:prstClr val="black">
                  <a:tint val="75000"/>
                </a:prstClr>
              </a:solidFill>
              <a:latin typeface="Calibri" panose="020F0502020204030204"/>
              <a:ea typeface="+mn-ea"/>
              <a:cs typeface="+mn-cs"/>
            </a:endParaRPr>
          </a:p>
        </p:txBody>
      </p:sp>
      <p:sp>
        <p:nvSpPr>
          <p:cNvPr id="74" name="Content Placeholder 2">
            <a:extLst>
              <a:ext uri="{FF2B5EF4-FFF2-40B4-BE49-F238E27FC236}">
                <a16:creationId xmlns:a16="http://schemas.microsoft.com/office/drawing/2014/main" id="{A2A3B75B-5A53-4D77-9690-368BB0E98057}"/>
              </a:ext>
            </a:extLst>
          </p:cNvPr>
          <p:cNvSpPr txBox="1">
            <a:spLocks/>
          </p:cNvSpPr>
          <p:nvPr/>
        </p:nvSpPr>
        <p:spPr>
          <a:xfrm>
            <a:off x="1675217" y="6109294"/>
            <a:ext cx="10490198" cy="1001220"/>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dirty="0">
                <a:solidFill>
                  <a:prstClr val="black"/>
                </a:solidFill>
                <a:latin typeface="Calibri" panose="020F0502020204030204"/>
              </a:rPr>
              <a:t>Conceptually </a:t>
            </a:r>
            <a:r>
              <a:rPr lang="en-US" sz="5600" dirty="0">
                <a:solidFill>
                  <a:srgbClr val="00823B"/>
                </a:solidFill>
                <a:latin typeface="Calibri" panose="020F0502020204030204"/>
              </a:rPr>
              <a:t>simple</a:t>
            </a:r>
            <a:r>
              <a:rPr lang="en-US" sz="5600" b="0" dirty="0">
                <a:solidFill>
                  <a:prstClr val="black"/>
                </a:solidFill>
                <a:latin typeface="Calibri" panose="020F0502020204030204"/>
              </a:rPr>
              <a:t>, </a:t>
            </a:r>
            <a:r>
              <a:rPr lang="en-US" sz="5600" dirty="0">
                <a:solidFill>
                  <a:srgbClr val="00823B"/>
                </a:solidFill>
                <a:latin typeface="Calibri" panose="020F0502020204030204"/>
              </a:rPr>
              <a:t>widely used</a:t>
            </a:r>
            <a:r>
              <a:rPr lang="en-US" sz="5600" b="0" dirty="0">
                <a:solidFill>
                  <a:prstClr val="black"/>
                </a:solidFill>
                <a:latin typeface="Calibri" panose="020F0502020204030204"/>
              </a:rPr>
              <a:t>. </a:t>
            </a:r>
          </a:p>
        </p:txBody>
      </p:sp>
      <p:sp>
        <p:nvSpPr>
          <p:cNvPr id="76" name="Content Placeholder 2">
            <a:extLst>
              <a:ext uri="{FF2B5EF4-FFF2-40B4-BE49-F238E27FC236}">
                <a16:creationId xmlns:a16="http://schemas.microsoft.com/office/drawing/2014/main" id="{E57FEBC2-DD01-4943-A3AC-685534B7D4F6}"/>
              </a:ext>
            </a:extLst>
          </p:cNvPr>
          <p:cNvSpPr txBox="1">
            <a:spLocks/>
          </p:cNvSpPr>
          <p:nvPr/>
        </p:nvSpPr>
        <p:spPr>
          <a:xfrm>
            <a:off x="1675216" y="7431539"/>
            <a:ext cx="10515600" cy="240356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Effectively increases the batch size:</a:t>
            </a:r>
          </a:p>
          <a:p>
            <a:pPr marL="457200" indent="-457200" defTabSz="1828800">
              <a:spcBef>
                <a:spcPts val="0"/>
              </a:spcBef>
              <a:defRPr/>
            </a:pPr>
            <a:r>
              <a:rPr lang="en-US" sz="4800" dirty="0">
                <a:solidFill>
                  <a:srgbClr val="FF0000"/>
                </a:solidFill>
                <a:latin typeface="Calibri" panose="020F0502020204030204"/>
              </a:rPr>
              <a:t>Generalization gap</a:t>
            </a:r>
            <a:r>
              <a:rPr lang="en-US" sz="4800" b="0" baseline="30000" dirty="0">
                <a:solidFill>
                  <a:prstClr val="black"/>
                </a:solidFill>
                <a:latin typeface="Calibri" panose="020F0502020204030204"/>
              </a:rPr>
              <a:t>1</a:t>
            </a:r>
            <a:r>
              <a:rPr lang="en-US" sz="4800" b="0" dirty="0">
                <a:solidFill>
                  <a:prstClr val="black"/>
                </a:solidFill>
                <a:latin typeface="Calibri" panose="020F0502020204030204"/>
              </a:rPr>
              <a:t> </a:t>
            </a:r>
          </a:p>
          <a:p>
            <a:pPr marL="457200" indent="-457200" defTabSz="1828800">
              <a:spcBef>
                <a:spcPts val="0"/>
              </a:spcBef>
              <a:defRPr/>
            </a:pPr>
            <a:r>
              <a:rPr lang="en-US" sz="4800" dirty="0">
                <a:solidFill>
                  <a:srgbClr val="FF0000"/>
                </a:solidFill>
                <a:latin typeface="Calibri" panose="020F0502020204030204"/>
              </a:rPr>
              <a:t>Batch size scaling limit</a:t>
            </a:r>
            <a:r>
              <a:rPr lang="en-US" sz="4800" b="0" baseline="30000" dirty="0">
                <a:solidFill>
                  <a:prstClr val="black"/>
                </a:solidFill>
                <a:latin typeface="Calibri" panose="020F0502020204030204"/>
              </a:rPr>
              <a:t>2</a:t>
            </a:r>
            <a:endParaRPr lang="en-US" sz="4800" b="0" dirty="0">
              <a:solidFill>
                <a:prstClr val="black"/>
              </a:solidFill>
              <a:latin typeface="Calibri" panose="020F0502020204030204"/>
            </a:endParaRPr>
          </a:p>
        </p:txBody>
      </p:sp>
      <p:sp>
        <p:nvSpPr>
          <p:cNvPr id="84" name="TextBox 83">
            <a:extLst>
              <a:ext uri="{FF2B5EF4-FFF2-40B4-BE49-F238E27FC236}">
                <a16:creationId xmlns:a16="http://schemas.microsoft.com/office/drawing/2014/main" id="{9668ACCC-82D0-43E8-A58D-BAC75ECB2C6A}"/>
              </a:ext>
            </a:extLst>
          </p:cNvPr>
          <p:cNvSpPr txBox="1"/>
          <p:nvPr/>
        </p:nvSpPr>
        <p:spPr>
          <a:xfrm>
            <a:off x="0" y="12679424"/>
            <a:ext cx="22319672" cy="954107"/>
          </a:xfrm>
          <a:prstGeom prst="rect">
            <a:avLst/>
          </a:prstGeom>
          <a:noFill/>
        </p:spPr>
        <p:txBody>
          <a:bodyPr wrap="square" rtlCol="0">
            <a:spAutoFit/>
          </a:bodyPr>
          <a:lstStyle/>
          <a:p>
            <a:pPr algn="l" defTabSz="1828800" hangingPunct="1">
              <a:defRPr/>
            </a:pPr>
            <a:r>
              <a:rPr lang="en-US" sz="2800" b="0" kern="1200" baseline="30000" dirty="0">
                <a:solidFill>
                  <a:prstClr val="black"/>
                </a:solidFill>
                <a:latin typeface="Calibri" panose="020F0502020204030204"/>
                <a:ea typeface="+mn-ea"/>
                <a:cs typeface="+mn-cs"/>
              </a:rPr>
              <a:t>1</a:t>
            </a:r>
            <a:r>
              <a:rPr lang="en-US" sz="2800" b="0" kern="1200" dirty="0">
                <a:solidFill>
                  <a:prstClr val="black"/>
                </a:solidFill>
                <a:latin typeface="Calibri" panose="020F0502020204030204"/>
                <a:ea typeface="+mn-ea"/>
                <a:cs typeface="+mn-cs"/>
              </a:rPr>
              <a:t>Keskar, Nitish Shirish et al. “On Large-Batch Training for Deep Learning: Generalization Gap and Sharp Minima.” ICLR (2017)</a:t>
            </a:r>
          </a:p>
          <a:p>
            <a:pPr algn="l" defTabSz="1828800" hangingPunct="1">
              <a:defRPr/>
            </a:pPr>
            <a:r>
              <a:rPr lang="en-US" sz="2800" b="0" kern="1200" baseline="30000" dirty="0">
                <a:solidFill>
                  <a:prstClr val="black"/>
                </a:solidFill>
                <a:latin typeface="Calibri" panose="020F0502020204030204"/>
                <a:ea typeface="+mn-ea"/>
                <a:cs typeface="+mn-cs"/>
              </a:rPr>
              <a:t>2</a:t>
            </a:r>
            <a:r>
              <a:rPr lang="en-US" sz="2800" b="0" kern="1200" dirty="0">
                <a:solidFill>
                  <a:prstClr val="black"/>
                </a:solidFill>
                <a:latin typeface="Calibri" panose="020F0502020204030204"/>
                <a:ea typeface="+mn-ea"/>
                <a:cs typeface="+mn-cs"/>
              </a:rPr>
              <a:t>Shallue, Christopher J. et al. “Measuring the Effects of Data Parallelism on Neural Network Training.” Journal of Machine Learning Research 20 (2019)</a:t>
            </a:r>
          </a:p>
        </p:txBody>
      </p:sp>
      <p:sp>
        <p:nvSpPr>
          <p:cNvPr id="85" name="Content Placeholder 2">
            <a:extLst>
              <a:ext uri="{FF2B5EF4-FFF2-40B4-BE49-F238E27FC236}">
                <a16:creationId xmlns:a16="http://schemas.microsoft.com/office/drawing/2014/main" id="{88FC0C4B-2953-44F0-9D21-5F06300AD291}"/>
              </a:ext>
            </a:extLst>
          </p:cNvPr>
          <p:cNvSpPr txBox="1">
            <a:spLocks/>
          </p:cNvSpPr>
          <p:nvPr/>
        </p:nvSpPr>
        <p:spPr>
          <a:xfrm>
            <a:off x="1675216" y="10156128"/>
            <a:ext cx="10515600" cy="2166500"/>
          </a:xfrm>
          <a:prstGeom prst="rect">
            <a:avLst/>
          </a:prstGeom>
          <a:ln>
            <a:noFill/>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Constraint:</a:t>
            </a:r>
            <a:r>
              <a:rPr lang="en-US" sz="5600" b="0" dirty="0">
                <a:solidFill>
                  <a:prstClr val="black"/>
                </a:solidFill>
                <a:latin typeface="Calibri" panose="020F0502020204030204"/>
              </a:rPr>
              <a:t> The model </a:t>
            </a:r>
            <a:r>
              <a:rPr lang="en-US" sz="5600" dirty="0">
                <a:solidFill>
                  <a:srgbClr val="FF0000"/>
                </a:solidFill>
                <a:latin typeface="Calibri" panose="020F0502020204030204"/>
              </a:rPr>
              <a:t>must</a:t>
            </a:r>
            <a:r>
              <a:rPr lang="en-US" sz="5600" b="0" dirty="0">
                <a:solidFill>
                  <a:prstClr val="black"/>
                </a:solidFill>
                <a:latin typeface="Calibri" panose="020F0502020204030204"/>
              </a:rPr>
              <a:t> fit in one device.</a:t>
            </a:r>
          </a:p>
        </p:txBody>
      </p:sp>
      <p:sp>
        <p:nvSpPr>
          <p:cNvPr id="40" name="Content Placeholder 2">
            <a:extLst>
              <a:ext uri="{FF2B5EF4-FFF2-40B4-BE49-F238E27FC236}">
                <a16:creationId xmlns:a16="http://schemas.microsoft.com/office/drawing/2014/main" id="{D404F40C-AD4F-428B-B47A-F803D822CE58}"/>
              </a:ext>
            </a:extLst>
          </p:cNvPr>
          <p:cNvSpPr txBox="1">
            <a:spLocks/>
          </p:cNvSpPr>
          <p:nvPr/>
        </p:nvSpPr>
        <p:spPr>
          <a:xfrm>
            <a:off x="1675216" y="3957718"/>
            <a:ext cx="10515600" cy="1830552"/>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Respects BP’s strong sequential dependency.</a:t>
            </a:r>
          </a:p>
        </p:txBody>
      </p:sp>
      <p:grpSp>
        <p:nvGrpSpPr>
          <p:cNvPr id="21" name="Group 20">
            <a:extLst>
              <a:ext uri="{FF2B5EF4-FFF2-40B4-BE49-F238E27FC236}">
                <a16:creationId xmlns:a16="http://schemas.microsoft.com/office/drawing/2014/main" id="{E9306243-C388-4AF2-9D2B-8A596FAE7F12}"/>
              </a:ext>
            </a:extLst>
          </p:cNvPr>
          <p:cNvGrpSpPr/>
          <p:nvPr/>
        </p:nvGrpSpPr>
        <p:grpSpPr>
          <a:xfrm>
            <a:off x="13605204" y="8095505"/>
            <a:ext cx="9963420" cy="969134"/>
            <a:chOff x="6962640" y="3533164"/>
            <a:chExt cx="4981710" cy="484567"/>
          </a:xfrm>
        </p:grpSpPr>
        <p:grpSp>
          <p:nvGrpSpPr>
            <p:cNvPr id="52" name="Group 51">
              <a:extLst>
                <a:ext uri="{FF2B5EF4-FFF2-40B4-BE49-F238E27FC236}">
                  <a16:creationId xmlns:a16="http://schemas.microsoft.com/office/drawing/2014/main" id="{02E41884-7069-427E-9FF8-C541234A81A9}"/>
                </a:ext>
              </a:extLst>
            </p:cNvPr>
            <p:cNvGrpSpPr/>
            <p:nvPr/>
          </p:nvGrpSpPr>
          <p:grpSpPr>
            <a:xfrm>
              <a:off x="6962640" y="3582713"/>
              <a:ext cx="3897719" cy="386881"/>
              <a:chOff x="4378480" y="2154244"/>
              <a:chExt cx="7676909" cy="721344"/>
            </a:xfrm>
          </p:grpSpPr>
          <p:sp>
            <p:nvSpPr>
              <p:cNvPr id="53" name="Rectangle 52">
                <a:extLst>
                  <a:ext uri="{FF2B5EF4-FFF2-40B4-BE49-F238E27FC236}">
                    <a16:creationId xmlns:a16="http://schemas.microsoft.com/office/drawing/2014/main" id="{A438A09E-FDAD-4D59-9B33-A0ED23CBED2D}"/>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D687DB8-7CC3-4C88-B0FB-2D349E77C3F1}"/>
                      </a:ext>
                    </a:extLst>
                  </p:cNvPr>
                  <p:cNvSpPr txBox="1"/>
                  <p:nvPr/>
                </p:nvSpPr>
                <p:spPr>
                  <a:xfrm>
                    <a:off x="4378480" y="2245048"/>
                    <a:ext cx="454140"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4</a:t>
                    </a:r>
                  </a:p>
                </p:txBody>
              </p:sp>
            </mc:Choice>
            <mc:Fallback xmlns="">
              <p:sp>
                <p:nvSpPr>
                  <p:cNvPr id="54" name="TextBox 53">
                    <a:extLst>
                      <a:ext uri="{FF2B5EF4-FFF2-40B4-BE49-F238E27FC236}">
                        <a16:creationId xmlns:a16="http://schemas.microsoft.com/office/drawing/2014/main" id="{BD687DB8-7CC3-4C88-B0FB-2D349E77C3F1}"/>
                      </a:ext>
                    </a:extLst>
                  </p:cNvPr>
                  <p:cNvSpPr txBox="1">
                    <a:spLocks noRot="1" noChangeAspect="1" noMove="1" noResize="1" noEditPoints="1" noAdjustHandles="1" noChangeArrowheads="1" noChangeShapeType="1" noTextEdit="1"/>
                  </p:cNvSpPr>
                  <p:nvPr/>
                </p:nvSpPr>
                <p:spPr>
                  <a:xfrm>
                    <a:off x="4378480" y="2245048"/>
                    <a:ext cx="454140" cy="560642"/>
                  </a:xfrm>
                  <a:prstGeom prst="rect">
                    <a:avLst/>
                  </a:prstGeom>
                  <a:blipFill>
                    <a:blip r:embed="rId3"/>
                    <a:stretch>
                      <a:fillRect r="-45333" b="-49495"/>
                    </a:stretch>
                  </a:blipFill>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5B7F00BD-F2A6-4D07-AB78-16BA9C7C871C}"/>
                  </a:ext>
                </a:extLst>
              </p:cNvPr>
              <p:cNvCxnSpPr>
                <a:stCxn id="54" idx="3"/>
                <a:endCxn id="53" idx="1"/>
              </p:cNvCxnSpPr>
              <p:nvPr/>
            </p:nvCxnSpPr>
            <p:spPr>
              <a:xfrm flipV="1">
                <a:off x="4832620" y="2516231"/>
                <a:ext cx="625794"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3503FFF-CC38-492D-BE2B-B0058E4FDB5D}"/>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F27F3EC-DD5C-411D-860A-FFE783DFC299}"/>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5FF0D59C-D225-413E-83FC-BA1786A57A9C}"/>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59" name="Straight Arrow Connector 58">
                <a:extLst>
                  <a:ext uri="{FF2B5EF4-FFF2-40B4-BE49-F238E27FC236}">
                    <a16:creationId xmlns:a16="http://schemas.microsoft.com/office/drawing/2014/main" id="{F911BF4F-F8EF-47ED-8ED0-7046209E79BF}"/>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6159A6D-3FAC-4F46-A2A6-6B9EB5B412DF}"/>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1401B078-0D5B-4CC2-9F92-C220D746EDF1}"/>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62" name="Straight Arrow Connector 61">
                <a:extLst>
                  <a:ext uri="{FF2B5EF4-FFF2-40B4-BE49-F238E27FC236}">
                    <a16:creationId xmlns:a16="http://schemas.microsoft.com/office/drawing/2014/main" id="{D2E27193-F0DF-4DF5-A59D-795B086EC128}"/>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33AFECE-79BE-4E2A-862C-5EF55F5B1B5A}"/>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6A654276-A10E-4179-94B0-955A0ADFCBF0}"/>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F3352FA-F2A1-42B4-95A8-E33D8389927B}"/>
                      </a:ext>
                    </a:extLst>
                  </p:cNvPr>
                  <p:cNvSpPr txBox="1"/>
                  <p:nvPr/>
                </p:nvSpPr>
                <p:spPr>
                  <a:xfrm>
                    <a:off x="11709416" y="2247678"/>
                    <a:ext cx="34597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4</a:t>
                    </a:r>
                  </a:p>
                </p:txBody>
              </p:sp>
            </mc:Choice>
            <mc:Fallback xmlns="">
              <p:sp>
                <p:nvSpPr>
                  <p:cNvPr id="65" name="TextBox 64">
                    <a:extLst>
                      <a:ext uri="{FF2B5EF4-FFF2-40B4-BE49-F238E27FC236}">
                        <a16:creationId xmlns:a16="http://schemas.microsoft.com/office/drawing/2014/main" id="{8F3352FA-F2A1-42B4-95A8-E33D8389927B}"/>
                      </a:ext>
                    </a:extLst>
                  </p:cNvPr>
                  <p:cNvSpPr txBox="1">
                    <a:spLocks noRot="1" noChangeAspect="1" noMove="1" noResize="1" noEditPoints="1" noAdjustHandles="1" noChangeArrowheads="1" noChangeShapeType="1" noTextEdit="1"/>
                  </p:cNvSpPr>
                  <p:nvPr/>
                </p:nvSpPr>
                <p:spPr>
                  <a:xfrm>
                    <a:off x="11709416" y="2247678"/>
                    <a:ext cx="345973" cy="560642"/>
                  </a:xfrm>
                  <a:prstGeom prst="rect">
                    <a:avLst/>
                  </a:prstGeom>
                  <a:blipFill>
                    <a:blip r:embed="rId4"/>
                    <a:stretch>
                      <a:fillRect l="-8621" r="-56897" b="-51020"/>
                    </a:stretch>
                  </a:blipFill>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681A74AD-2CE8-45E3-9867-65AF503C1472}"/>
                  </a:ext>
                </a:extLst>
              </p:cNvPr>
              <p:cNvCxnSpPr>
                <a:cxnSpLocks/>
                <a:stCxn id="64" idx="3"/>
                <a:endCxn id="65"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67" name="Picture 66" descr="A screen shot of a computer&#10;&#10;Description automatically generated">
              <a:extLst>
                <a:ext uri="{FF2B5EF4-FFF2-40B4-BE49-F238E27FC236}">
                  <a16:creationId xmlns:a16="http://schemas.microsoft.com/office/drawing/2014/main" id="{6D1BEF60-2E2E-480D-AE7E-7AA92626076B}"/>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3533164"/>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grpSp>
        <p:nvGrpSpPr>
          <p:cNvPr id="20" name="Group 19">
            <a:extLst>
              <a:ext uri="{FF2B5EF4-FFF2-40B4-BE49-F238E27FC236}">
                <a16:creationId xmlns:a16="http://schemas.microsoft.com/office/drawing/2014/main" id="{C2A8AD46-80F5-4B5B-A668-506FB0415053}"/>
              </a:ext>
            </a:extLst>
          </p:cNvPr>
          <p:cNvGrpSpPr/>
          <p:nvPr/>
        </p:nvGrpSpPr>
        <p:grpSpPr>
          <a:xfrm>
            <a:off x="13605204" y="6506869"/>
            <a:ext cx="9963420" cy="969134"/>
            <a:chOff x="6962640" y="2859282"/>
            <a:chExt cx="4981710" cy="484567"/>
          </a:xfrm>
        </p:grpSpPr>
        <p:grpSp>
          <p:nvGrpSpPr>
            <p:cNvPr id="68" name="Group 67">
              <a:extLst>
                <a:ext uri="{FF2B5EF4-FFF2-40B4-BE49-F238E27FC236}">
                  <a16:creationId xmlns:a16="http://schemas.microsoft.com/office/drawing/2014/main" id="{B1F52A19-7617-4FB6-A1FF-C8119F5B4D8C}"/>
                </a:ext>
              </a:extLst>
            </p:cNvPr>
            <p:cNvGrpSpPr/>
            <p:nvPr/>
          </p:nvGrpSpPr>
          <p:grpSpPr>
            <a:xfrm>
              <a:off x="6962640" y="2908831"/>
              <a:ext cx="3897719" cy="386881"/>
              <a:chOff x="4378480" y="2154244"/>
              <a:chExt cx="7676909" cy="721344"/>
            </a:xfrm>
          </p:grpSpPr>
          <p:sp>
            <p:nvSpPr>
              <p:cNvPr id="69" name="Rectangle 68">
                <a:extLst>
                  <a:ext uri="{FF2B5EF4-FFF2-40B4-BE49-F238E27FC236}">
                    <a16:creationId xmlns:a16="http://schemas.microsoft.com/office/drawing/2014/main" id="{B2094504-F36C-444F-B677-2CEA222729F9}"/>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EED8007-9EE5-4022-ACAC-2CBE1C61DCE6}"/>
                      </a:ext>
                    </a:extLst>
                  </p:cNvPr>
                  <p:cNvSpPr txBox="1"/>
                  <p:nvPr/>
                </p:nvSpPr>
                <p:spPr>
                  <a:xfrm>
                    <a:off x="4378480" y="2245048"/>
                    <a:ext cx="454140"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3</a:t>
                    </a:r>
                  </a:p>
                </p:txBody>
              </p:sp>
            </mc:Choice>
            <mc:Fallback xmlns="">
              <p:sp>
                <p:nvSpPr>
                  <p:cNvPr id="70" name="TextBox 69">
                    <a:extLst>
                      <a:ext uri="{FF2B5EF4-FFF2-40B4-BE49-F238E27FC236}">
                        <a16:creationId xmlns:a16="http://schemas.microsoft.com/office/drawing/2014/main" id="{2EED8007-9EE5-4022-ACAC-2CBE1C61DCE6}"/>
                      </a:ext>
                    </a:extLst>
                  </p:cNvPr>
                  <p:cNvSpPr txBox="1">
                    <a:spLocks noRot="1" noChangeAspect="1" noMove="1" noResize="1" noEditPoints="1" noAdjustHandles="1" noChangeArrowheads="1" noChangeShapeType="1" noTextEdit="1"/>
                  </p:cNvSpPr>
                  <p:nvPr/>
                </p:nvSpPr>
                <p:spPr>
                  <a:xfrm>
                    <a:off x="4378480" y="2245048"/>
                    <a:ext cx="454140" cy="560642"/>
                  </a:xfrm>
                  <a:prstGeom prst="rect">
                    <a:avLst/>
                  </a:prstGeom>
                  <a:blipFill>
                    <a:blip r:embed="rId7"/>
                    <a:stretch>
                      <a:fillRect r="-45333" b="-51020"/>
                    </a:stretch>
                  </a:blipFill>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0EEEDC59-74D3-46C8-8294-AE56AACDC4F0}"/>
                  </a:ext>
                </a:extLst>
              </p:cNvPr>
              <p:cNvCxnSpPr>
                <a:stCxn id="70" idx="3"/>
                <a:endCxn id="69" idx="1"/>
              </p:cNvCxnSpPr>
              <p:nvPr/>
            </p:nvCxnSpPr>
            <p:spPr>
              <a:xfrm flipV="1">
                <a:off x="4832620" y="2516231"/>
                <a:ext cx="625794"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0B639F3-40B8-49E7-93F1-37E83DFD586F}"/>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D1E1102-BC86-46FE-A2DF-142EB04C6FCB}"/>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E3491010-DA64-43F8-B381-7691E1BFE6AE}"/>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77" name="Straight Arrow Connector 76">
                <a:extLst>
                  <a:ext uri="{FF2B5EF4-FFF2-40B4-BE49-F238E27FC236}">
                    <a16:creationId xmlns:a16="http://schemas.microsoft.com/office/drawing/2014/main" id="{93C1FE9A-3427-405E-945F-E4DB7452D17C}"/>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D116F27-BAE3-4F93-A0CC-815F0491D55B}"/>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7B0F3E9C-C864-46E6-9F30-A88F64294F64}"/>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80" name="Straight Arrow Connector 79">
                <a:extLst>
                  <a:ext uri="{FF2B5EF4-FFF2-40B4-BE49-F238E27FC236}">
                    <a16:creationId xmlns:a16="http://schemas.microsoft.com/office/drawing/2014/main" id="{7CE5C691-4000-4A3F-B821-01C3D05345D1}"/>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5284DF6-55CB-4B8F-A559-FB72CC3338F8}"/>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07F03A4E-0940-4F81-97F4-B13229F35F13}"/>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7A65FDB3-292B-40D8-AE34-0049E03486A8}"/>
                      </a:ext>
                    </a:extLst>
                  </p:cNvPr>
                  <p:cNvSpPr txBox="1"/>
                  <p:nvPr/>
                </p:nvSpPr>
                <p:spPr>
                  <a:xfrm>
                    <a:off x="11709416" y="2247678"/>
                    <a:ext cx="34597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3</a:t>
                    </a:r>
                  </a:p>
                </p:txBody>
              </p:sp>
            </mc:Choice>
            <mc:Fallback xmlns="">
              <p:sp>
                <p:nvSpPr>
                  <p:cNvPr id="83" name="TextBox 82">
                    <a:extLst>
                      <a:ext uri="{FF2B5EF4-FFF2-40B4-BE49-F238E27FC236}">
                        <a16:creationId xmlns:a16="http://schemas.microsoft.com/office/drawing/2014/main" id="{7A65FDB3-292B-40D8-AE34-0049E03486A8}"/>
                      </a:ext>
                    </a:extLst>
                  </p:cNvPr>
                  <p:cNvSpPr txBox="1">
                    <a:spLocks noRot="1" noChangeAspect="1" noMove="1" noResize="1" noEditPoints="1" noAdjustHandles="1" noChangeArrowheads="1" noChangeShapeType="1" noTextEdit="1"/>
                  </p:cNvSpPr>
                  <p:nvPr/>
                </p:nvSpPr>
                <p:spPr>
                  <a:xfrm>
                    <a:off x="11709416" y="2247678"/>
                    <a:ext cx="345973" cy="560642"/>
                  </a:xfrm>
                  <a:prstGeom prst="rect">
                    <a:avLst/>
                  </a:prstGeom>
                  <a:blipFill>
                    <a:blip r:embed="rId8"/>
                    <a:stretch>
                      <a:fillRect l="-8621" r="-56897" b="-49495"/>
                    </a:stretch>
                  </a:blipFill>
                </p:spPr>
                <p:txBody>
                  <a:bodyPr/>
                  <a:lstStyle/>
                  <a:p>
                    <a:r>
                      <a:rPr lang="en-US">
                        <a:noFill/>
                      </a:rPr>
                      <a:t> </a:t>
                    </a:r>
                  </a:p>
                </p:txBody>
              </p:sp>
            </mc:Fallback>
          </mc:AlternateContent>
          <p:cxnSp>
            <p:nvCxnSpPr>
              <p:cNvPr id="86" name="Straight Arrow Connector 85">
                <a:extLst>
                  <a:ext uri="{FF2B5EF4-FFF2-40B4-BE49-F238E27FC236}">
                    <a16:creationId xmlns:a16="http://schemas.microsoft.com/office/drawing/2014/main" id="{8D74283E-069C-471C-9109-13AB180BE6B9}"/>
                  </a:ext>
                </a:extLst>
              </p:cNvPr>
              <p:cNvCxnSpPr>
                <a:cxnSpLocks/>
                <a:stCxn id="82" idx="3"/>
                <a:endCxn id="83"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descr="A screen shot of a computer&#10;&#10;Description automatically generated">
              <a:extLst>
                <a:ext uri="{FF2B5EF4-FFF2-40B4-BE49-F238E27FC236}">
                  <a16:creationId xmlns:a16="http://schemas.microsoft.com/office/drawing/2014/main" id="{94B89386-1127-4EF2-8070-1834F8E1CD1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2859282"/>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grpSp>
        <p:nvGrpSpPr>
          <p:cNvPr id="19" name="Group 18">
            <a:extLst>
              <a:ext uri="{FF2B5EF4-FFF2-40B4-BE49-F238E27FC236}">
                <a16:creationId xmlns:a16="http://schemas.microsoft.com/office/drawing/2014/main" id="{C9E3EAFD-80D5-4B7B-BF94-C7AD519A363D}"/>
              </a:ext>
            </a:extLst>
          </p:cNvPr>
          <p:cNvGrpSpPr/>
          <p:nvPr/>
        </p:nvGrpSpPr>
        <p:grpSpPr>
          <a:xfrm>
            <a:off x="13605204" y="4918233"/>
            <a:ext cx="9963420" cy="969134"/>
            <a:chOff x="6962640" y="2192878"/>
            <a:chExt cx="4981710" cy="484567"/>
          </a:xfrm>
        </p:grpSpPr>
        <p:grpSp>
          <p:nvGrpSpPr>
            <p:cNvPr id="88" name="Group 87">
              <a:extLst>
                <a:ext uri="{FF2B5EF4-FFF2-40B4-BE49-F238E27FC236}">
                  <a16:creationId xmlns:a16="http://schemas.microsoft.com/office/drawing/2014/main" id="{3DA2B315-FB89-456D-B792-911816273D42}"/>
                </a:ext>
              </a:extLst>
            </p:cNvPr>
            <p:cNvGrpSpPr/>
            <p:nvPr/>
          </p:nvGrpSpPr>
          <p:grpSpPr>
            <a:xfrm>
              <a:off x="6962640" y="2242427"/>
              <a:ext cx="3897719" cy="386881"/>
              <a:chOff x="4378480" y="2154244"/>
              <a:chExt cx="7676909" cy="721344"/>
            </a:xfrm>
          </p:grpSpPr>
          <p:sp>
            <p:nvSpPr>
              <p:cNvPr id="89" name="Rectangle 88">
                <a:extLst>
                  <a:ext uri="{FF2B5EF4-FFF2-40B4-BE49-F238E27FC236}">
                    <a16:creationId xmlns:a16="http://schemas.microsoft.com/office/drawing/2014/main" id="{1160A776-595A-4585-9656-2942D1585D81}"/>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9388286-B68D-48F0-B660-A0D4E4CA3B98}"/>
                      </a:ext>
                    </a:extLst>
                  </p:cNvPr>
                  <p:cNvSpPr txBox="1"/>
                  <p:nvPr/>
                </p:nvSpPr>
                <p:spPr>
                  <a:xfrm>
                    <a:off x="4378480" y="2245048"/>
                    <a:ext cx="454140"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2</a:t>
                    </a:r>
                  </a:p>
                </p:txBody>
              </p:sp>
            </mc:Choice>
            <mc:Fallback xmlns="">
              <p:sp>
                <p:nvSpPr>
                  <p:cNvPr id="90" name="TextBox 89">
                    <a:extLst>
                      <a:ext uri="{FF2B5EF4-FFF2-40B4-BE49-F238E27FC236}">
                        <a16:creationId xmlns:a16="http://schemas.microsoft.com/office/drawing/2014/main" id="{D9388286-B68D-48F0-B660-A0D4E4CA3B98}"/>
                      </a:ext>
                    </a:extLst>
                  </p:cNvPr>
                  <p:cNvSpPr txBox="1">
                    <a:spLocks noRot="1" noChangeAspect="1" noMove="1" noResize="1" noEditPoints="1" noAdjustHandles="1" noChangeArrowheads="1" noChangeShapeType="1" noTextEdit="1"/>
                  </p:cNvSpPr>
                  <p:nvPr/>
                </p:nvSpPr>
                <p:spPr>
                  <a:xfrm>
                    <a:off x="4378480" y="2245048"/>
                    <a:ext cx="454140" cy="560642"/>
                  </a:xfrm>
                  <a:prstGeom prst="rect">
                    <a:avLst/>
                  </a:prstGeom>
                  <a:blipFill>
                    <a:blip r:embed="rId9"/>
                    <a:stretch>
                      <a:fillRect r="-45333" b="-49495"/>
                    </a:stretch>
                  </a:blipFill>
                </p:spPr>
                <p:txBody>
                  <a:bodyPr/>
                  <a:lstStyle/>
                  <a:p>
                    <a:r>
                      <a:rPr lang="en-US">
                        <a:noFill/>
                      </a:rPr>
                      <a:t> </a:t>
                    </a:r>
                  </a:p>
                </p:txBody>
              </p:sp>
            </mc:Fallback>
          </mc:AlternateContent>
          <p:cxnSp>
            <p:nvCxnSpPr>
              <p:cNvPr id="91" name="Straight Arrow Connector 90">
                <a:extLst>
                  <a:ext uri="{FF2B5EF4-FFF2-40B4-BE49-F238E27FC236}">
                    <a16:creationId xmlns:a16="http://schemas.microsoft.com/office/drawing/2014/main" id="{A0823989-3D12-4609-A991-16CF7183C284}"/>
                  </a:ext>
                </a:extLst>
              </p:cNvPr>
              <p:cNvCxnSpPr>
                <a:stCxn id="90" idx="3"/>
                <a:endCxn id="89" idx="1"/>
              </p:cNvCxnSpPr>
              <p:nvPr/>
            </p:nvCxnSpPr>
            <p:spPr>
              <a:xfrm flipV="1">
                <a:off x="4832620" y="2516231"/>
                <a:ext cx="625794"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D22453E-DA46-4734-86D8-922EFC57EF6C}"/>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4329E5D-2731-4AD5-835A-579A319D1C50}"/>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A7B9EDE5-EBBD-4F09-88AF-A14383669E00}"/>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95" name="Straight Arrow Connector 94">
                <a:extLst>
                  <a:ext uri="{FF2B5EF4-FFF2-40B4-BE49-F238E27FC236}">
                    <a16:creationId xmlns:a16="http://schemas.microsoft.com/office/drawing/2014/main" id="{3544D12E-B6F9-4FE3-BC89-9F347A8A23A7}"/>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D5F5FF5-116E-4C46-A19D-6C6AC53FBFD3}"/>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9776585-CE1B-4898-8949-8B8E50EEADA6}"/>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98" name="Straight Arrow Connector 97">
                <a:extLst>
                  <a:ext uri="{FF2B5EF4-FFF2-40B4-BE49-F238E27FC236}">
                    <a16:creationId xmlns:a16="http://schemas.microsoft.com/office/drawing/2014/main" id="{6E9152E5-9479-4A06-AF38-4A8DAE7BA5FD}"/>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4149C37-B99C-4591-8247-DFE7CA2C322E}"/>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326F5287-30A9-4EF3-9A0D-9E659E1C9BAD}"/>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E8C318E3-A307-47FD-B2F0-479C25487E97}"/>
                      </a:ext>
                    </a:extLst>
                  </p:cNvPr>
                  <p:cNvSpPr txBox="1"/>
                  <p:nvPr/>
                </p:nvSpPr>
                <p:spPr>
                  <a:xfrm>
                    <a:off x="11709416" y="2247678"/>
                    <a:ext cx="34597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2</a:t>
                    </a:r>
                  </a:p>
                </p:txBody>
              </p:sp>
            </mc:Choice>
            <mc:Fallback xmlns="">
              <p:sp>
                <p:nvSpPr>
                  <p:cNvPr id="101" name="TextBox 100">
                    <a:extLst>
                      <a:ext uri="{FF2B5EF4-FFF2-40B4-BE49-F238E27FC236}">
                        <a16:creationId xmlns:a16="http://schemas.microsoft.com/office/drawing/2014/main" id="{E8C318E3-A307-47FD-B2F0-479C25487E97}"/>
                      </a:ext>
                    </a:extLst>
                  </p:cNvPr>
                  <p:cNvSpPr txBox="1">
                    <a:spLocks noRot="1" noChangeAspect="1" noMove="1" noResize="1" noEditPoints="1" noAdjustHandles="1" noChangeArrowheads="1" noChangeShapeType="1" noTextEdit="1"/>
                  </p:cNvSpPr>
                  <p:nvPr/>
                </p:nvSpPr>
                <p:spPr>
                  <a:xfrm>
                    <a:off x="11709416" y="2247678"/>
                    <a:ext cx="345973" cy="560642"/>
                  </a:xfrm>
                  <a:prstGeom prst="rect">
                    <a:avLst/>
                  </a:prstGeom>
                  <a:blipFill>
                    <a:blip r:embed="rId10"/>
                    <a:stretch>
                      <a:fillRect l="-8621" r="-56897" b="-49495"/>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6C8D38B1-276A-4910-AD25-6A7A02A93C36}"/>
                  </a:ext>
                </a:extLst>
              </p:cNvPr>
              <p:cNvCxnSpPr>
                <a:cxnSpLocks/>
                <a:stCxn id="100" idx="3"/>
                <a:endCxn id="101"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03" name="Picture 102" descr="A screen shot of a computer&#10;&#10;Description automatically generated">
              <a:extLst>
                <a:ext uri="{FF2B5EF4-FFF2-40B4-BE49-F238E27FC236}">
                  <a16:creationId xmlns:a16="http://schemas.microsoft.com/office/drawing/2014/main" id="{89D7A852-AC4E-4A12-B277-7B49765C31E6}"/>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2192878"/>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grpSp>
        <p:nvGrpSpPr>
          <p:cNvPr id="18" name="Group 17">
            <a:extLst>
              <a:ext uri="{FF2B5EF4-FFF2-40B4-BE49-F238E27FC236}">
                <a16:creationId xmlns:a16="http://schemas.microsoft.com/office/drawing/2014/main" id="{6DFBC1A6-F52E-46D0-97B0-762DC059CF30}"/>
              </a:ext>
            </a:extLst>
          </p:cNvPr>
          <p:cNvGrpSpPr/>
          <p:nvPr/>
        </p:nvGrpSpPr>
        <p:grpSpPr>
          <a:xfrm>
            <a:off x="13605204" y="3329597"/>
            <a:ext cx="9963420" cy="969134"/>
            <a:chOff x="6962640" y="1465018"/>
            <a:chExt cx="4981710" cy="484567"/>
          </a:xfrm>
        </p:grpSpPr>
        <p:grpSp>
          <p:nvGrpSpPr>
            <p:cNvPr id="104" name="Group 103">
              <a:extLst>
                <a:ext uri="{FF2B5EF4-FFF2-40B4-BE49-F238E27FC236}">
                  <a16:creationId xmlns:a16="http://schemas.microsoft.com/office/drawing/2014/main" id="{D3D056F5-5672-4828-B09D-32AA65330381}"/>
                </a:ext>
              </a:extLst>
            </p:cNvPr>
            <p:cNvGrpSpPr/>
            <p:nvPr/>
          </p:nvGrpSpPr>
          <p:grpSpPr>
            <a:xfrm>
              <a:off x="6962640" y="1514567"/>
              <a:ext cx="3897719" cy="386881"/>
              <a:chOff x="4378480" y="2154244"/>
              <a:chExt cx="7676909" cy="721344"/>
            </a:xfrm>
          </p:grpSpPr>
          <p:sp>
            <p:nvSpPr>
              <p:cNvPr id="105" name="Rectangle 104">
                <a:extLst>
                  <a:ext uri="{FF2B5EF4-FFF2-40B4-BE49-F238E27FC236}">
                    <a16:creationId xmlns:a16="http://schemas.microsoft.com/office/drawing/2014/main" id="{85CC2B21-A790-4C7A-94F1-C4799FA291B4}"/>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6F37FEE-AFF9-4FF6-B27D-229F962EB9BD}"/>
                      </a:ext>
                    </a:extLst>
                  </p:cNvPr>
                  <p:cNvSpPr txBox="1"/>
                  <p:nvPr/>
                </p:nvSpPr>
                <p:spPr>
                  <a:xfrm>
                    <a:off x="4378480" y="2245048"/>
                    <a:ext cx="454140"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1</a:t>
                    </a:r>
                  </a:p>
                </p:txBody>
              </p:sp>
            </mc:Choice>
            <mc:Fallback xmlns="">
              <p:sp>
                <p:nvSpPr>
                  <p:cNvPr id="106" name="TextBox 105">
                    <a:extLst>
                      <a:ext uri="{FF2B5EF4-FFF2-40B4-BE49-F238E27FC236}">
                        <a16:creationId xmlns:a16="http://schemas.microsoft.com/office/drawing/2014/main" id="{E6F37FEE-AFF9-4FF6-B27D-229F962EB9BD}"/>
                      </a:ext>
                    </a:extLst>
                  </p:cNvPr>
                  <p:cNvSpPr txBox="1">
                    <a:spLocks noRot="1" noChangeAspect="1" noMove="1" noResize="1" noEditPoints="1" noAdjustHandles="1" noChangeArrowheads="1" noChangeShapeType="1" noTextEdit="1"/>
                  </p:cNvSpPr>
                  <p:nvPr/>
                </p:nvSpPr>
                <p:spPr>
                  <a:xfrm>
                    <a:off x="4378480" y="2245048"/>
                    <a:ext cx="454140" cy="560642"/>
                  </a:xfrm>
                  <a:prstGeom prst="rect">
                    <a:avLst/>
                  </a:prstGeom>
                  <a:blipFill>
                    <a:blip r:embed="rId11"/>
                    <a:stretch>
                      <a:fillRect r="-45333" b="-49495"/>
                    </a:stretch>
                  </a:blipFill>
                </p:spPr>
                <p:txBody>
                  <a:bodyPr/>
                  <a:lstStyle/>
                  <a:p>
                    <a:r>
                      <a:rPr lang="en-US">
                        <a:noFill/>
                      </a:rPr>
                      <a:t> </a:t>
                    </a:r>
                  </a:p>
                </p:txBody>
              </p:sp>
            </mc:Fallback>
          </mc:AlternateContent>
          <p:cxnSp>
            <p:nvCxnSpPr>
              <p:cNvPr id="107" name="Straight Arrow Connector 106">
                <a:extLst>
                  <a:ext uri="{FF2B5EF4-FFF2-40B4-BE49-F238E27FC236}">
                    <a16:creationId xmlns:a16="http://schemas.microsoft.com/office/drawing/2014/main" id="{891E3222-C033-4C51-A06F-6D5D8804B6AC}"/>
                  </a:ext>
                </a:extLst>
              </p:cNvPr>
              <p:cNvCxnSpPr>
                <a:stCxn id="106" idx="3"/>
                <a:endCxn id="105" idx="1"/>
              </p:cNvCxnSpPr>
              <p:nvPr/>
            </p:nvCxnSpPr>
            <p:spPr>
              <a:xfrm flipV="1">
                <a:off x="4832620" y="2516231"/>
                <a:ext cx="625794"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5C4F51E-6DDB-4A53-B735-E49A8E1D59F2}"/>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24927C30-1EF2-4FDB-B5E5-A1B2E97F7B1B}"/>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4C91EE87-5A17-4C38-92B2-4811BD9AA59F}"/>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111" name="Straight Arrow Connector 110">
                <a:extLst>
                  <a:ext uri="{FF2B5EF4-FFF2-40B4-BE49-F238E27FC236}">
                    <a16:creationId xmlns:a16="http://schemas.microsoft.com/office/drawing/2014/main" id="{D89FF584-DB11-4943-B4B0-4000AB486521}"/>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B2C82CFA-C1C4-4C8C-A287-D0AA8B064A59}"/>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97EB60B-D64A-4AAF-8EE9-B69B5E1FF83C}"/>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114" name="Straight Arrow Connector 113">
                <a:extLst>
                  <a:ext uri="{FF2B5EF4-FFF2-40B4-BE49-F238E27FC236}">
                    <a16:creationId xmlns:a16="http://schemas.microsoft.com/office/drawing/2014/main" id="{96061C1A-0CA3-4637-B713-F78CA7E35845}"/>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121715F1-656E-475D-ABF6-9CAB79755B36}"/>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B5CBE389-B965-4643-BF19-7BC13A182574}"/>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DA18356-9779-4F77-887B-B06FF4324B34}"/>
                      </a:ext>
                    </a:extLst>
                  </p:cNvPr>
                  <p:cNvSpPr txBox="1"/>
                  <p:nvPr/>
                </p:nvSpPr>
                <p:spPr>
                  <a:xfrm>
                    <a:off x="11709416" y="2247678"/>
                    <a:ext cx="34597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1</a:t>
                    </a:r>
                  </a:p>
                </p:txBody>
              </p:sp>
            </mc:Choice>
            <mc:Fallback xmlns="">
              <p:sp>
                <p:nvSpPr>
                  <p:cNvPr id="117" name="TextBox 116">
                    <a:extLst>
                      <a:ext uri="{FF2B5EF4-FFF2-40B4-BE49-F238E27FC236}">
                        <a16:creationId xmlns:a16="http://schemas.microsoft.com/office/drawing/2014/main" id="{0DA18356-9779-4F77-887B-B06FF4324B34}"/>
                      </a:ext>
                    </a:extLst>
                  </p:cNvPr>
                  <p:cNvSpPr txBox="1">
                    <a:spLocks noRot="1" noChangeAspect="1" noMove="1" noResize="1" noEditPoints="1" noAdjustHandles="1" noChangeArrowheads="1" noChangeShapeType="1" noTextEdit="1"/>
                  </p:cNvSpPr>
                  <p:nvPr/>
                </p:nvSpPr>
                <p:spPr>
                  <a:xfrm>
                    <a:off x="11709416" y="2247678"/>
                    <a:ext cx="345973" cy="560642"/>
                  </a:xfrm>
                  <a:prstGeom prst="rect">
                    <a:avLst/>
                  </a:prstGeom>
                  <a:blipFill>
                    <a:blip r:embed="rId12"/>
                    <a:stretch>
                      <a:fillRect l="-8621" r="-56897" b="-49495"/>
                    </a:stretch>
                  </a:blipFill>
                </p:spPr>
                <p:txBody>
                  <a:bodyPr/>
                  <a:lstStyle/>
                  <a:p>
                    <a:r>
                      <a:rPr lang="en-US">
                        <a:noFill/>
                      </a:rPr>
                      <a:t> </a:t>
                    </a:r>
                  </a:p>
                </p:txBody>
              </p:sp>
            </mc:Fallback>
          </mc:AlternateContent>
          <p:cxnSp>
            <p:nvCxnSpPr>
              <p:cNvPr id="118" name="Straight Arrow Connector 117">
                <a:extLst>
                  <a:ext uri="{FF2B5EF4-FFF2-40B4-BE49-F238E27FC236}">
                    <a16:creationId xmlns:a16="http://schemas.microsoft.com/office/drawing/2014/main" id="{84655898-7761-4BE0-8FE5-ACB3E4CD042D}"/>
                  </a:ext>
                </a:extLst>
              </p:cNvPr>
              <p:cNvCxnSpPr>
                <a:cxnSpLocks/>
                <a:stCxn id="116" idx="3"/>
                <a:endCxn id="117"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19" name="Picture 118" descr="A screen shot of a computer&#10;&#10;Description automatically generated">
              <a:extLst>
                <a:ext uri="{FF2B5EF4-FFF2-40B4-BE49-F238E27FC236}">
                  <a16:creationId xmlns:a16="http://schemas.microsoft.com/office/drawing/2014/main" id="{683940DC-FE34-4F1D-9EA1-A2530FE4798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1465018"/>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grpSp>
        <p:nvGrpSpPr>
          <p:cNvPr id="24" name="Group 23">
            <a:extLst>
              <a:ext uri="{FF2B5EF4-FFF2-40B4-BE49-F238E27FC236}">
                <a16:creationId xmlns:a16="http://schemas.microsoft.com/office/drawing/2014/main" id="{4EFEB009-70E3-4A57-9435-370639D79123}"/>
              </a:ext>
            </a:extLst>
          </p:cNvPr>
          <p:cNvGrpSpPr/>
          <p:nvPr/>
        </p:nvGrpSpPr>
        <p:grpSpPr>
          <a:xfrm>
            <a:off x="13605204" y="10575413"/>
            <a:ext cx="9963420" cy="969134"/>
            <a:chOff x="6962640" y="5373735"/>
            <a:chExt cx="4981710" cy="484567"/>
          </a:xfrm>
        </p:grpSpPr>
        <p:grpSp>
          <p:nvGrpSpPr>
            <p:cNvPr id="152" name="Group 151">
              <a:extLst>
                <a:ext uri="{FF2B5EF4-FFF2-40B4-BE49-F238E27FC236}">
                  <a16:creationId xmlns:a16="http://schemas.microsoft.com/office/drawing/2014/main" id="{32678A94-419C-45F8-B538-9E7CED304E1E}"/>
                </a:ext>
              </a:extLst>
            </p:cNvPr>
            <p:cNvGrpSpPr/>
            <p:nvPr/>
          </p:nvGrpSpPr>
          <p:grpSpPr>
            <a:xfrm>
              <a:off x="6962640" y="5423284"/>
              <a:ext cx="3850430" cy="386881"/>
              <a:chOff x="4378480" y="2154244"/>
              <a:chExt cx="7583769" cy="721344"/>
            </a:xfrm>
          </p:grpSpPr>
          <p:sp>
            <p:nvSpPr>
              <p:cNvPr id="153" name="Rectangle 152">
                <a:extLst>
                  <a:ext uri="{FF2B5EF4-FFF2-40B4-BE49-F238E27FC236}">
                    <a16:creationId xmlns:a16="http://schemas.microsoft.com/office/drawing/2014/main" id="{77F2B47C-1AAE-4E71-B98B-BEBBC50D669D}"/>
                  </a:ext>
                </a:extLst>
              </p:cNvPr>
              <p:cNvSpPr/>
              <p:nvPr/>
            </p:nvSpPr>
            <p:spPr>
              <a:xfrm>
                <a:off x="5458414"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2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9825F9A2-4D1D-4AC4-AF55-CB2D1B900140}"/>
                      </a:ext>
                    </a:extLst>
                  </p:cNvPr>
                  <p:cNvSpPr txBox="1"/>
                  <p:nvPr/>
                </p:nvSpPr>
                <p:spPr>
                  <a:xfrm>
                    <a:off x="4378480" y="2245048"/>
                    <a:ext cx="361001" cy="560642"/>
                  </a:xfrm>
                  <a:prstGeom prst="rect">
                    <a:avLst/>
                  </a:prstGeom>
                  <a:noFill/>
                </p:spPr>
                <p:txBody>
                  <a:bodyPr wrap="none" lIns="0" tIns="0" rIns="0" bIns="0" rtlCol="0">
                    <a:spAutoFit/>
                  </a:bodyPr>
                  <a:lstStyle/>
                  <a:p>
                    <a:pPr algn="l" defTabSz="1828800" hangingPunct="1">
                      <a:defRPr/>
                    </a:pPr>
                    <a14:m>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a14:m>
                    <a:r>
                      <a:rPr lang="en-US" sz="4000" b="0" kern="1200" baseline="-25000" dirty="0">
                        <a:solidFill>
                          <a:prstClr val="black"/>
                        </a:solidFill>
                        <a:latin typeface="Calibri" panose="020F0502020204030204"/>
                        <a:ea typeface="+mn-ea"/>
                        <a:cs typeface="+mn-cs"/>
                      </a:rPr>
                      <a:t>i</a:t>
                    </a:r>
                  </a:p>
                </p:txBody>
              </p:sp>
            </mc:Choice>
            <mc:Fallback xmlns="">
              <p:sp>
                <p:nvSpPr>
                  <p:cNvPr id="154" name="TextBox 153">
                    <a:extLst>
                      <a:ext uri="{FF2B5EF4-FFF2-40B4-BE49-F238E27FC236}">
                        <a16:creationId xmlns:a16="http://schemas.microsoft.com/office/drawing/2014/main" id="{9825F9A2-4D1D-4AC4-AF55-CB2D1B900140}"/>
                      </a:ext>
                    </a:extLst>
                  </p:cNvPr>
                  <p:cNvSpPr txBox="1">
                    <a:spLocks noRot="1" noChangeAspect="1" noMove="1" noResize="1" noEditPoints="1" noAdjustHandles="1" noChangeArrowheads="1" noChangeShapeType="1" noTextEdit="1"/>
                  </p:cNvSpPr>
                  <p:nvPr/>
                </p:nvSpPr>
                <p:spPr>
                  <a:xfrm>
                    <a:off x="4378480" y="2245048"/>
                    <a:ext cx="361001" cy="560642"/>
                  </a:xfrm>
                  <a:prstGeom prst="rect">
                    <a:avLst/>
                  </a:prstGeom>
                  <a:blipFill>
                    <a:blip r:embed="rId13"/>
                    <a:stretch>
                      <a:fillRect r="-56667" b="-49495"/>
                    </a:stretch>
                  </a:blipFill>
                </p:spPr>
                <p:txBody>
                  <a:bodyPr/>
                  <a:lstStyle/>
                  <a:p>
                    <a:r>
                      <a:rPr lang="en-US">
                        <a:noFill/>
                      </a:rPr>
                      <a:t> </a:t>
                    </a:r>
                  </a:p>
                </p:txBody>
              </p:sp>
            </mc:Fallback>
          </mc:AlternateContent>
          <p:cxnSp>
            <p:nvCxnSpPr>
              <p:cNvPr id="155" name="Straight Arrow Connector 154">
                <a:extLst>
                  <a:ext uri="{FF2B5EF4-FFF2-40B4-BE49-F238E27FC236}">
                    <a16:creationId xmlns:a16="http://schemas.microsoft.com/office/drawing/2014/main" id="{791CE132-E794-4476-828F-8BFBF18DDFEE}"/>
                  </a:ext>
                </a:extLst>
              </p:cNvPr>
              <p:cNvCxnSpPr>
                <a:stCxn id="154" idx="3"/>
                <a:endCxn id="153" idx="1"/>
              </p:cNvCxnSpPr>
              <p:nvPr/>
            </p:nvCxnSpPr>
            <p:spPr>
              <a:xfrm flipV="1">
                <a:off x="4739481" y="2516231"/>
                <a:ext cx="718933" cy="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1561399F-51CB-4AAA-9051-28B71E75ACAA}"/>
                  </a:ext>
                </a:extLst>
              </p:cNvPr>
              <p:cNvCxnSpPr>
                <a:cxnSpLocks/>
              </p:cNvCxnSpPr>
              <p:nvPr/>
            </p:nvCxnSpPr>
            <p:spPr>
              <a:xfrm>
                <a:off x="6205120"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5A71FEC4-0196-4D9B-A61A-A4C02D494D6F}"/>
                  </a:ext>
                </a:extLst>
              </p:cNvPr>
              <p:cNvCxnSpPr>
                <a:cxnSpLocks/>
              </p:cNvCxnSpPr>
              <p:nvPr/>
            </p:nvCxnSpPr>
            <p:spPr>
              <a:xfrm>
                <a:off x="6196150" y="2722414"/>
                <a:ext cx="868458" cy="1"/>
              </a:xfrm>
              <a:prstGeom prst="straightConnector1">
                <a:avLst/>
              </a:prstGeom>
              <a:ln w="38100">
                <a:solidFill>
                  <a:srgbClr val="8C46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06AC27D5-E6C7-43D1-BFB3-9F0B45896CDA}"/>
                  </a:ext>
                </a:extLst>
              </p:cNvPr>
              <p:cNvSpPr/>
              <p:nvPr/>
            </p:nvSpPr>
            <p:spPr>
              <a:xfrm>
                <a:off x="7063866"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800" kern="1200" baseline="-25000" dirty="0">
                  <a:solidFill>
                    <a:prstClr val="white"/>
                  </a:solidFill>
                  <a:latin typeface="Calibri" panose="020F0502020204030204"/>
                </a:endParaRPr>
              </a:p>
            </p:txBody>
          </p:sp>
          <p:cxnSp>
            <p:nvCxnSpPr>
              <p:cNvPr id="159" name="Straight Arrow Connector 158">
                <a:extLst>
                  <a:ext uri="{FF2B5EF4-FFF2-40B4-BE49-F238E27FC236}">
                    <a16:creationId xmlns:a16="http://schemas.microsoft.com/office/drawing/2014/main" id="{593A72A1-26ED-4245-9F37-A1750F045791}"/>
                  </a:ext>
                </a:extLst>
              </p:cNvPr>
              <p:cNvCxnSpPr>
                <a:cxnSpLocks/>
              </p:cNvCxnSpPr>
              <p:nvPr/>
            </p:nvCxnSpPr>
            <p:spPr>
              <a:xfrm>
                <a:off x="7811311" y="2381756"/>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5835CC13-0113-4B2B-A868-6F9CC935CD8D}"/>
                  </a:ext>
                </a:extLst>
              </p:cNvPr>
              <p:cNvCxnSpPr>
                <a:cxnSpLocks/>
              </p:cNvCxnSpPr>
              <p:nvPr/>
            </p:nvCxnSpPr>
            <p:spPr>
              <a:xfrm>
                <a:off x="7802341" y="2722414"/>
                <a:ext cx="868458" cy="1"/>
              </a:xfrm>
              <a:prstGeom prst="straightConnector1">
                <a:avLst/>
              </a:prstGeom>
              <a:ln w="38100">
                <a:solidFill>
                  <a:srgbClr val="20908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40EC80A3-0E35-4174-8B24-CD9987C88F98}"/>
                  </a:ext>
                </a:extLst>
              </p:cNvPr>
              <p:cNvSpPr/>
              <p:nvPr/>
            </p:nvSpPr>
            <p:spPr>
              <a:xfrm>
                <a:off x="8669318" y="215687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1600" kern="1200" baseline="-25000" dirty="0">
                  <a:solidFill>
                    <a:prstClr val="white"/>
                  </a:solidFill>
                  <a:latin typeface="Calibri" panose="020F0502020204030204"/>
                </a:endParaRPr>
              </a:p>
            </p:txBody>
          </p:sp>
          <p:cxnSp>
            <p:nvCxnSpPr>
              <p:cNvPr id="162" name="Straight Arrow Connector 161">
                <a:extLst>
                  <a:ext uri="{FF2B5EF4-FFF2-40B4-BE49-F238E27FC236}">
                    <a16:creationId xmlns:a16="http://schemas.microsoft.com/office/drawing/2014/main" id="{F9A0F9F5-72E0-4B7D-B201-C999CF8D9234}"/>
                  </a:ext>
                </a:extLst>
              </p:cNvPr>
              <p:cNvCxnSpPr>
                <a:cxnSpLocks/>
              </p:cNvCxnSpPr>
              <p:nvPr/>
            </p:nvCxnSpPr>
            <p:spPr>
              <a:xfrm>
                <a:off x="9416024" y="2381815"/>
                <a:ext cx="86845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34105F24-40C1-4621-AFF7-9B7C7EE9305E}"/>
                  </a:ext>
                </a:extLst>
              </p:cNvPr>
              <p:cNvCxnSpPr>
                <a:cxnSpLocks/>
              </p:cNvCxnSpPr>
              <p:nvPr/>
            </p:nvCxnSpPr>
            <p:spPr>
              <a:xfrm>
                <a:off x="9407054" y="2722473"/>
                <a:ext cx="868458" cy="1"/>
              </a:xfrm>
              <a:prstGeom prst="straightConnector1">
                <a:avLst/>
              </a:prstGeom>
              <a:ln w="38100">
                <a:solidFill>
                  <a:srgbClr val="002A5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058F9EDB-8457-4D86-A8AB-9CA779FDA453}"/>
                  </a:ext>
                </a:extLst>
              </p:cNvPr>
              <p:cNvSpPr/>
              <p:nvPr/>
            </p:nvSpPr>
            <p:spPr>
              <a:xfrm>
                <a:off x="10274031" y="2154244"/>
                <a:ext cx="746706" cy="718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2100" kern="1200" baseline="-250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3191BF2C-56E8-4321-9D11-17DCB817737B}"/>
                      </a:ext>
                    </a:extLst>
                  </p:cNvPr>
                  <p:cNvSpPr txBox="1"/>
                  <p:nvPr/>
                </p:nvSpPr>
                <p:spPr>
                  <a:xfrm>
                    <a:off x="11709416" y="2247678"/>
                    <a:ext cx="252833" cy="560642"/>
                  </a:xfrm>
                  <a:prstGeom prst="rect">
                    <a:avLst/>
                  </a:prstGeom>
                  <a:noFill/>
                </p:spPr>
                <p:txBody>
                  <a:bodyPr wrap="none" lIns="0" tIns="0" rIns="0" bIns="0" rtlCol="0">
                    <a:spAutoFit/>
                  </a:bodyPr>
                  <a:lstStyle/>
                  <a:p>
                    <a:pPr algn="l" defTabSz="1828800" hangingPunct="1">
                      <a:defRPr/>
                    </a:pPr>
                    <a14:m>
                      <m:oMath xmlns:m="http://schemas.openxmlformats.org/officeDocument/2006/math">
                        <m:r>
                          <a:rPr lang="en-US" sz="4000" b="0" i="1" kern="1200">
                            <a:solidFill>
                              <a:prstClr val="black"/>
                            </a:solidFill>
                            <a:latin typeface="Cambria Math" panose="02040503050406030204" pitchFamily="18" charset="0"/>
                            <a:ea typeface="+mn-ea"/>
                            <a:cs typeface="+mn-cs"/>
                          </a:rPr>
                          <m:t>𝑙</m:t>
                        </m:r>
                      </m:oMath>
                    </a14:m>
                    <a:r>
                      <a:rPr lang="en-US" sz="4000" b="0" kern="1200" baseline="-25000" dirty="0">
                        <a:solidFill>
                          <a:prstClr val="black"/>
                        </a:solidFill>
                        <a:latin typeface="Calibri" panose="020F0502020204030204"/>
                        <a:ea typeface="+mn-ea"/>
                        <a:cs typeface="+mn-cs"/>
                      </a:rPr>
                      <a:t>i</a:t>
                    </a:r>
                  </a:p>
                </p:txBody>
              </p:sp>
            </mc:Choice>
            <mc:Fallback xmlns="">
              <p:sp>
                <p:nvSpPr>
                  <p:cNvPr id="165" name="TextBox 164">
                    <a:extLst>
                      <a:ext uri="{FF2B5EF4-FFF2-40B4-BE49-F238E27FC236}">
                        <a16:creationId xmlns:a16="http://schemas.microsoft.com/office/drawing/2014/main" id="{3191BF2C-56E8-4321-9D11-17DCB817737B}"/>
                      </a:ext>
                    </a:extLst>
                  </p:cNvPr>
                  <p:cNvSpPr txBox="1">
                    <a:spLocks noRot="1" noChangeAspect="1" noMove="1" noResize="1" noEditPoints="1" noAdjustHandles="1" noChangeArrowheads="1" noChangeShapeType="1" noTextEdit="1"/>
                  </p:cNvSpPr>
                  <p:nvPr/>
                </p:nvSpPr>
                <p:spPr>
                  <a:xfrm>
                    <a:off x="11709416" y="2247678"/>
                    <a:ext cx="252833" cy="560642"/>
                  </a:xfrm>
                  <a:prstGeom prst="rect">
                    <a:avLst/>
                  </a:prstGeom>
                  <a:blipFill>
                    <a:blip r:embed="rId14"/>
                    <a:stretch>
                      <a:fillRect l="-11905" r="-80952" b="-51020"/>
                    </a:stretch>
                  </a:blipFill>
                </p:spPr>
                <p:txBody>
                  <a:bodyPr/>
                  <a:lstStyle/>
                  <a:p>
                    <a:r>
                      <a:rPr lang="en-US">
                        <a:noFill/>
                      </a:rPr>
                      <a:t> </a:t>
                    </a:r>
                  </a:p>
                </p:txBody>
              </p:sp>
            </mc:Fallback>
          </mc:AlternateContent>
          <p:cxnSp>
            <p:nvCxnSpPr>
              <p:cNvPr id="166" name="Straight Arrow Connector 165">
                <a:extLst>
                  <a:ext uri="{FF2B5EF4-FFF2-40B4-BE49-F238E27FC236}">
                    <a16:creationId xmlns:a16="http://schemas.microsoft.com/office/drawing/2014/main" id="{6F20A7CF-1EC8-424C-991B-410314B7D65C}"/>
                  </a:ext>
                </a:extLst>
              </p:cNvPr>
              <p:cNvCxnSpPr>
                <a:cxnSpLocks/>
                <a:stCxn id="164" idx="3"/>
                <a:endCxn id="165" idx="1"/>
              </p:cNvCxnSpPr>
              <p:nvPr/>
            </p:nvCxnSpPr>
            <p:spPr>
              <a:xfrm>
                <a:off x="11020737" y="2513602"/>
                <a:ext cx="688679" cy="14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67" name="Picture 166" descr="A screen shot of a computer&#10;&#10;Description automatically generated">
              <a:extLst>
                <a:ext uri="{FF2B5EF4-FFF2-40B4-BE49-F238E27FC236}">
                  <a16:creationId xmlns:a16="http://schemas.microsoft.com/office/drawing/2014/main" id="{16FC1A6F-0671-4F6F-B85E-376A4676112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912" t="26446" r="11775" b="25082"/>
            <a:stretch/>
          </p:blipFill>
          <p:spPr>
            <a:xfrm>
              <a:off x="10873861" y="5373735"/>
              <a:ext cx="1070489" cy="484567"/>
            </a:xfrm>
            <a:prstGeom prst="rect">
              <a:avLst/>
            </a:prstGeom>
            <a:ln>
              <a:solidFill>
                <a:schemeClr val="tx1"/>
              </a:solidFill>
              <a:extLst>
                <a:ext uri="{C807C97D-BFC1-408E-A445-0C87EB9F89A2}">
                  <ask:lineSketchStyleProps xmlns:ask="http://schemas.microsoft.com/office/drawing/2018/sketchyshapes" sd="3486403146">
                    <a:custGeom>
                      <a:avLst/>
                      <a:gdLst>
                        <a:gd name="connsiteX0" fmla="*/ 0 w 1070489"/>
                        <a:gd name="connsiteY0" fmla="*/ 0 h 484567"/>
                        <a:gd name="connsiteX1" fmla="*/ 545949 w 1070489"/>
                        <a:gd name="connsiteY1" fmla="*/ 0 h 484567"/>
                        <a:gd name="connsiteX2" fmla="*/ 1070489 w 1070489"/>
                        <a:gd name="connsiteY2" fmla="*/ 0 h 484567"/>
                        <a:gd name="connsiteX3" fmla="*/ 1070489 w 1070489"/>
                        <a:gd name="connsiteY3" fmla="*/ 484567 h 484567"/>
                        <a:gd name="connsiteX4" fmla="*/ 545949 w 1070489"/>
                        <a:gd name="connsiteY4" fmla="*/ 484567 h 484567"/>
                        <a:gd name="connsiteX5" fmla="*/ 0 w 1070489"/>
                        <a:gd name="connsiteY5" fmla="*/ 484567 h 484567"/>
                        <a:gd name="connsiteX6" fmla="*/ 0 w 1070489"/>
                        <a:gd name="connsiteY6" fmla="*/ 0 h 48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89" h="484567" fill="none" extrusionOk="0">
                          <a:moveTo>
                            <a:pt x="0" y="0"/>
                          </a:moveTo>
                          <a:cubicBezTo>
                            <a:pt x="147296" y="-9208"/>
                            <a:pt x="315713" y="25148"/>
                            <a:pt x="545949" y="0"/>
                          </a:cubicBezTo>
                          <a:cubicBezTo>
                            <a:pt x="776185" y="-25148"/>
                            <a:pt x="841559" y="20175"/>
                            <a:pt x="1070489" y="0"/>
                          </a:cubicBezTo>
                          <a:cubicBezTo>
                            <a:pt x="1106422" y="118960"/>
                            <a:pt x="1024097" y="247908"/>
                            <a:pt x="1070489" y="484567"/>
                          </a:cubicBezTo>
                          <a:cubicBezTo>
                            <a:pt x="922892" y="498107"/>
                            <a:pt x="699904" y="454399"/>
                            <a:pt x="545949" y="484567"/>
                          </a:cubicBezTo>
                          <a:cubicBezTo>
                            <a:pt x="391994" y="514735"/>
                            <a:pt x="110322" y="452811"/>
                            <a:pt x="0" y="484567"/>
                          </a:cubicBezTo>
                          <a:cubicBezTo>
                            <a:pt x="-48823" y="262267"/>
                            <a:pt x="42338" y="113587"/>
                            <a:pt x="0" y="0"/>
                          </a:cubicBezTo>
                          <a:close/>
                        </a:path>
                        <a:path w="1070489" h="484567" stroke="0" extrusionOk="0">
                          <a:moveTo>
                            <a:pt x="0" y="0"/>
                          </a:moveTo>
                          <a:cubicBezTo>
                            <a:pt x="134191" y="-47802"/>
                            <a:pt x="391201" y="9797"/>
                            <a:pt x="535245" y="0"/>
                          </a:cubicBezTo>
                          <a:cubicBezTo>
                            <a:pt x="679290" y="-9797"/>
                            <a:pt x="911721" y="53451"/>
                            <a:pt x="1070489" y="0"/>
                          </a:cubicBezTo>
                          <a:cubicBezTo>
                            <a:pt x="1074329" y="182840"/>
                            <a:pt x="1057377" y="295019"/>
                            <a:pt x="1070489" y="484567"/>
                          </a:cubicBezTo>
                          <a:cubicBezTo>
                            <a:pt x="842845" y="488483"/>
                            <a:pt x="712629" y="432736"/>
                            <a:pt x="556654" y="484567"/>
                          </a:cubicBezTo>
                          <a:cubicBezTo>
                            <a:pt x="400680" y="536398"/>
                            <a:pt x="171238" y="456728"/>
                            <a:pt x="0" y="484567"/>
                          </a:cubicBezTo>
                          <a:cubicBezTo>
                            <a:pt x="-21076" y="275465"/>
                            <a:pt x="7505" y="111643"/>
                            <a:pt x="0" y="0"/>
                          </a:cubicBezTo>
                          <a:close/>
                        </a:path>
                      </a:pathLst>
                    </a:custGeom>
                    <ask:type>
                      <ask:lineSketchNone/>
                    </ask:type>
                  </ask:lineSketchStyleProps>
                </a:ext>
              </a:extLst>
            </a:ln>
          </p:spPr>
        </p:pic>
      </p:grpSp>
      <p:cxnSp>
        <p:nvCxnSpPr>
          <p:cNvPr id="181" name="Straight Arrow Connector 180">
            <a:extLst>
              <a:ext uri="{FF2B5EF4-FFF2-40B4-BE49-F238E27FC236}">
                <a16:creationId xmlns:a16="http://schemas.microsoft.com/office/drawing/2014/main" id="{5D56D1CD-1CFC-4A58-B995-F84480BABC8F}"/>
              </a:ext>
            </a:extLst>
          </p:cNvPr>
          <p:cNvCxnSpPr>
            <a:stCxn id="119" idx="2"/>
            <a:endCxn id="103" idx="0"/>
          </p:cNvCxnSpPr>
          <p:nvPr/>
        </p:nvCxnSpPr>
        <p:spPr>
          <a:xfrm>
            <a:off x="22498136" y="4298731"/>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1D6D3A38-2198-43E9-B448-D5ADA70CB2E0}"/>
              </a:ext>
            </a:extLst>
          </p:cNvPr>
          <p:cNvCxnSpPr>
            <a:cxnSpLocks/>
            <a:stCxn id="103" idx="2"/>
            <a:endCxn id="87" idx="0"/>
          </p:cNvCxnSpPr>
          <p:nvPr/>
        </p:nvCxnSpPr>
        <p:spPr>
          <a:xfrm>
            <a:off x="22498136" y="5887367"/>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43EACBD-42FE-4C9D-B67A-3E87FAC5C297}"/>
              </a:ext>
            </a:extLst>
          </p:cNvPr>
          <p:cNvCxnSpPr>
            <a:cxnSpLocks/>
            <a:stCxn id="87" idx="2"/>
            <a:endCxn id="67" idx="0"/>
          </p:cNvCxnSpPr>
          <p:nvPr/>
        </p:nvCxnSpPr>
        <p:spPr>
          <a:xfrm>
            <a:off x="22498136" y="7476003"/>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6907A2CD-91CA-477F-9D7D-722D3AF6BE3F}"/>
              </a:ext>
            </a:extLst>
          </p:cNvPr>
          <p:cNvCxnSpPr>
            <a:cxnSpLocks/>
            <a:stCxn id="67" idx="2"/>
          </p:cNvCxnSpPr>
          <p:nvPr/>
        </p:nvCxnSpPr>
        <p:spPr>
          <a:xfrm>
            <a:off x="22498136" y="9064639"/>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F9B82380-6087-4A9D-9BBB-05EF291E05B3}"/>
              </a:ext>
            </a:extLst>
          </p:cNvPr>
          <p:cNvCxnSpPr>
            <a:cxnSpLocks/>
            <a:endCxn id="167" idx="0"/>
          </p:cNvCxnSpPr>
          <p:nvPr/>
        </p:nvCxnSpPr>
        <p:spPr>
          <a:xfrm>
            <a:off x="22498136" y="9955911"/>
            <a:ext cx="0" cy="61950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8" name="Connector: Curved 197">
            <a:extLst>
              <a:ext uri="{FF2B5EF4-FFF2-40B4-BE49-F238E27FC236}">
                <a16:creationId xmlns:a16="http://schemas.microsoft.com/office/drawing/2014/main" id="{F948F3F1-2040-4169-817F-4FF911CA6074}"/>
              </a:ext>
            </a:extLst>
          </p:cNvPr>
          <p:cNvCxnSpPr>
            <a:stCxn id="119" idx="0"/>
            <a:endCxn id="167" idx="2"/>
          </p:cNvCxnSpPr>
          <p:nvPr/>
        </p:nvCxnSpPr>
        <p:spPr>
          <a:xfrm rot="16200000" flipH="1">
            <a:off x="18390661" y="7437070"/>
            <a:ext cx="8214950" cy="25400"/>
          </a:xfrm>
          <a:prstGeom prst="curvedConnector5">
            <a:avLst>
              <a:gd name="adj1" fmla="val -5565"/>
              <a:gd name="adj2" fmla="val 6014528"/>
              <a:gd name="adj3" fmla="val 105565"/>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9" name="Connector: Curved 198">
            <a:extLst>
              <a:ext uri="{FF2B5EF4-FFF2-40B4-BE49-F238E27FC236}">
                <a16:creationId xmlns:a16="http://schemas.microsoft.com/office/drawing/2014/main" id="{CDDB109E-5765-4F34-BA32-7846A08E2FAB}"/>
              </a:ext>
            </a:extLst>
          </p:cNvPr>
          <p:cNvCxnSpPr>
            <a:cxnSpLocks/>
            <a:stCxn id="119" idx="0"/>
            <a:endCxn id="87" idx="2"/>
          </p:cNvCxnSpPr>
          <p:nvPr/>
        </p:nvCxnSpPr>
        <p:spPr>
          <a:xfrm rot="16200000" flipH="1">
            <a:off x="20424933" y="5402798"/>
            <a:ext cx="4146406" cy="25400"/>
          </a:xfrm>
          <a:prstGeom prst="curvedConnector5">
            <a:avLst>
              <a:gd name="adj1" fmla="val -11026"/>
              <a:gd name="adj2" fmla="val 6014528"/>
              <a:gd name="adj3" fmla="val 111026"/>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2" name="Arrow: Left 201">
            <a:extLst>
              <a:ext uri="{FF2B5EF4-FFF2-40B4-BE49-F238E27FC236}">
                <a16:creationId xmlns:a16="http://schemas.microsoft.com/office/drawing/2014/main" id="{DF647CA2-278E-4FA7-8E02-63FD458B36EA}"/>
              </a:ext>
            </a:extLst>
          </p:cNvPr>
          <p:cNvSpPr/>
          <p:nvPr/>
        </p:nvSpPr>
        <p:spPr>
          <a:xfrm>
            <a:off x="14223455" y="3159211"/>
            <a:ext cx="6370698" cy="1325318"/>
          </a:xfrm>
          <a:prstGeom prst="leftArrow">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Strong Sequential Dependency</a:t>
            </a:r>
          </a:p>
        </p:txBody>
      </p:sp>
      <p:sp>
        <p:nvSpPr>
          <p:cNvPr id="203" name="Arrow: Left 202">
            <a:extLst>
              <a:ext uri="{FF2B5EF4-FFF2-40B4-BE49-F238E27FC236}">
                <a16:creationId xmlns:a16="http://schemas.microsoft.com/office/drawing/2014/main" id="{1521AC36-73E9-46CA-87BF-AD2705CCF092}"/>
              </a:ext>
            </a:extLst>
          </p:cNvPr>
          <p:cNvSpPr/>
          <p:nvPr/>
        </p:nvSpPr>
        <p:spPr>
          <a:xfrm>
            <a:off x="14223455" y="4759903"/>
            <a:ext cx="6370698" cy="1325318"/>
          </a:xfrm>
          <a:prstGeom prst="leftArrow">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Strong Sequential Dependency</a:t>
            </a:r>
          </a:p>
        </p:txBody>
      </p:sp>
      <p:sp>
        <p:nvSpPr>
          <p:cNvPr id="204" name="Arrow: Left 203">
            <a:extLst>
              <a:ext uri="{FF2B5EF4-FFF2-40B4-BE49-F238E27FC236}">
                <a16:creationId xmlns:a16="http://schemas.microsoft.com/office/drawing/2014/main" id="{1F159F21-3F39-45DA-9A05-304C81FB14D0}"/>
              </a:ext>
            </a:extLst>
          </p:cNvPr>
          <p:cNvSpPr/>
          <p:nvPr/>
        </p:nvSpPr>
        <p:spPr>
          <a:xfrm>
            <a:off x="14223455" y="6360593"/>
            <a:ext cx="6370698" cy="1325318"/>
          </a:xfrm>
          <a:prstGeom prst="leftArrow">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Strong Sequential Dependency</a:t>
            </a:r>
          </a:p>
        </p:txBody>
      </p:sp>
      <p:pic>
        <p:nvPicPr>
          <p:cNvPr id="5" name="Picture 4" descr="A close up of a logo&#10;&#10;Description automatically generated">
            <a:extLst>
              <a:ext uri="{FF2B5EF4-FFF2-40B4-BE49-F238E27FC236}">
                <a16:creationId xmlns:a16="http://schemas.microsoft.com/office/drawing/2014/main" id="{F0092ACF-461C-468D-A016-70F691CA1889}"/>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6653094" y="8800203"/>
            <a:ext cx="1952016" cy="1782254"/>
          </a:xfrm>
          <a:prstGeom prst="rect">
            <a:avLst/>
          </a:prstGeom>
        </p:spPr>
      </p:pic>
    </p:spTree>
    <p:extLst>
      <p:ext uri="{BB962C8B-B14F-4D97-AF65-F5344CB8AC3E}">
        <p14:creationId xmlns:p14="http://schemas.microsoft.com/office/powerpoint/2010/main" val="58679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animEffect transition="in" filter="fade">
                                      <p:cBhvr>
                                        <p:cTn id="10" dur="500"/>
                                        <p:tgtEl>
                                          <p:spTgt spid="199"/>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fade">
                                      <p:cBhvr>
                                        <p:cTn id="16" dur="500"/>
                                        <p:tgtEl>
                                          <p:spTgt spid="182"/>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fade">
                                      <p:cBhvr>
                                        <p:cTn id="22" dur="500"/>
                                        <p:tgtEl>
                                          <p:spTgt spid="1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animEffect transition="in" filter="wipe(right)">
                                      <p:cBhvr>
                                        <p:cTn id="27" dur="500"/>
                                        <p:tgtEl>
                                          <p:spTgt spid="20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03"/>
                                        </p:tgtEl>
                                        <p:attrNameLst>
                                          <p:attrName>style.visibility</p:attrName>
                                        </p:attrNameLst>
                                      </p:cBhvr>
                                      <p:to>
                                        <p:strVal val="visible"/>
                                      </p:to>
                                    </p:set>
                                    <p:animEffect transition="in" filter="wipe(right)">
                                      <p:cBhvr>
                                        <p:cTn id="30" dur="500"/>
                                        <p:tgtEl>
                                          <p:spTgt spid="20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04"/>
                                        </p:tgtEl>
                                        <p:attrNameLst>
                                          <p:attrName>style.visibility</p:attrName>
                                        </p:attrNameLst>
                                      </p:cBhvr>
                                      <p:to>
                                        <p:strVal val="visible"/>
                                      </p:to>
                                    </p:set>
                                    <p:animEffect transition="in" filter="wipe(right)">
                                      <p:cBhvr>
                                        <p:cTn id="33" dur="500"/>
                                        <p:tgtEl>
                                          <p:spTgt spid="20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02"/>
                                        </p:tgtEl>
                                      </p:cBhvr>
                                    </p:animEffect>
                                    <p:set>
                                      <p:cBhvr>
                                        <p:cTn id="38" dur="1" fill="hold">
                                          <p:stCondLst>
                                            <p:cond delay="499"/>
                                          </p:stCondLst>
                                        </p:cTn>
                                        <p:tgtEl>
                                          <p:spTgt spid="20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03"/>
                                        </p:tgtEl>
                                      </p:cBhvr>
                                    </p:animEffect>
                                    <p:set>
                                      <p:cBhvr>
                                        <p:cTn id="41" dur="1" fill="hold">
                                          <p:stCondLst>
                                            <p:cond delay="499"/>
                                          </p:stCondLst>
                                        </p:cTn>
                                        <p:tgtEl>
                                          <p:spTgt spid="20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04"/>
                                        </p:tgtEl>
                                      </p:cBhvr>
                                    </p:animEffect>
                                    <p:set>
                                      <p:cBhvr>
                                        <p:cTn id="44" dur="1" fill="hold">
                                          <p:stCondLst>
                                            <p:cond delay="499"/>
                                          </p:stCondLst>
                                        </p:cTn>
                                        <p:tgtEl>
                                          <p:spTgt spid="20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99"/>
                                        </p:tgtEl>
                                      </p:cBhvr>
                                    </p:animEffect>
                                    <p:set>
                                      <p:cBhvr>
                                        <p:cTn id="49" dur="1" fill="hold">
                                          <p:stCondLst>
                                            <p:cond delay="499"/>
                                          </p:stCondLst>
                                        </p:cTn>
                                        <p:tgtEl>
                                          <p:spTgt spid="19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188"/>
                                        </p:tgtEl>
                                        <p:attrNameLst>
                                          <p:attrName>style.visibility</p:attrName>
                                        </p:attrNameLst>
                                      </p:cBhvr>
                                      <p:to>
                                        <p:strVal val="visible"/>
                                      </p:to>
                                    </p:set>
                                    <p:animEffect transition="in" filter="fade">
                                      <p:cBhvr>
                                        <p:cTn id="64" dur="500"/>
                                        <p:tgtEl>
                                          <p:spTgt spid="188"/>
                                        </p:tgtEl>
                                      </p:cBhvr>
                                    </p:animEffect>
                                  </p:childTnLst>
                                </p:cTn>
                              </p:par>
                              <p:par>
                                <p:cTn id="65" presetID="10" presetClass="entr" presetSubtype="0" fill="hold" nodeType="withEffect">
                                  <p:stCondLst>
                                    <p:cond delay="0"/>
                                  </p:stCondLst>
                                  <p:childTnLst>
                                    <p:set>
                                      <p:cBhvr>
                                        <p:cTn id="66" dur="1" fill="hold">
                                          <p:stCondLst>
                                            <p:cond delay="0"/>
                                          </p:stCondLst>
                                        </p:cTn>
                                        <p:tgtEl>
                                          <p:spTgt spid="194"/>
                                        </p:tgtEl>
                                        <p:attrNameLst>
                                          <p:attrName>style.visibility</p:attrName>
                                        </p:attrNameLst>
                                      </p:cBhvr>
                                      <p:to>
                                        <p:strVal val="visible"/>
                                      </p:to>
                                    </p:set>
                                    <p:animEffect transition="in" filter="fade">
                                      <p:cBhvr>
                                        <p:cTn id="67" dur="500"/>
                                        <p:tgtEl>
                                          <p:spTgt spid="194"/>
                                        </p:tgtEl>
                                      </p:cBhvr>
                                    </p:animEffect>
                                  </p:childTnLst>
                                </p:cTn>
                              </p:par>
                              <p:par>
                                <p:cTn id="68" presetID="10" presetClass="entr" presetSubtype="0" fill="hold" nodeType="withEffect">
                                  <p:stCondLst>
                                    <p:cond delay="0"/>
                                  </p:stCondLst>
                                  <p:childTnLst>
                                    <p:set>
                                      <p:cBhvr>
                                        <p:cTn id="69" dur="1" fill="hold">
                                          <p:stCondLst>
                                            <p:cond delay="0"/>
                                          </p:stCondLst>
                                        </p:cTn>
                                        <p:tgtEl>
                                          <p:spTgt spid="185"/>
                                        </p:tgtEl>
                                        <p:attrNameLst>
                                          <p:attrName>style.visibility</p:attrName>
                                        </p:attrNameLst>
                                      </p:cBhvr>
                                      <p:to>
                                        <p:strVal val="visible"/>
                                      </p:to>
                                    </p:set>
                                    <p:animEffect transition="in" filter="fade">
                                      <p:cBhvr>
                                        <p:cTn id="70" dur="500"/>
                                        <p:tgtEl>
                                          <p:spTgt spid="185"/>
                                        </p:tgtEl>
                                      </p:cBhvr>
                                    </p:animEffect>
                                  </p:childTnLst>
                                </p:cTn>
                              </p:par>
                              <p:par>
                                <p:cTn id="71" presetID="10" presetClass="entr" presetSubtype="0" fill="hold" nodeType="withEffect">
                                  <p:stCondLst>
                                    <p:cond delay="0"/>
                                  </p:stCondLst>
                                  <p:childTnLst>
                                    <p:set>
                                      <p:cBhvr>
                                        <p:cTn id="72" dur="1" fill="hold">
                                          <p:stCondLst>
                                            <p:cond delay="0"/>
                                          </p:stCondLst>
                                        </p:cTn>
                                        <p:tgtEl>
                                          <p:spTgt spid="198"/>
                                        </p:tgtEl>
                                        <p:attrNameLst>
                                          <p:attrName>style.visibility</p:attrName>
                                        </p:attrNameLst>
                                      </p:cBhvr>
                                      <p:to>
                                        <p:strVal val="visible"/>
                                      </p:to>
                                    </p:set>
                                    <p:animEffect transition="in" filter="fade">
                                      <p:cBhvr>
                                        <p:cTn id="73" dur="500"/>
                                        <p:tgtEl>
                                          <p:spTgt spid="19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500"/>
                                        <p:tgtEl>
                                          <p:spTgt spid="7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500"/>
                                        <p:tgtEl>
                                          <p:spTgt spid="7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P spid="85" grpId="0" animBg="1"/>
      <p:bldP spid="202" grpId="0" animBg="1"/>
      <p:bldP spid="202" grpId="1" animBg="1"/>
      <p:bldP spid="203" grpId="0" animBg="1"/>
      <p:bldP spid="203" grpId="1" animBg="1"/>
      <p:bldP spid="204" grpId="0" animBg="1"/>
      <p:bldP spid="20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Model Parallel Training</a:t>
            </a:r>
          </a:p>
        </p:txBody>
      </p:sp>
      <p:sp>
        <p:nvSpPr>
          <p:cNvPr id="3" name="Slide Number Placeholder 2">
            <a:extLst>
              <a:ext uri="{FF2B5EF4-FFF2-40B4-BE49-F238E27FC236}">
                <a16:creationId xmlns:a16="http://schemas.microsoft.com/office/drawing/2014/main" id="{A1009401-7DB3-4FAC-AD07-846FAF912E82}"/>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65</a:t>
            </a:fld>
            <a:endParaRPr lang="en-US" sz="3200" b="0" kern="1200" dirty="0">
              <a:solidFill>
                <a:prstClr val="black">
                  <a:tint val="75000"/>
                </a:prstClr>
              </a:solidFill>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170A9EE9-7C65-4B8F-BD48-F3413AF86C07}"/>
              </a:ext>
            </a:extLst>
          </p:cNvPr>
          <p:cNvSpPr txBox="1">
            <a:spLocks/>
          </p:cNvSpPr>
          <p:nvPr/>
        </p:nvSpPr>
        <p:spPr>
          <a:xfrm>
            <a:off x="1676396" y="3377435"/>
            <a:ext cx="22225560" cy="122595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Used when the model cannot fit in one device.</a:t>
            </a:r>
          </a:p>
        </p:txBody>
      </p:sp>
      <p:sp>
        <p:nvSpPr>
          <p:cNvPr id="30" name="TextBox 29">
            <a:extLst>
              <a:ext uri="{FF2B5EF4-FFF2-40B4-BE49-F238E27FC236}">
                <a16:creationId xmlns:a16="http://schemas.microsoft.com/office/drawing/2014/main" id="{BF26F628-37B7-43A8-A34D-47C5150ECE8B}"/>
              </a:ext>
            </a:extLst>
          </p:cNvPr>
          <p:cNvSpPr txBox="1"/>
          <p:nvPr/>
        </p:nvSpPr>
        <p:spPr>
          <a:xfrm>
            <a:off x="0" y="12546451"/>
            <a:ext cx="21164532" cy="1077218"/>
          </a:xfrm>
          <a:prstGeom prst="rect">
            <a:avLst/>
          </a:prstGeom>
          <a:noFill/>
        </p:spPr>
        <p:txBody>
          <a:bodyPr wrap="square" rtlCol="0">
            <a:spAutoFit/>
          </a:bodyPr>
          <a:lstStyle/>
          <a:p>
            <a:pPr algn="l" defTabSz="1828800" hangingPunct="1">
              <a:defRPr/>
            </a:pPr>
            <a:r>
              <a:rPr lang="en-US" sz="3200" b="0" kern="1200" baseline="30000" dirty="0">
                <a:solidFill>
                  <a:prstClr val="black"/>
                </a:solidFill>
                <a:latin typeface="Calibri" panose="020F0502020204030204"/>
                <a:ea typeface="+mn-ea"/>
                <a:cs typeface="+mn-cs"/>
              </a:rPr>
              <a:t>1</a:t>
            </a:r>
            <a:r>
              <a:rPr lang="en-US" sz="3200" b="0" kern="1200" dirty="0">
                <a:solidFill>
                  <a:prstClr val="black"/>
                </a:solidFill>
                <a:latin typeface="Calibri" panose="020F0502020204030204"/>
                <a:ea typeface="+mn-ea"/>
                <a:cs typeface="+mn-cs"/>
              </a:rPr>
              <a:t>Harlap, Aaron et al. “</a:t>
            </a:r>
            <a:r>
              <a:rPr lang="en-US" sz="3200" b="0" kern="1200" dirty="0" err="1">
                <a:solidFill>
                  <a:prstClr val="black"/>
                </a:solidFill>
                <a:latin typeface="Calibri" panose="020F0502020204030204"/>
                <a:ea typeface="+mn-ea"/>
                <a:cs typeface="+mn-cs"/>
              </a:rPr>
              <a:t>PipeDream</a:t>
            </a:r>
            <a:r>
              <a:rPr lang="en-US" sz="3200" b="0" kern="1200" dirty="0">
                <a:solidFill>
                  <a:prstClr val="black"/>
                </a:solidFill>
                <a:latin typeface="Calibri" panose="020F0502020204030204"/>
                <a:ea typeface="+mn-ea"/>
                <a:cs typeface="+mn-cs"/>
              </a:rPr>
              <a:t>: Fast and Efficient Pipeline Parallel DNN Training.” SOSP (2019)</a:t>
            </a:r>
          </a:p>
          <a:p>
            <a:pPr algn="l" defTabSz="1828800" hangingPunct="1">
              <a:defRPr/>
            </a:pPr>
            <a:r>
              <a:rPr lang="en-US" sz="3200" b="0" kern="1200" baseline="30000" dirty="0">
                <a:solidFill>
                  <a:prstClr val="black"/>
                </a:solidFill>
                <a:latin typeface="Calibri" panose="020F0502020204030204"/>
                <a:ea typeface="+mn-ea"/>
                <a:cs typeface="+mn-cs"/>
              </a:rPr>
              <a:t>2</a:t>
            </a:r>
            <a:r>
              <a:rPr lang="en-US" sz="3200" b="0" kern="1200" dirty="0">
                <a:solidFill>
                  <a:prstClr val="black"/>
                </a:solidFill>
                <a:latin typeface="Calibri" panose="020F0502020204030204"/>
                <a:ea typeface="+mn-ea"/>
                <a:cs typeface="+mn-cs"/>
              </a:rPr>
              <a:t>Huang, </a:t>
            </a:r>
            <a:r>
              <a:rPr lang="en-US" sz="3200" b="0" kern="1200" dirty="0" err="1">
                <a:solidFill>
                  <a:prstClr val="black"/>
                </a:solidFill>
                <a:latin typeface="Calibri" panose="020F0502020204030204"/>
                <a:ea typeface="+mn-ea"/>
                <a:cs typeface="+mn-cs"/>
              </a:rPr>
              <a:t>Yanping</a:t>
            </a:r>
            <a:r>
              <a:rPr lang="en-US" sz="3200" b="0" kern="1200" dirty="0">
                <a:solidFill>
                  <a:prstClr val="black"/>
                </a:solidFill>
                <a:latin typeface="Calibri" panose="020F0502020204030204"/>
                <a:ea typeface="+mn-ea"/>
                <a:cs typeface="+mn-cs"/>
              </a:rPr>
              <a:t> et al. “</a:t>
            </a:r>
            <a:r>
              <a:rPr lang="en-US" sz="3200" b="0" kern="1200" dirty="0" err="1">
                <a:solidFill>
                  <a:prstClr val="black"/>
                </a:solidFill>
                <a:latin typeface="Calibri" panose="020F0502020204030204"/>
                <a:ea typeface="+mn-ea"/>
                <a:cs typeface="+mn-cs"/>
              </a:rPr>
              <a:t>GPipe</a:t>
            </a:r>
            <a:r>
              <a:rPr lang="en-US" sz="3200" b="0" kern="1200" dirty="0">
                <a:solidFill>
                  <a:prstClr val="black"/>
                </a:solidFill>
                <a:latin typeface="Calibri" panose="020F0502020204030204"/>
                <a:ea typeface="+mn-ea"/>
                <a:cs typeface="+mn-cs"/>
              </a:rPr>
              <a:t>: Efficient Training of Giant Neural Networks using Pipeline Parallelism.” </a:t>
            </a:r>
            <a:r>
              <a:rPr lang="en-US" sz="3200" b="0" kern="1200" dirty="0" err="1">
                <a:solidFill>
                  <a:prstClr val="black"/>
                </a:solidFill>
                <a:latin typeface="Calibri" panose="020F0502020204030204"/>
                <a:ea typeface="+mn-ea"/>
                <a:cs typeface="+mn-cs"/>
              </a:rPr>
              <a:t>NeurIPS</a:t>
            </a:r>
            <a:r>
              <a:rPr lang="en-US" sz="3200" b="0" kern="1200" dirty="0">
                <a:solidFill>
                  <a:prstClr val="black"/>
                </a:solidFill>
                <a:latin typeface="Calibri" panose="020F0502020204030204"/>
                <a:ea typeface="+mn-ea"/>
                <a:cs typeface="+mn-cs"/>
              </a:rPr>
              <a:t> (2019)</a:t>
            </a:r>
          </a:p>
        </p:txBody>
      </p:sp>
      <p:sp>
        <p:nvSpPr>
          <p:cNvPr id="31" name="Content Placeholder 2">
            <a:extLst>
              <a:ext uri="{FF2B5EF4-FFF2-40B4-BE49-F238E27FC236}">
                <a16:creationId xmlns:a16="http://schemas.microsoft.com/office/drawing/2014/main" id="{9FA7AA40-80C2-48EB-92A7-56281FB37413}"/>
              </a:ext>
            </a:extLst>
          </p:cNvPr>
          <p:cNvSpPr txBox="1">
            <a:spLocks/>
          </p:cNvSpPr>
          <p:nvPr/>
        </p:nvSpPr>
        <p:spPr>
          <a:xfrm>
            <a:off x="1676396" y="5732941"/>
            <a:ext cx="20159036" cy="308989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Prior works on </a:t>
            </a:r>
            <a:r>
              <a:rPr lang="en-US" sz="5600" dirty="0">
                <a:solidFill>
                  <a:prstClr val="black"/>
                </a:solidFill>
                <a:latin typeface="Calibri" panose="020F0502020204030204"/>
              </a:rPr>
              <a:t>pipeline parallel training</a:t>
            </a:r>
            <a:r>
              <a:rPr lang="en-US" sz="5600" b="0" baseline="30000" dirty="0">
                <a:solidFill>
                  <a:prstClr val="black"/>
                </a:solidFill>
                <a:latin typeface="Calibri" panose="020F0502020204030204"/>
              </a:rPr>
              <a:t>1,2</a:t>
            </a:r>
            <a:r>
              <a:rPr lang="en-US" sz="5600" b="0" dirty="0">
                <a:solidFill>
                  <a:prstClr val="black"/>
                </a:solidFill>
                <a:latin typeface="Calibri" panose="020F0502020204030204"/>
              </a:rPr>
              <a:t> to mitigate such problem, but have their own limitations: </a:t>
            </a:r>
          </a:p>
          <a:p>
            <a:pPr marL="457200" indent="-457200" defTabSz="1828800">
              <a:spcBef>
                <a:spcPts val="0"/>
              </a:spcBef>
              <a:defRPr/>
            </a:pPr>
            <a:r>
              <a:rPr lang="en-US" sz="4800" dirty="0">
                <a:solidFill>
                  <a:srgbClr val="FF0000"/>
                </a:solidFill>
                <a:latin typeface="Calibri" panose="020F0502020204030204"/>
              </a:rPr>
              <a:t>Linear</a:t>
            </a:r>
            <a:r>
              <a:rPr lang="en-US" sz="4800" b="0" dirty="0">
                <a:solidFill>
                  <a:prstClr val="black"/>
                </a:solidFill>
                <a:latin typeface="Calibri" panose="020F0502020204030204"/>
              </a:rPr>
              <a:t> per-device space complexity.</a:t>
            </a:r>
          </a:p>
          <a:p>
            <a:pPr marL="457200" indent="-457200" defTabSz="1828800">
              <a:spcBef>
                <a:spcPts val="0"/>
              </a:spcBef>
              <a:defRPr/>
            </a:pPr>
            <a:r>
              <a:rPr lang="en-US" sz="4800" b="0" dirty="0">
                <a:solidFill>
                  <a:prstClr val="black"/>
                </a:solidFill>
                <a:latin typeface="Calibri" panose="020F0502020204030204"/>
              </a:rPr>
              <a:t>Trade-off between “</a:t>
            </a:r>
            <a:r>
              <a:rPr lang="en-US" sz="4800" dirty="0">
                <a:solidFill>
                  <a:srgbClr val="FF0000"/>
                </a:solidFill>
                <a:latin typeface="Calibri" panose="020F0502020204030204"/>
              </a:rPr>
              <a:t>bubble of idleness</a:t>
            </a:r>
            <a:r>
              <a:rPr lang="en-US" sz="4800" b="0" dirty="0">
                <a:solidFill>
                  <a:prstClr val="black"/>
                </a:solidFill>
                <a:latin typeface="Calibri" panose="020F0502020204030204"/>
              </a:rPr>
              <a:t>” vs. potential </a:t>
            </a:r>
            <a:r>
              <a:rPr lang="en-US" sz="4800" dirty="0">
                <a:solidFill>
                  <a:srgbClr val="FF0000"/>
                </a:solidFill>
                <a:latin typeface="Calibri" panose="020F0502020204030204"/>
              </a:rPr>
              <a:t>convergence affect</a:t>
            </a:r>
            <a:r>
              <a:rPr lang="en-US" sz="4800" b="0" dirty="0">
                <a:solidFill>
                  <a:prstClr val="black"/>
                </a:solidFill>
                <a:latin typeface="Calibri" panose="020F0502020204030204"/>
              </a:rPr>
              <a:t>.</a:t>
            </a:r>
          </a:p>
        </p:txBody>
      </p:sp>
      <p:grpSp>
        <p:nvGrpSpPr>
          <p:cNvPr id="4" name="Group 3">
            <a:extLst>
              <a:ext uri="{FF2B5EF4-FFF2-40B4-BE49-F238E27FC236}">
                <a16:creationId xmlns:a16="http://schemas.microsoft.com/office/drawing/2014/main" id="{C63C65EF-54C6-4ADC-98D9-578245C49A49}"/>
              </a:ext>
            </a:extLst>
          </p:cNvPr>
          <p:cNvGrpSpPr/>
          <p:nvPr/>
        </p:nvGrpSpPr>
        <p:grpSpPr>
          <a:xfrm>
            <a:off x="5981613" y="9032629"/>
            <a:ext cx="2159306" cy="3132862"/>
            <a:chOff x="2378419" y="4500263"/>
            <a:chExt cx="1079653" cy="1566431"/>
          </a:xfrm>
        </p:grpSpPr>
        <p:sp>
          <p:nvSpPr>
            <p:cNvPr id="17" name="Rectangle 16">
              <a:extLst>
                <a:ext uri="{FF2B5EF4-FFF2-40B4-BE49-F238E27FC236}">
                  <a16:creationId xmlns:a16="http://schemas.microsoft.com/office/drawing/2014/main" id="{6E7ED079-4BDC-497C-A887-8AD0FAAF02CF}"/>
                </a:ext>
              </a:extLst>
            </p:cNvPr>
            <p:cNvSpPr/>
            <p:nvPr/>
          </p:nvSpPr>
          <p:spPr>
            <a:xfrm>
              <a:off x="2378419" y="4500263"/>
              <a:ext cx="1079653" cy="1078992"/>
            </a:xfrm>
            <a:custGeom>
              <a:avLst/>
              <a:gdLst>
                <a:gd name="connsiteX0" fmla="*/ 0 w 1079653"/>
                <a:gd name="connsiteY0" fmla="*/ 0 h 1078992"/>
                <a:gd name="connsiteX1" fmla="*/ 507437 w 1079653"/>
                <a:gd name="connsiteY1" fmla="*/ 0 h 1078992"/>
                <a:gd name="connsiteX2" fmla="*/ 1079653 w 1079653"/>
                <a:gd name="connsiteY2" fmla="*/ 0 h 1078992"/>
                <a:gd name="connsiteX3" fmla="*/ 1079653 w 1079653"/>
                <a:gd name="connsiteY3" fmla="*/ 517916 h 1078992"/>
                <a:gd name="connsiteX4" fmla="*/ 1079653 w 1079653"/>
                <a:gd name="connsiteY4" fmla="*/ 1078992 h 1078992"/>
                <a:gd name="connsiteX5" fmla="*/ 561420 w 1079653"/>
                <a:gd name="connsiteY5" fmla="*/ 1078992 h 1078992"/>
                <a:gd name="connsiteX6" fmla="*/ 0 w 1079653"/>
                <a:gd name="connsiteY6" fmla="*/ 1078992 h 1078992"/>
                <a:gd name="connsiteX7" fmla="*/ 0 w 1079653"/>
                <a:gd name="connsiteY7" fmla="*/ 561076 h 1078992"/>
                <a:gd name="connsiteX8" fmla="*/ 0 w 1079653"/>
                <a:gd name="connsiteY8" fmla="*/ 0 h 10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53" h="1078992" extrusionOk="0">
                  <a:moveTo>
                    <a:pt x="0" y="0"/>
                  </a:moveTo>
                  <a:cubicBezTo>
                    <a:pt x="192457" y="-3356"/>
                    <a:pt x="367110" y="55390"/>
                    <a:pt x="507437" y="0"/>
                  </a:cubicBezTo>
                  <a:cubicBezTo>
                    <a:pt x="647764" y="-55390"/>
                    <a:pt x="955733" y="3015"/>
                    <a:pt x="1079653" y="0"/>
                  </a:cubicBezTo>
                  <a:cubicBezTo>
                    <a:pt x="1116935" y="193069"/>
                    <a:pt x="1026975" y="319771"/>
                    <a:pt x="1079653" y="517916"/>
                  </a:cubicBezTo>
                  <a:cubicBezTo>
                    <a:pt x="1132331" y="716061"/>
                    <a:pt x="1028761" y="906407"/>
                    <a:pt x="1079653" y="1078992"/>
                  </a:cubicBezTo>
                  <a:cubicBezTo>
                    <a:pt x="936856" y="1093196"/>
                    <a:pt x="739783" y="1027500"/>
                    <a:pt x="561420" y="1078992"/>
                  </a:cubicBezTo>
                  <a:cubicBezTo>
                    <a:pt x="383057" y="1130484"/>
                    <a:pt x="188048" y="1023809"/>
                    <a:pt x="0" y="1078992"/>
                  </a:cubicBezTo>
                  <a:cubicBezTo>
                    <a:pt x="-30361" y="905565"/>
                    <a:pt x="53881" y="776453"/>
                    <a:pt x="0" y="561076"/>
                  </a:cubicBezTo>
                  <a:cubicBezTo>
                    <a:pt x="-53881" y="345699"/>
                    <a:pt x="18129" y="221834"/>
                    <a:pt x="0" y="0"/>
                  </a:cubicBezTo>
                  <a:close/>
                </a:path>
              </a:pathLst>
            </a:custGeom>
            <a:noFill/>
            <a:ln>
              <a:solidFill>
                <a:schemeClr val="tx1"/>
              </a:solidFill>
              <a:extLst>
                <a:ext uri="{C807C97D-BFC1-408E-A445-0C87EB9F89A2}">
                  <ask:lineSketchStyleProps xmlns:ask="http://schemas.microsoft.com/office/drawing/2018/sketchyshapes" sd="2550192032">
                    <a:prstGeom prst="rect">
                      <a:avLst/>
                    </a:prstGeom>
                    <ask:type>
                      <ask:lineSketchScribbl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828800" hangingPunct="1">
                <a:defRPr/>
              </a:pPr>
              <a:endParaRPr lang="en-US" sz="3600" b="0" kern="1200">
                <a:solidFill>
                  <a:prstClr val="white">
                    <a:lumMod val="75000"/>
                  </a:prstClr>
                </a:solidFill>
                <a:latin typeface="Calibri" panose="020F0502020204030204"/>
              </a:endParaRPr>
            </a:p>
          </p:txBody>
        </p:sp>
        <p:sp>
          <p:nvSpPr>
            <p:cNvPr id="18" name="Rectangle 17">
              <a:extLst>
                <a:ext uri="{FF2B5EF4-FFF2-40B4-BE49-F238E27FC236}">
                  <a16:creationId xmlns:a16="http://schemas.microsoft.com/office/drawing/2014/main" id="{AC4234AD-41A8-4FC0-9066-507D7FEA5B65}"/>
                </a:ext>
              </a:extLst>
            </p:cNvPr>
            <p:cNvSpPr/>
            <p:nvPr/>
          </p:nvSpPr>
          <p:spPr>
            <a:xfrm>
              <a:off x="2544892" y="4664855"/>
              <a:ext cx="746706" cy="7498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Conv</a:t>
              </a:r>
              <a:endParaRPr lang="en-US" sz="4000" kern="1200" baseline="-25000" dirty="0">
                <a:solidFill>
                  <a:prstClr val="white"/>
                </a:solidFill>
                <a:latin typeface="Calibri" panose="020F0502020204030204"/>
              </a:endParaRPr>
            </a:p>
          </p:txBody>
        </p:sp>
        <p:pic>
          <p:nvPicPr>
            <p:cNvPr id="20" name="Picture 19" descr="A screen shot of a computer&#10;&#10;Description automatically generated">
              <a:extLst>
                <a:ext uri="{FF2B5EF4-FFF2-40B4-BE49-F238E27FC236}">
                  <a16:creationId xmlns:a16="http://schemas.microsoft.com/office/drawing/2014/main" id="{1C2EC787-FF1E-4C6C-A94F-8823D851365B}"/>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912" t="26446" r="11775" b="25082"/>
            <a:stretch/>
          </p:blipFill>
          <p:spPr>
            <a:xfrm>
              <a:off x="2378419" y="5579531"/>
              <a:ext cx="1076224" cy="487163"/>
            </a:xfrm>
            <a:custGeom>
              <a:avLst/>
              <a:gdLst>
                <a:gd name="connsiteX0" fmla="*/ 0 w 1076224"/>
                <a:gd name="connsiteY0" fmla="*/ 0 h 487163"/>
                <a:gd name="connsiteX1" fmla="*/ 548874 w 1076224"/>
                <a:gd name="connsiteY1" fmla="*/ 0 h 487163"/>
                <a:gd name="connsiteX2" fmla="*/ 1076224 w 1076224"/>
                <a:gd name="connsiteY2" fmla="*/ 0 h 487163"/>
                <a:gd name="connsiteX3" fmla="*/ 1076224 w 1076224"/>
                <a:gd name="connsiteY3" fmla="*/ 487163 h 487163"/>
                <a:gd name="connsiteX4" fmla="*/ 548874 w 1076224"/>
                <a:gd name="connsiteY4" fmla="*/ 487163 h 487163"/>
                <a:gd name="connsiteX5" fmla="*/ 0 w 1076224"/>
                <a:gd name="connsiteY5" fmla="*/ 487163 h 487163"/>
                <a:gd name="connsiteX6" fmla="*/ 0 w 1076224"/>
                <a:gd name="connsiteY6" fmla="*/ 0 h 4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4" h="487163" fill="none" extrusionOk="0">
                  <a:moveTo>
                    <a:pt x="0" y="0"/>
                  </a:moveTo>
                  <a:cubicBezTo>
                    <a:pt x="116281" y="-16274"/>
                    <a:pt x="281198" y="2013"/>
                    <a:pt x="548874" y="0"/>
                  </a:cubicBezTo>
                  <a:cubicBezTo>
                    <a:pt x="816550" y="-2013"/>
                    <a:pt x="919975" y="15994"/>
                    <a:pt x="1076224" y="0"/>
                  </a:cubicBezTo>
                  <a:cubicBezTo>
                    <a:pt x="1094995" y="166457"/>
                    <a:pt x="1032841" y="288880"/>
                    <a:pt x="1076224" y="487163"/>
                  </a:cubicBezTo>
                  <a:cubicBezTo>
                    <a:pt x="950691" y="490367"/>
                    <a:pt x="750195" y="435634"/>
                    <a:pt x="548874" y="487163"/>
                  </a:cubicBezTo>
                  <a:cubicBezTo>
                    <a:pt x="347553" y="538692"/>
                    <a:pt x="221595" y="468741"/>
                    <a:pt x="0" y="487163"/>
                  </a:cubicBezTo>
                  <a:cubicBezTo>
                    <a:pt x="-40200" y="369189"/>
                    <a:pt x="16106" y="156705"/>
                    <a:pt x="0" y="0"/>
                  </a:cubicBezTo>
                  <a:close/>
                </a:path>
                <a:path w="1076224" h="487163" stroke="0" extrusionOk="0">
                  <a:moveTo>
                    <a:pt x="0" y="0"/>
                  </a:moveTo>
                  <a:cubicBezTo>
                    <a:pt x="126512" y="-49186"/>
                    <a:pt x="384180" y="30978"/>
                    <a:pt x="538112" y="0"/>
                  </a:cubicBezTo>
                  <a:cubicBezTo>
                    <a:pt x="692044" y="-30978"/>
                    <a:pt x="940667" y="12596"/>
                    <a:pt x="1076224" y="0"/>
                  </a:cubicBezTo>
                  <a:cubicBezTo>
                    <a:pt x="1101283" y="136205"/>
                    <a:pt x="1048279" y="278301"/>
                    <a:pt x="1076224" y="487163"/>
                  </a:cubicBezTo>
                  <a:cubicBezTo>
                    <a:pt x="958457" y="535365"/>
                    <a:pt x="674066" y="461190"/>
                    <a:pt x="559636" y="487163"/>
                  </a:cubicBezTo>
                  <a:cubicBezTo>
                    <a:pt x="445206" y="513136"/>
                    <a:pt x="272088" y="456416"/>
                    <a:pt x="0" y="487163"/>
                  </a:cubicBezTo>
                  <a:cubicBezTo>
                    <a:pt x="-17175" y="268034"/>
                    <a:pt x="9806" y="217947"/>
                    <a:pt x="0" y="0"/>
                  </a:cubicBezTo>
                  <a:close/>
                </a:path>
              </a:pathLst>
            </a:custGeom>
            <a:ln>
              <a:solidFill>
                <a:schemeClr val="tx1"/>
              </a:solidFill>
              <a:extLst>
                <a:ext uri="{C807C97D-BFC1-408E-A445-0C87EB9F89A2}">
                  <ask:lineSketchStyleProps xmlns:ask="http://schemas.microsoft.com/office/drawing/2018/sketchyshapes" sd="3486403146">
                    <a:prstGeom prst="rect">
                      <a:avLst/>
                    </a:prstGeom>
                    <ask:type>
                      <ask:lineSketchScribble/>
                    </ask:type>
                  </ask:lineSketchStyleProps>
                </a:ext>
              </a:extLst>
            </a:ln>
          </p:spPr>
        </p:pic>
      </p:grpSp>
      <p:grpSp>
        <p:nvGrpSpPr>
          <p:cNvPr id="5" name="Group 4">
            <a:extLst>
              <a:ext uri="{FF2B5EF4-FFF2-40B4-BE49-F238E27FC236}">
                <a16:creationId xmlns:a16="http://schemas.microsoft.com/office/drawing/2014/main" id="{08E7D1D1-7DD4-428E-A97E-C1D29B932927}"/>
              </a:ext>
            </a:extLst>
          </p:cNvPr>
          <p:cNvGrpSpPr/>
          <p:nvPr/>
        </p:nvGrpSpPr>
        <p:grpSpPr>
          <a:xfrm>
            <a:off x="11058859" y="9019528"/>
            <a:ext cx="2165410" cy="3159060"/>
            <a:chOff x="5511840" y="4487164"/>
            <a:chExt cx="1082705" cy="1579530"/>
          </a:xfrm>
        </p:grpSpPr>
        <p:sp>
          <p:nvSpPr>
            <p:cNvPr id="14" name="Rectangle 13">
              <a:extLst>
                <a:ext uri="{FF2B5EF4-FFF2-40B4-BE49-F238E27FC236}">
                  <a16:creationId xmlns:a16="http://schemas.microsoft.com/office/drawing/2014/main" id="{C8923753-2CA7-4FC8-AF59-43040C5E6818}"/>
                </a:ext>
              </a:extLst>
            </p:cNvPr>
            <p:cNvSpPr/>
            <p:nvPr/>
          </p:nvSpPr>
          <p:spPr>
            <a:xfrm>
              <a:off x="5515553" y="4487164"/>
              <a:ext cx="1078992" cy="1078992"/>
            </a:xfrm>
            <a:custGeom>
              <a:avLst/>
              <a:gdLst>
                <a:gd name="connsiteX0" fmla="*/ 0 w 1078992"/>
                <a:gd name="connsiteY0" fmla="*/ 0 h 1078992"/>
                <a:gd name="connsiteX1" fmla="*/ 507126 w 1078992"/>
                <a:gd name="connsiteY1" fmla="*/ 0 h 1078992"/>
                <a:gd name="connsiteX2" fmla="*/ 1078992 w 1078992"/>
                <a:gd name="connsiteY2" fmla="*/ 0 h 1078992"/>
                <a:gd name="connsiteX3" fmla="*/ 1078992 w 1078992"/>
                <a:gd name="connsiteY3" fmla="*/ 507126 h 1078992"/>
                <a:gd name="connsiteX4" fmla="*/ 1078992 w 1078992"/>
                <a:gd name="connsiteY4" fmla="*/ 1078992 h 1078992"/>
                <a:gd name="connsiteX5" fmla="*/ 550286 w 1078992"/>
                <a:gd name="connsiteY5" fmla="*/ 1078992 h 1078992"/>
                <a:gd name="connsiteX6" fmla="*/ 0 w 1078992"/>
                <a:gd name="connsiteY6" fmla="*/ 1078992 h 1078992"/>
                <a:gd name="connsiteX7" fmla="*/ 0 w 1078992"/>
                <a:gd name="connsiteY7" fmla="*/ 517916 h 1078992"/>
                <a:gd name="connsiteX8" fmla="*/ 0 w 1078992"/>
                <a:gd name="connsiteY8" fmla="*/ 0 h 10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2" h="1078992" extrusionOk="0">
                  <a:moveTo>
                    <a:pt x="0" y="0"/>
                  </a:moveTo>
                  <a:cubicBezTo>
                    <a:pt x="184720" y="-43538"/>
                    <a:pt x="345418" y="17437"/>
                    <a:pt x="507126" y="0"/>
                  </a:cubicBezTo>
                  <a:cubicBezTo>
                    <a:pt x="668834" y="-17437"/>
                    <a:pt x="908688" y="28172"/>
                    <a:pt x="1078992" y="0"/>
                  </a:cubicBezTo>
                  <a:cubicBezTo>
                    <a:pt x="1082493" y="105036"/>
                    <a:pt x="1066179" y="403799"/>
                    <a:pt x="1078992" y="507126"/>
                  </a:cubicBezTo>
                  <a:cubicBezTo>
                    <a:pt x="1091805" y="610453"/>
                    <a:pt x="1045866" y="875830"/>
                    <a:pt x="1078992" y="1078992"/>
                  </a:cubicBezTo>
                  <a:cubicBezTo>
                    <a:pt x="886814" y="1116881"/>
                    <a:pt x="775298" y="1032383"/>
                    <a:pt x="550286" y="1078992"/>
                  </a:cubicBezTo>
                  <a:cubicBezTo>
                    <a:pt x="325274" y="1125601"/>
                    <a:pt x="194527" y="1037459"/>
                    <a:pt x="0" y="1078992"/>
                  </a:cubicBezTo>
                  <a:cubicBezTo>
                    <a:pt x="-48535" y="906933"/>
                    <a:pt x="18889" y="735213"/>
                    <a:pt x="0" y="517916"/>
                  </a:cubicBezTo>
                  <a:cubicBezTo>
                    <a:pt x="-18889" y="300619"/>
                    <a:pt x="2765" y="202793"/>
                    <a:pt x="0" y="0"/>
                  </a:cubicBezTo>
                  <a:close/>
                </a:path>
              </a:pathLst>
            </a:custGeom>
            <a:noFill/>
            <a:ln>
              <a:solidFill>
                <a:schemeClr val="tx1"/>
              </a:solidFill>
              <a:extLst>
                <a:ext uri="{C807C97D-BFC1-408E-A445-0C87EB9F89A2}">
                  <ask:lineSketchStyleProps xmlns:ask="http://schemas.microsoft.com/office/drawing/2018/sketchyshapes" sd="832740376">
                    <a:prstGeom prst="rect">
                      <a:avLst/>
                    </a:prstGeom>
                    <ask:type>
                      <ask:lineSketchScribbl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828800" hangingPunct="1">
                <a:defRPr/>
              </a:pPr>
              <a:endParaRPr lang="en-US" sz="3600" b="0" kern="1200">
                <a:solidFill>
                  <a:prstClr val="white">
                    <a:lumMod val="75000"/>
                  </a:prstClr>
                </a:solidFill>
                <a:latin typeface="Calibri" panose="020F0502020204030204"/>
              </a:endParaRPr>
            </a:p>
          </p:txBody>
        </p:sp>
        <p:sp>
          <p:nvSpPr>
            <p:cNvPr id="15" name="Rectangle 14">
              <a:extLst>
                <a:ext uri="{FF2B5EF4-FFF2-40B4-BE49-F238E27FC236}">
                  <a16:creationId xmlns:a16="http://schemas.microsoft.com/office/drawing/2014/main" id="{B8F9E888-A90D-49BA-9CE3-57CD0E846CF7}"/>
                </a:ext>
              </a:extLst>
            </p:cNvPr>
            <p:cNvSpPr/>
            <p:nvPr/>
          </p:nvSpPr>
          <p:spPr>
            <a:xfrm>
              <a:off x="5681696" y="4664855"/>
              <a:ext cx="746706" cy="749808"/>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Conv</a:t>
              </a:r>
              <a:endParaRPr lang="en-US" sz="4000" kern="1200" baseline="-25000" dirty="0">
                <a:solidFill>
                  <a:prstClr val="white"/>
                </a:solidFill>
                <a:latin typeface="Calibri" panose="020F0502020204030204"/>
              </a:endParaRPr>
            </a:p>
          </p:txBody>
        </p:sp>
        <p:pic>
          <p:nvPicPr>
            <p:cNvPr id="21" name="Picture 20" descr="A screen shot of a computer&#10;&#10;Description automatically generated">
              <a:extLst>
                <a:ext uri="{FF2B5EF4-FFF2-40B4-BE49-F238E27FC236}">
                  <a16:creationId xmlns:a16="http://schemas.microsoft.com/office/drawing/2014/main" id="{AA0B6D27-7D1A-4D7E-81B9-646CDB8F11A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912" t="26446" r="11775" b="25082"/>
            <a:stretch/>
          </p:blipFill>
          <p:spPr>
            <a:xfrm>
              <a:off x="5511840" y="5579531"/>
              <a:ext cx="1076224" cy="487163"/>
            </a:xfrm>
            <a:custGeom>
              <a:avLst/>
              <a:gdLst>
                <a:gd name="connsiteX0" fmla="*/ 0 w 1076224"/>
                <a:gd name="connsiteY0" fmla="*/ 0 h 487163"/>
                <a:gd name="connsiteX1" fmla="*/ 548874 w 1076224"/>
                <a:gd name="connsiteY1" fmla="*/ 0 h 487163"/>
                <a:gd name="connsiteX2" fmla="*/ 1076224 w 1076224"/>
                <a:gd name="connsiteY2" fmla="*/ 0 h 487163"/>
                <a:gd name="connsiteX3" fmla="*/ 1076224 w 1076224"/>
                <a:gd name="connsiteY3" fmla="*/ 487163 h 487163"/>
                <a:gd name="connsiteX4" fmla="*/ 548874 w 1076224"/>
                <a:gd name="connsiteY4" fmla="*/ 487163 h 487163"/>
                <a:gd name="connsiteX5" fmla="*/ 0 w 1076224"/>
                <a:gd name="connsiteY5" fmla="*/ 487163 h 487163"/>
                <a:gd name="connsiteX6" fmla="*/ 0 w 1076224"/>
                <a:gd name="connsiteY6" fmla="*/ 0 h 4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4" h="487163" fill="none" extrusionOk="0">
                  <a:moveTo>
                    <a:pt x="0" y="0"/>
                  </a:moveTo>
                  <a:cubicBezTo>
                    <a:pt x="116281" y="-16274"/>
                    <a:pt x="281198" y="2013"/>
                    <a:pt x="548874" y="0"/>
                  </a:cubicBezTo>
                  <a:cubicBezTo>
                    <a:pt x="816550" y="-2013"/>
                    <a:pt x="919975" y="15994"/>
                    <a:pt x="1076224" y="0"/>
                  </a:cubicBezTo>
                  <a:cubicBezTo>
                    <a:pt x="1094995" y="166457"/>
                    <a:pt x="1032841" y="288880"/>
                    <a:pt x="1076224" y="487163"/>
                  </a:cubicBezTo>
                  <a:cubicBezTo>
                    <a:pt x="950691" y="490367"/>
                    <a:pt x="750195" y="435634"/>
                    <a:pt x="548874" y="487163"/>
                  </a:cubicBezTo>
                  <a:cubicBezTo>
                    <a:pt x="347553" y="538692"/>
                    <a:pt x="221595" y="468741"/>
                    <a:pt x="0" y="487163"/>
                  </a:cubicBezTo>
                  <a:cubicBezTo>
                    <a:pt x="-40200" y="369189"/>
                    <a:pt x="16106" y="156705"/>
                    <a:pt x="0" y="0"/>
                  </a:cubicBezTo>
                  <a:close/>
                </a:path>
                <a:path w="1076224" h="487163" stroke="0" extrusionOk="0">
                  <a:moveTo>
                    <a:pt x="0" y="0"/>
                  </a:moveTo>
                  <a:cubicBezTo>
                    <a:pt x="126512" y="-49186"/>
                    <a:pt x="384180" y="30978"/>
                    <a:pt x="538112" y="0"/>
                  </a:cubicBezTo>
                  <a:cubicBezTo>
                    <a:pt x="692044" y="-30978"/>
                    <a:pt x="940667" y="12596"/>
                    <a:pt x="1076224" y="0"/>
                  </a:cubicBezTo>
                  <a:cubicBezTo>
                    <a:pt x="1101283" y="136205"/>
                    <a:pt x="1048279" y="278301"/>
                    <a:pt x="1076224" y="487163"/>
                  </a:cubicBezTo>
                  <a:cubicBezTo>
                    <a:pt x="958457" y="535365"/>
                    <a:pt x="674066" y="461190"/>
                    <a:pt x="559636" y="487163"/>
                  </a:cubicBezTo>
                  <a:cubicBezTo>
                    <a:pt x="445206" y="513136"/>
                    <a:pt x="272088" y="456416"/>
                    <a:pt x="0" y="487163"/>
                  </a:cubicBezTo>
                  <a:cubicBezTo>
                    <a:pt x="-17175" y="268034"/>
                    <a:pt x="9806" y="217947"/>
                    <a:pt x="0" y="0"/>
                  </a:cubicBezTo>
                  <a:close/>
                </a:path>
              </a:pathLst>
            </a:custGeom>
            <a:ln>
              <a:solidFill>
                <a:schemeClr val="tx1"/>
              </a:solidFill>
              <a:extLst>
                <a:ext uri="{C807C97D-BFC1-408E-A445-0C87EB9F89A2}">
                  <ask:lineSketchStyleProps xmlns:ask="http://schemas.microsoft.com/office/drawing/2018/sketchyshapes" sd="3486403146">
                    <a:prstGeom prst="rect">
                      <a:avLst/>
                    </a:prstGeom>
                    <ask:type>
                      <ask:lineSketchScribble/>
                    </ask:type>
                  </ask:lineSketchStyleProps>
                </a:ext>
              </a:extLst>
            </a:ln>
          </p:spPr>
        </p:pic>
      </p:grpSp>
      <p:grpSp>
        <p:nvGrpSpPr>
          <p:cNvPr id="6" name="Group 5">
            <a:extLst>
              <a:ext uri="{FF2B5EF4-FFF2-40B4-BE49-F238E27FC236}">
                <a16:creationId xmlns:a16="http://schemas.microsoft.com/office/drawing/2014/main" id="{62105AB7-7B55-4F29-A59C-9C5509CEE0D6}"/>
              </a:ext>
            </a:extLst>
          </p:cNvPr>
          <p:cNvGrpSpPr/>
          <p:nvPr/>
        </p:nvGrpSpPr>
        <p:grpSpPr>
          <a:xfrm>
            <a:off x="16142208" y="9032629"/>
            <a:ext cx="2157984" cy="3132862"/>
            <a:chOff x="8645261" y="4500263"/>
            <a:chExt cx="1078992" cy="1566431"/>
          </a:xfrm>
        </p:grpSpPr>
        <p:sp>
          <p:nvSpPr>
            <p:cNvPr id="12" name="Rectangle 11">
              <a:extLst>
                <a:ext uri="{FF2B5EF4-FFF2-40B4-BE49-F238E27FC236}">
                  <a16:creationId xmlns:a16="http://schemas.microsoft.com/office/drawing/2014/main" id="{8B397CAB-74B2-4E9C-9703-69EAA8F9D91C}"/>
                </a:ext>
              </a:extLst>
            </p:cNvPr>
            <p:cNvSpPr/>
            <p:nvPr/>
          </p:nvSpPr>
          <p:spPr>
            <a:xfrm>
              <a:off x="8814896" y="4664855"/>
              <a:ext cx="746706" cy="749808"/>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200" kern="1200" dirty="0">
                  <a:solidFill>
                    <a:prstClr val="white"/>
                  </a:solidFill>
                  <a:latin typeface="Calibri" panose="020F0502020204030204"/>
                </a:rPr>
                <a:t>Linear</a:t>
              </a:r>
              <a:endParaRPr lang="en-US" sz="3200" kern="1200" baseline="-25000" dirty="0">
                <a:solidFill>
                  <a:prstClr val="white"/>
                </a:solidFill>
                <a:latin typeface="Calibri" panose="020F0502020204030204"/>
              </a:endParaRPr>
            </a:p>
          </p:txBody>
        </p:sp>
        <p:sp>
          <p:nvSpPr>
            <p:cNvPr id="26" name="Rectangle 25">
              <a:extLst>
                <a:ext uri="{FF2B5EF4-FFF2-40B4-BE49-F238E27FC236}">
                  <a16:creationId xmlns:a16="http://schemas.microsoft.com/office/drawing/2014/main" id="{47CF2440-8373-4324-9D4A-C0FFF208B8B2}"/>
                </a:ext>
              </a:extLst>
            </p:cNvPr>
            <p:cNvSpPr/>
            <p:nvPr/>
          </p:nvSpPr>
          <p:spPr>
            <a:xfrm>
              <a:off x="8645261" y="4500263"/>
              <a:ext cx="1078992" cy="1078992"/>
            </a:xfrm>
            <a:custGeom>
              <a:avLst/>
              <a:gdLst>
                <a:gd name="connsiteX0" fmla="*/ 0 w 1078992"/>
                <a:gd name="connsiteY0" fmla="*/ 0 h 1078992"/>
                <a:gd name="connsiteX1" fmla="*/ 507126 w 1078992"/>
                <a:gd name="connsiteY1" fmla="*/ 0 h 1078992"/>
                <a:gd name="connsiteX2" fmla="*/ 1078992 w 1078992"/>
                <a:gd name="connsiteY2" fmla="*/ 0 h 1078992"/>
                <a:gd name="connsiteX3" fmla="*/ 1078992 w 1078992"/>
                <a:gd name="connsiteY3" fmla="*/ 507126 h 1078992"/>
                <a:gd name="connsiteX4" fmla="*/ 1078992 w 1078992"/>
                <a:gd name="connsiteY4" fmla="*/ 1078992 h 1078992"/>
                <a:gd name="connsiteX5" fmla="*/ 550286 w 1078992"/>
                <a:gd name="connsiteY5" fmla="*/ 1078992 h 1078992"/>
                <a:gd name="connsiteX6" fmla="*/ 0 w 1078992"/>
                <a:gd name="connsiteY6" fmla="*/ 1078992 h 1078992"/>
                <a:gd name="connsiteX7" fmla="*/ 0 w 1078992"/>
                <a:gd name="connsiteY7" fmla="*/ 517916 h 1078992"/>
                <a:gd name="connsiteX8" fmla="*/ 0 w 1078992"/>
                <a:gd name="connsiteY8" fmla="*/ 0 h 10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2" h="1078992" extrusionOk="0">
                  <a:moveTo>
                    <a:pt x="0" y="0"/>
                  </a:moveTo>
                  <a:cubicBezTo>
                    <a:pt x="184720" y="-43538"/>
                    <a:pt x="345418" y="17437"/>
                    <a:pt x="507126" y="0"/>
                  </a:cubicBezTo>
                  <a:cubicBezTo>
                    <a:pt x="668834" y="-17437"/>
                    <a:pt x="908688" y="28172"/>
                    <a:pt x="1078992" y="0"/>
                  </a:cubicBezTo>
                  <a:cubicBezTo>
                    <a:pt x="1082493" y="105036"/>
                    <a:pt x="1066179" y="403799"/>
                    <a:pt x="1078992" y="507126"/>
                  </a:cubicBezTo>
                  <a:cubicBezTo>
                    <a:pt x="1091805" y="610453"/>
                    <a:pt x="1045866" y="875830"/>
                    <a:pt x="1078992" y="1078992"/>
                  </a:cubicBezTo>
                  <a:cubicBezTo>
                    <a:pt x="886814" y="1116881"/>
                    <a:pt x="775298" y="1032383"/>
                    <a:pt x="550286" y="1078992"/>
                  </a:cubicBezTo>
                  <a:cubicBezTo>
                    <a:pt x="325274" y="1125601"/>
                    <a:pt x="194527" y="1037459"/>
                    <a:pt x="0" y="1078992"/>
                  </a:cubicBezTo>
                  <a:cubicBezTo>
                    <a:pt x="-48535" y="906933"/>
                    <a:pt x="18889" y="735213"/>
                    <a:pt x="0" y="517916"/>
                  </a:cubicBezTo>
                  <a:cubicBezTo>
                    <a:pt x="-18889" y="300619"/>
                    <a:pt x="2765" y="202793"/>
                    <a:pt x="0" y="0"/>
                  </a:cubicBezTo>
                  <a:close/>
                </a:path>
              </a:pathLst>
            </a:custGeom>
            <a:noFill/>
            <a:ln>
              <a:solidFill>
                <a:schemeClr val="tx1"/>
              </a:solidFill>
              <a:extLst>
                <a:ext uri="{C807C97D-BFC1-408E-A445-0C87EB9F89A2}">
                  <ask:lineSketchStyleProps xmlns:ask="http://schemas.microsoft.com/office/drawing/2018/sketchyshapes" sd="832740376">
                    <a:prstGeom prst="rect">
                      <a:avLst/>
                    </a:prstGeom>
                    <ask:type>
                      <ask:lineSketchScribbl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828800" hangingPunct="1">
                <a:defRPr/>
              </a:pPr>
              <a:endParaRPr lang="en-US" sz="3600" b="0" kern="1200">
                <a:solidFill>
                  <a:prstClr val="white">
                    <a:lumMod val="75000"/>
                  </a:prstClr>
                </a:solidFill>
                <a:latin typeface="Calibri" panose="020F0502020204030204"/>
              </a:endParaRPr>
            </a:p>
          </p:txBody>
        </p:sp>
        <p:pic>
          <p:nvPicPr>
            <p:cNvPr id="32" name="Picture 31" descr="A screen shot of a computer&#10;&#10;Description automatically generated">
              <a:extLst>
                <a:ext uri="{FF2B5EF4-FFF2-40B4-BE49-F238E27FC236}">
                  <a16:creationId xmlns:a16="http://schemas.microsoft.com/office/drawing/2014/main" id="{C7DF6C07-30F5-4AC4-A92A-1311C483D2C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912" t="26446" r="11775" b="25082"/>
            <a:stretch/>
          </p:blipFill>
          <p:spPr>
            <a:xfrm>
              <a:off x="8645261" y="5579531"/>
              <a:ext cx="1076224" cy="487163"/>
            </a:xfrm>
            <a:custGeom>
              <a:avLst/>
              <a:gdLst>
                <a:gd name="connsiteX0" fmla="*/ 0 w 1076224"/>
                <a:gd name="connsiteY0" fmla="*/ 0 h 487163"/>
                <a:gd name="connsiteX1" fmla="*/ 548874 w 1076224"/>
                <a:gd name="connsiteY1" fmla="*/ 0 h 487163"/>
                <a:gd name="connsiteX2" fmla="*/ 1076224 w 1076224"/>
                <a:gd name="connsiteY2" fmla="*/ 0 h 487163"/>
                <a:gd name="connsiteX3" fmla="*/ 1076224 w 1076224"/>
                <a:gd name="connsiteY3" fmla="*/ 487163 h 487163"/>
                <a:gd name="connsiteX4" fmla="*/ 548874 w 1076224"/>
                <a:gd name="connsiteY4" fmla="*/ 487163 h 487163"/>
                <a:gd name="connsiteX5" fmla="*/ 0 w 1076224"/>
                <a:gd name="connsiteY5" fmla="*/ 487163 h 487163"/>
                <a:gd name="connsiteX6" fmla="*/ 0 w 1076224"/>
                <a:gd name="connsiteY6" fmla="*/ 0 h 4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4" h="487163" fill="none" extrusionOk="0">
                  <a:moveTo>
                    <a:pt x="0" y="0"/>
                  </a:moveTo>
                  <a:cubicBezTo>
                    <a:pt x="116281" y="-16274"/>
                    <a:pt x="281198" y="2013"/>
                    <a:pt x="548874" y="0"/>
                  </a:cubicBezTo>
                  <a:cubicBezTo>
                    <a:pt x="816550" y="-2013"/>
                    <a:pt x="919975" y="15994"/>
                    <a:pt x="1076224" y="0"/>
                  </a:cubicBezTo>
                  <a:cubicBezTo>
                    <a:pt x="1094995" y="166457"/>
                    <a:pt x="1032841" y="288880"/>
                    <a:pt x="1076224" y="487163"/>
                  </a:cubicBezTo>
                  <a:cubicBezTo>
                    <a:pt x="950691" y="490367"/>
                    <a:pt x="750195" y="435634"/>
                    <a:pt x="548874" y="487163"/>
                  </a:cubicBezTo>
                  <a:cubicBezTo>
                    <a:pt x="347553" y="538692"/>
                    <a:pt x="221595" y="468741"/>
                    <a:pt x="0" y="487163"/>
                  </a:cubicBezTo>
                  <a:cubicBezTo>
                    <a:pt x="-40200" y="369189"/>
                    <a:pt x="16106" y="156705"/>
                    <a:pt x="0" y="0"/>
                  </a:cubicBezTo>
                  <a:close/>
                </a:path>
                <a:path w="1076224" h="487163" stroke="0" extrusionOk="0">
                  <a:moveTo>
                    <a:pt x="0" y="0"/>
                  </a:moveTo>
                  <a:cubicBezTo>
                    <a:pt x="126512" y="-49186"/>
                    <a:pt x="384180" y="30978"/>
                    <a:pt x="538112" y="0"/>
                  </a:cubicBezTo>
                  <a:cubicBezTo>
                    <a:pt x="692044" y="-30978"/>
                    <a:pt x="940667" y="12596"/>
                    <a:pt x="1076224" y="0"/>
                  </a:cubicBezTo>
                  <a:cubicBezTo>
                    <a:pt x="1101283" y="136205"/>
                    <a:pt x="1048279" y="278301"/>
                    <a:pt x="1076224" y="487163"/>
                  </a:cubicBezTo>
                  <a:cubicBezTo>
                    <a:pt x="958457" y="535365"/>
                    <a:pt x="674066" y="461190"/>
                    <a:pt x="559636" y="487163"/>
                  </a:cubicBezTo>
                  <a:cubicBezTo>
                    <a:pt x="445206" y="513136"/>
                    <a:pt x="272088" y="456416"/>
                    <a:pt x="0" y="487163"/>
                  </a:cubicBezTo>
                  <a:cubicBezTo>
                    <a:pt x="-17175" y="268034"/>
                    <a:pt x="9806" y="217947"/>
                    <a:pt x="0" y="0"/>
                  </a:cubicBezTo>
                  <a:close/>
                </a:path>
              </a:pathLst>
            </a:custGeom>
            <a:ln>
              <a:solidFill>
                <a:schemeClr val="tx1"/>
              </a:solidFill>
              <a:extLst>
                <a:ext uri="{C807C97D-BFC1-408E-A445-0C87EB9F89A2}">
                  <ask:lineSketchStyleProps xmlns:ask="http://schemas.microsoft.com/office/drawing/2018/sketchyshapes" sd="3486403146">
                    <a:prstGeom prst="rect">
                      <a:avLst/>
                    </a:prstGeom>
                    <ask:type>
                      <ask:lineSketchScribble/>
                    </ask:type>
                  </ask:lineSketchStyleProps>
                </a:ext>
              </a:extLst>
            </a:ln>
          </p:spPr>
        </p:pic>
      </p:grpSp>
      <p:sp>
        <p:nvSpPr>
          <p:cNvPr id="24" name="Content Placeholder 2">
            <a:extLst>
              <a:ext uri="{FF2B5EF4-FFF2-40B4-BE49-F238E27FC236}">
                <a16:creationId xmlns:a16="http://schemas.microsoft.com/office/drawing/2014/main" id="{56AE334E-9D4E-44BB-9F11-1F62B95FC33F}"/>
              </a:ext>
            </a:extLst>
          </p:cNvPr>
          <p:cNvSpPr txBox="1">
            <a:spLocks/>
          </p:cNvSpPr>
          <p:nvPr/>
        </p:nvSpPr>
        <p:spPr>
          <a:xfrm>
            <a:off x="1676396" y="4555187"/>
            <a:ext cx="22225560" cy="122595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0"/>
              </a:spcBef>
              <a:buNone/>
              <a:defRPr/>
            </a:pPr>
            <a:r>
              <a:rPr lang="en-US" sz="5600" b="0" dirty="0">
                <a:solidFill>
                  <a:prstClr val="black"/>
                </a:solidFill>
                <a:latin typeface="Calibri" panose="020F0502020204030204"/>
              </a:rPr>
              <a:t>BP’s strong sequential dependency </a:t>
            </a:r>
            <a:r>
              <a:rPr lang="en-US" sz="5600" dirty="0">
                <a:solidFill>
                  <a:srgbClr val="FF0000"/>
                </a:solidFill>
                <a:latin typeface="Calibri" panose="020F0502020204030204"/>
              </a:rPr>
              <a:t>limits scalability</a:t>
            </a:r>
            <a:r>
              <a:rPr lang="en-US" sz="5600" b="0" dirty="0">
                <a:solidFill>
                  <a:prstClr val="black"/>
                </a:solidFill>
                <a:latin typeface="Calibri" panose="020F0502020204030204"/>
              </a:rPr>
              <a:t>. </a:t>
            </a:r>
          </a:p>
        </p:txBody>
      </p:sp>
      <mc:AlternateContent xmlns:mc="http://schemas.openxmlformats.org/markup-compatibility/2006" xmlns:a14="http://schemas.microsoft.com/office/drawing/2010/main">
        <mc:Choice Requires="a14">
          <p:sp>
            <p:nvSpPr>
              <p:cNvPr id="25" name="Arrow: Left 24">
                <a:extLst>
                  <a:ext uri="{FF2B5EF4-FFF2-40B4-BE49-F238E27FC236}">
                    <a16:creationId xmlns:a16="http://schemas.microsoft.com/office/drawing/2014/main" id="{F7989BBC-CED8-4643-80CE-320BAD31A30F}"/>
                  </a:ext>
                </a:extLst>
              </p:cNvPr>
              <p:cNvSpPr/>
              <p:nvPr/>
            </p:nvSpPr>
            <p:spPr>
              <a:xfrm>
                <a:off x="2730110" y="9234241"/>
                <a:ext cx="3584448" cy="1810098"/>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4800" i="1" kern="1200">
                              <a:solidFill>
                                <a:prstClr val="black"/>
                              </a:solidFill>
                              <a:latin typeface="Cambria Math" panose="02040503050406030204" pitchFamily="18" charset="0"/>
                            </a:rPr>
                          </m:ctrlPr>
                        </m:sSubPr>
                        <m:e>
                          <m:r>
                            <a:rPr lang="en-US" sz="4800" i="1" kern="1200">
                              <a:solidFill>
                                <a:prstClr val="black"/>
                              </a:solidFill>
                              <a:latin typeface="Cambria Math" panose="02040503050406030204" pitchFamily="18" charset="0"/>
                            </a:rPr>
                            <m:t>𝜵</m:t>
                          </m:r>
                        </m:e>
                        <m:sub>
                          <m:r>
                            <a:rPr lang="en-US" sz="4800" i="1" kern="1200">
                              <a:solidFill>
                                <a:prstClr val="black"/>
                              </a:solidFill>
                              <a:latin typeface="Cambria Math" panose="02040503050406030204" pitchFamily="18" charset="0"/>
                            </a:rPr>
                            <m:t>𝒊</m:t>
                          </m:r>
                          <m:r>
                            <a:rPr lang="en-US" sz="4800" i="1" kern="1200">
                              <a:solidFill>
                                <a:prstClr val="black"/>
                              </a:solidFill>
                              <a:latin typeface="Cambria Math" panose="02040503050406030204" pitchFamily="18" charset="0"/>
                            </a:rPr>
                            <m:t>−</m:t>
                          </m:r>
                          <m:r>
                            <a:rPr lang="en-US" sz="4800" i="1" kern="1200">
                              <a:solidFill>
                                <a:prstClr val="black"/>
                              </a:solidFill>
                              <a:latin typeface="Cambria Math" panose="02040503050406030204" pitchFamily="18" charset="0"/>
                            </a:rPr>
                            <m:t>𝟐</m:t>
                          </m:r>
                        </m:sub>
                      </m:sSub>
                      <m:r>
                        <a:rPr lang="en-US" sz="4800" i="1" kern="1200">
                          <a:solidFill>
                            <a:prstClr val="black"/>
                          </a:solidFill>
                          <a:latin typeface="Cambria Math" panose="02040503050406030204" pitchFamily="18" charset="0"/>
                        </a:rPr>
                        <m:t>𝒍</m:t>
                      </m:r>
                    </m:oMath>
                  </m:oMathPara>
                </a14:m>
                <a:endParaRPr lang="en-US" sz="4800" kern="1200" dirty="0">
                  <a:solidFill>
                    <a:srgbClr val="8C468C"/>
                  </a:solidFill>
                  <a:latin typeface="Calibri" panose="020F0502020204030204"/>
                </a:endParaRPr>
              </a:p>
            </p:txBody>
          </p:sp>
        </mc:Choice>
        <mc:Fallback xmlns="">
          <p:sp>
            <p:nvSpPr>
              <p:cNvPr id="25" name="Arrow: Left 24">
                <a:extLst>
                  <a:ext uri="{FF2B5EF4-FFF2-40B4-BE49-F238E27FC236}">
                    <a16:creationId xmlns:a16="http://schemas.microsoft.com/office/drawing/2014/main" id="{F7989BBC-CED8-4643-80CE-320BAD31A30F}"/>
                  </a:ext>
                </a:extLst>
              </p:cNvPr>
              <p:cNvSpPr>
                <a:spLocks noRot="1" noChangeAspect="1" noMove="1" noResize="1" noEditPoints="1" noAdjustHandles="1" noChangeArrowheads="1" noChangeShapeType="1" noTextEdit="1"/>
              </p:cNvSpPr>
              <p:nvPr/>
            </p:nvSpPr>
            <p:spPr>
              <a:xfrm>
                <a:off x="2730110" y="9234241"/>
                <a:ext cx="3584448" cy="1810098"/>
              </a:xfrm>
              <a:prstGeom prst="leftArrow">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Arrow: Left 22">
                <a:extLst>
                  <a:ext uri="{FF2B5EF4-FFF2-40B4-BE49-F238E27FC236}">
                    <a16:creationId xmlns:a16="http://schemas.microsoft.com/office/drawing/2014/main" id="{8C0F7924-0D77-4879-AD66-F1E6002CCA38}"/>
                  </a:ext>
                </a:extLst>
              </p:cNvPr>
              <p:cNvSpPr/>
              <p:nvPr/>
            </p:nvSpPr>
            <p:spPr>
              <a:xfrm>
                <a:off x="7807972" y="9221145"/>
                <a:ext cx="3590600" cy="1810098"/>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4800" i="1" kern="1200">
                              <a:solidFill>
                                <a:prstClr val="black"/>
                              </a:solidFill>
                              <a:latin typeface="Cambria Math" panose="02040503050406030204" pitchFamily="18" charset="0"/>
                            </a:rPr>
                          </m:ctrlPr>
                        </m:sSubPr>
                        <m:e>
                          <m:r>
                            <a:rPr lang="en-US" sz="4800" i="1" kern="1200">
                              <a:solidFill>
                                <a:prstClr val="black"/>
                              </a:solidFill>
                              <a:latin typeface="Cambria Math" panose="02040503050406030204" pitchFamily="18" charset="0"/>
                            </a:rPr>
                            <m:t>𝜵</m:t>
                          </m:r>
                        </m:e>
                        <m:sub>
                          <m:r>
                            <a:rPr lang="en-US" sz="4800" i="1" kern="1200">
                              <a:solidFill>
                                <a:prstClr val="black"/>
                              </a:solidFill>
                              <a:latin typeface="Cambria Math" panose="02040503050406030204" pitchFamily="18" charset="0"/>
                            </a:rPr>
                            <m:t>𝒊</m:t>
                          </m:r>
                          <m:r>
                            <a:rPr lang="en-US" sz="4800" i="1" kern="1200">
                              <a:solidFill>
                                <a:prstClr val="black"/>
                              </a:solidFill>
                              <a:latin typeface="Cambria Math" panose="02040503050406030204" pitchFamily="18" charset="0"/>
                            </a:rPr>
                            <m:t>−</m:t>
                          </m:r>
                          <m:r>
                            <a:rPr lang="en-US" sz="4800" i="1" kern="1200">
                              <a:solidFill>
                                <a:prstClr val="black"/>
                              </a:solidFill>
                              <a:latin typeface="Cambria Math" panose="02040503050406030204" pitchFamily="18" charset="0"/>
                            </a:rPr>
                            <m:t>𝟏</m:t>
                          </m:r>
                        </m:sub>
                      </m:sSub>
                      <m:r>
                        <a:rPr lang="en-US" sz="4800" i="1" kern="1200">
                          <a:solidFill>
                            <a:prstClr val="black"/>
                          </a:solidFill>
                          <a:latin typeface="Cambria Math" panose="02040503050406030204" pitchFamily="18" charset="0"/>
                        </a:rPr>
                        <m:t>𝒍</m:t>
                      </m:r>
                    </m:oMath>
                  </m:oMathPara>
                </a14:m>
                <a:endParaRPr lang="en-US" sz="4800" i="1" kern="1200" dirty="0">
                  <a:solidFill>
                    <a:prstClr val="black"/>
                  </a:solidFill>
                  <a:latin typeface="Calibri" panose="020F0502020204030204"/>
                </a:endParaRPr>
              </a:p>
            </p:txBody>
          </p:sp>
        </mc:Choice>
        <mc:Fallback xmlns="">
          <p:sp>
            <p:nvSpPr>
              <p:cNvPr id="23" name="Arrow: Left 22">
                <a:extLst>
                  <a:ext uri="{FF2B5EF4-FFF2-40B4-BE49-F238E27FC236}">
                    <a16:creationId xmlns:a16="http://schemas.microsoft.com/office/drawing/2014/main" id="{8C0F7924-0D77-4879-AD66-F1E6002CCA38}"/>
                  </a:ext>
                </a:extLst>
              </p:cNvPr>
              <p:cNvSpPr>
                <a:spLocks noRot="1" noChangeAspect="1" noMove="1" noResize="1" noEditPoints="1" noAdjustHandles="1" noChangeArrowheads="1" noChangeShapeType="1" noTextEdit="1"/>
              </p:cNvSpPr>
              <p:nvPr/>
            </p:nvSpPr>
            <p:spPr>
              <a:xfrm>
                <a:off x="7807972" y="9221145"/>
                <a:ext cx="3590600" cy="1810098"/>
              </a:xfrm>
              <a:prstGeom prst="leftArrow">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Arrow: Left 21">
                <a:extLst>
                  <a:ext uri="{FF2B5EF4-FFF2-40B4-BE49-F238E27FC236}">
                    <a16:creationId xmlns:a16="http://schemas.microsoft.com/office/drawing/2014/main" id="{4622D215-6768-43ED-AEAF-DA23914A59B8}"/>
                  </a:ext>
                </a:extLst>
              </p:cNvPr>
              <p:cNvSpPr/>
              <p:nvPr/>
            </p:nvSpPr>
            <p:spPr>
              <a:xfrm>
                <a:off x="12891984" y="9221145"/>
                <a:ext cx="3589496" cy="1810098"/>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4800" i="1" kern="1200">
                              <a:solidFill>
                                <a:prstClr val="black"/>
                              </a:solidFill>
                              <a:latin typeface="Cambria Math" panose="02040503050406030204" pitchFamily="18" charset="0"/>
                            </a:rPr>
                          </m:ctrlPr>
                        </m:sSubPr>
                        <m:e>
                          <m:r>
                            <a:rPr lang="en-US" sz="4800" i="1" kern="1200">
                              <a:solidFill>
                                <a:prstClr val="black"/>
                              </a:solidFill>
                              <a:latin typeface="Cambria Math" panose="02040503050406030204" pitchFamily="18" charset="0"/>
                            </a:rPr>
                            <m:t>𝜵</m:t>
                          </m:r>
                        </m:e>
                        <m:sub>
                          <m:r>
                            <a:rPr lang="en-US" sz="4800" i="1" kern="1200">
                              <a:solidFill>
                                <a:prstClr val="black"/>
                              </a:solidFill>
                              <a:latin typeface="Cambria Math" panose="02040503050406030204" pitchFamily="18" charset="0"/>
                            </a:rPr>
                            <m:t>𝒊</m:t>
                          </m:r>
                        </m:sub>
                      </m:sSub>
                      <m:r>
                        <a:rPr lang="en-US" sz="4800" i="1" kern="1200">
                          <a:solidFill>
                            <a:prstClr val="black"/>
                          </a:solidFill>
                          <a:latin typeface="Cambria Math" panose="02040503050406030204" pitchFamily="18" charset="0"/>
                        </a:rPr>
                        <m:t>𝒍</m:t>
                      </m:r>
                    </m:oMath>
                  </m:oMathPara>
                </a14:m>
                <a:endParaRPr lang="en-US" sz="4800" i="1" kern="1200" dirty="0">
                  <a:solidFill>
                    <a:prstClr val="black"/>
                  </a:solidFill>
                  <a:latin typeface="Calibri" panose="020F0502020204030204"/>
                </a:endParaRPr>
              </a:p>
            </p:txBody>
          </p:sp>
        </mc:Choice>
        <mc:Fallback xmlns="">
          <p:sp>
            <p:nvSpPr>
              <p:cNvPr id="22" name="Arrow: Left 21">
                <a:extLst>
                  <a:ext uri="{FF2B5EF4-FFF2-40B4-BE49-F238E27FC236}">
                    <a16:creationId xmlns:a16="http://schemas.microsoft.com/office/drawing/2014/main" id="{4622D215-6768-43ED-AEAF-DA23914A59B8}"/>
                  </a:ext>
                </a:extLst>
              </p:cNvPr>
              <p:cNvSpPr>
                <a:spLocks noRot="1" noChangeAspect="1" noMove="1" noResize="1" noEditPoints="1" noAdjustHandles="1" noChangeArrowheads="1" noChangeShapeType="1" noTextEdit="1"/>
              </p:cNvSpPr>
              <p:nvPr/>
            </p:nvSpPr>
            <p:spPr>
              <a:xfrm>
                <a:off x="12891984" y="9221145"/>
                <a:ext cx="3589496" cy="1810098"/>
              </a:xfrm>
              <a:prstGeom prst="leftArrow">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Arrow: Left 32">
                <a:extLst>
                  <a:ext uri="{FF2B5EF4-FFF2-40B4-BE49-F238E27FC236}">
                    <a16:creationId xmlns:a16="http://schemas.microsoft.com/office/drawing/2014/main" id="{0816572B-FF04-478C-BD35-B7F79A94D0B6}"/>
                  </a:ext>
                </a:extLst>
              </p:cNvPr>
              <p:cNvSpPr/>
              <p:nvPr/>
            </p:nvSpPr>
            <p:spPr>
              <a:xfrm>
                <a:off x="17974890" y="9234241"/>
                <a:ext cx="3584448" cy="1810098"/>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14:m>
                  <m:oMathPara xmlns:m="http://schemas.openxmlformats.org/officeDocument/2006/math">
                    <m:oMathParaPr>
                      <m:jc m:val="centerGroup"/>
                    </m:oMathParaPr>
                    <m:oMath xmlns:m="http://schemas.openxmlformats.org/officeDocument/2006/math">
                      <m:sSub>
                        <m:sSubPr>
                          <m:ctrlPr>
                            <a:rPr lang="en-US" sz="4800" i="1" kern="1200">
                              <a:solidFill>
                                <a:prstClr val="black"/>
                              </a:solidFill>
                              <a:latin typeface="Cambria Math" panose="02040503050406030204" pitchFamily="18" charset="0"/>
                            </a:rPr>
                          </m:ctrlPr>
                        </m:sSubPr>
                        <m:e>
                          <m:r>
                            <a:rPr lang="en-US" sz="4800" i="1" kern="1200">
                              <a:solidFill>
                                <a:prstClr val="black"/>
                              </a:solidFill>
                              <a:latin typeface="Cambria Math" panose="02040503050406030204" pitchFamily="18" charset="0"/>
                            </a:rPr>
                            <m:t>𝜵</m:t>
                          </m:r>
                        </m:e>
                        <m:sub>
                          <m:r>
                            <a:rPr lang="en-US" sz="4800" i="1" kern="1200">
                              <a:solidFill>
                                <a:prstClr val="black"/>
                              </a:solidFill>
                              <a:latin typeface="Cambria Math" panose="02040503050406030204" pitchFamily="18" charset="0"/>
                            </a:rPr>
                            <m:t>𝒊</m:t>
                          </m:r>
                          <m:r>
                            <a:rPr lang="en-US" sz="4800" i="1" kern="1200">
                              <a:solidFill>
                                <a:prstClr val="black"/>
                              </a:solidFill>
                              <a:latin typeface="Cambria Math" panose="02040503050406030204" pitchFamily="18" charset="0"/>
                            </a:rPr>
                            <m:t>+</m:t>
                          </m:r>
                          <m:r>
                            <a:rPr lang="en-US" sz="4800" i="1" kern="1200">
                              <a:solidFill>
                                <a:prstClr val="black"/>
                              </a:solidFill>
                              <a:latin typeface="Cambria Math" panose="02040503050406030204" pitchFamily="18" charset="0"/>
                            </a:rPr>
                            <m:t>𝟏</m:t>
                          </m:r>
                        </m:sub>
                      </m:sSub>
                      <m:r>
                        <a:rPr lang="en-US" sz="4800" i="1" kern="1200">
                          <a:solidFill>
                            <a:prstClr val="black"/>
                          </a:solidFill>
                          <a:latin typeface="Cambria Math" panose="02040503050406030204" pitchFamily="18" charset="0"/>
                        </a:rPr>
                        <m:t>𝒍</m:t>
                      </m:r>
                    </m:oMath>
                  </m:oMathPara>
                </a14:m>
                <a:endParaRPr lang="en-US" sz="4800" i="1" kern="1200" dirty="0">
                  <a:solidFill>
                    <a:prstClr val="black"/>
                  </a:solidFill>
                  <a:latin typeface="Calibri" panose="020F0502020204030204"/>
                </a:endParaRPr>
              </a:p>
            </p:txBody>
          </p:sp>
        </mc:Choice>
        <mc:Fallback xmlns="">
          <p:sp>
            <p:nvSpPr>
              <p:cNvPr id="33" name="Arrow: Left 32">
                <a:extLst>
                  <a:ext uri="{FF2B5EF4-FFF2-40B4-BE49-F238E27FC236}">
                    <a16:creationId xmlns:a16="http://schemas.microsoft.com/office/drawing/2014/main" id="{0816572B-FF04-478C-BD35-B7F79A94D0B6}"/>
                  </a:ext>
                </a:extLst>
              </p:cNvPr>
              <p:cNvSpPr>
                <a:spLocks noRot="1" noChangeAspect="1" noMove="1" noResize="1" noEditPoints="1" noAdjustHandles="1" noChangeArrowheads="1" noChangeShapeType="1" noTextEdit="1"/>
              </p:cNvSpPr>
              <p:nvPr/>
            </p:nvSpPr>
            <p:spPr>
              <a:xfrm>
                <a:off x="17974890" y="9234241"/>
                <a:ext cx="3584448" cy="1810098"/>
              </a:xfrm>
              <a:prstGeom prst="leftArrow">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976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right)">
                                      <p:cBhvr>
                                        <p:cTn id="23" dur="500"/>
                                        <p:tgtEl>
                                          <p:spTgt spid="33"/>
                                        </p:tgtEl>
                                      </p:cBhvr>
                                    </p:animEffect>
                                  </p:childTnLst>
                                </p:cTn>
                              </p:par>
                            </p:childTnLst>
                          </p:cTn>
                        </p:par>
                        <p:par>
                          <p:cTn id="24" fill="hold">
                            <p:stCondLst>
                              <p:cond delay="500"/>
                            </p:stCondLst>
                            <p:childTnLst>
                              <p:par>
                                <p:cTn id="25" presetID="22" presetClass="exit" presetSubtype="2" fill="hold" grpId="1" nodeType="afterEffect">
                                  <p:stCondLst>
                                    <p:cond delay="500"/>
                                  </p:stCondLst>
                                  <p:childTnLst>
                                    <p:animEffect transition="out" filter="wipe(right)">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par>
                                <p:cTn id="28" presetID="22" presetClass="entr" presetSubtype="2" fill="hold" grpId="0" nodeType="with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par>
                          <p:cTn id="31" fill="hold">
                            <p:stCondLst>
                              <p:cond delay="1500"/>
                            </p:stCondLst>
                            <p:childTnLst>
                              <p:par>
                                <p:cTn id="32" presetID="22" presetClass="entr" presetSubtype="2" fill="hold" grpId="0" nodeType="after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wipe(right)">
                                      <p:cBhvr>
                                        <p:cTn id="34" dur="500"/>
                                        <p:tgtEl>
                                          <p:spTgt spid="23"/>
                                        </p:tgtEl>
                                      </p:cBhvr>
                                    </p:animEffect>
                                  </p:childTnLst>
                                </p:cTn>
                              </p:par>
                              <p:par>
                                <p:cTn id="35" presetID="22" presetClass="exit" presetSubtype="2" fill="hold" grpId="1" nodeType="withEffect">
                                  <p:stCondLst>
                                    <p:cond delay="500"/>
                                  </p:stCondLst>
                                  <p:childTnLst>
                                    <p:animEffect transition="out" filter="wipe(right)">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2500"/>
                            </p:stCondLst>
                            <p:childTnLst>
                              <p:par>
                                <p:cTn id="39" presetID="22" presetClass="entr" presetSubtype="2" fill="hold" grpId="0" nodeType="afterEffect">
                                  <p:stCondLst>
                                    <p:cond delay="500"/>
                                  </p:stCondLst>
                                  <p:childTnLst>
                                    <p:set>
                                      <p:cBhvr>
                                        <p:cTn id="40" dur="1" fill="hold">
                                          <p:stCondLst>
                                            <p:cond delay="0"/>
                                          </p:stCondLst>
                                        </p:cTn>
                                        <p:tgtEl>
                                          <p:spTgt spid="25"/>
                                        </p:tgtEl>
                                        <p:attrNameLst>
                                          <p:attrName>style.visibility</p:attrName>
                                        </p:attrNameLst>
                                      </p:cBhvr>
                                      <p:to>
                                        <p:strVal val="visible"/>
                                      </p:to>
                                    </p:set>
                                    <p:animEffect transition="in" filter="wipe(right)">
                                      <p:cBhvr>
                                        <p:cTn id="41" dur="500"/>
                                        <p:tgtEl>
                                          <p:spTgt spid="25"/>
                                        </p:tgtEl>
                                      </p:cBhvr>
                                    </p:animEffect>
                                  </p:childTnLst>
                                </p:cTn>
                              </p:par>
                              <p:par>
                                <p:cTn id="42" presetID="22" presetClass="exit" presetSubtype="2" fill="hold" grpId="1" nodeType="withEffect">
                                  <p:stCondLst>
                                    <p:cond delay="500"/>
                                  </p:stCondLst>
                                  <p:childTnLst>
                                    <p:animEffect transition="out" filter="wipe(right)">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par>
                          <p:cTn id="45" fill="hold">
                            <p:stCondLst>
                              <p:cond delay="3500"/>
                            </p:stCondLst>
                            <p:childTnLst>
                              <p:par>
                                <p:cTn id="46" presetID="22" presetClass="exit" presetSubtype="2" fill="hold" grpId="1" nodeType="afterEffect">
                                  <p:stCondLst>
                                    <p:cond delay="500"/>
                                  </p:stCondLst>
                                  <p:childTnLst>
                                    <p:animEffect transition="out" filter="wipe(right)">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par>
                          <p:cTn id="49" fill="hold">
                            <p:stCondLst>
                              <p:cond delay="4500"/>
                            </p:stCondLst>
                            <p:childTnLst>
                              <p:par>
                                <p:cTn id="50" presetID="1" presetClass="entr" presetSubtype="0" fill="hold" grpId="2" nodeType="after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2" nodeType="after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4500"/>
                            </p:stCondLst>
                            <p:childTnLst>
                              <p:par>
                                <p:cTn id="56" presetID="1" presetClass="entr" presetSubtype="0" fill="hold" grpId="2" nodeType="after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4500"/>
                            </p:stCondLst>
                            <p:childTnLst>
                              <p:par>
                                <p:cTn id="59" presetID="1" presetClass="entr" presetSubtype="0" fill="hold" grpId="2"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4" grpId="0"/>
      <p:bldP spid="25" grpId="0" animBg="1"/>
      <p:bldP spid="25" grpId="1" animBg="1"/>
      <p:bldP spid="25" grpId="2" animBg="1"/>
      <p:bldP spid="23" grpId="0" animBg="1"/>
      <p:bldP spid="23" grpId="1" animBg="1"/>
      <p:bldP spid="23" grpId="2" animBg="1"/>
      <p:bldP spid="22" grpId="0" animBg="1"/>
      <p:bldP spid="22" grpId="1" animBg="1"/>
      <p:bldP spid="22" grpId="2" animBg="1"/>
      <p:bldP spid="33" grpId="0" animBg="1"/>
      <p:bldP spid="33" grpId="1" animBg="1"/>
      <p:bldP spid="33" grpId="2"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FFBA-6B0A-4924-AB19-12C1EB253679}"/>
              </a:ext>
            </a:extLst>
          </p:cNvPr>
          <p:cNvSpPr>
            <a:spLocks noGrp="1"/>
          </p:cNvSpPr>
          <p:nvPr>
            <p:ph type="title"/>
          </p:nvPr>
        </p:nvSpPr>
        <p:spPr/>
        <p:txBody>
          <a:bodyPr/>
          <a:lstStyle/>
          <a:p>
            <a:r>
              <a:rPr lang="en-US" b="1">
                <a:solidFill>
                  <a:srgbClr val="002A5C"/>
                </a:solidFill>
              </a:rPr>
              <a:t>Rethinking BP from an Algorithm Perspective</a:t>
            </a:r>
            <a:endParaRPr lang="en-US"/>
          </a:p>
        </p:txBody>
      </p:sp>
      <p:sp>
        <p:nvSpPr>
          <p:cNvPr id="4" name="Slide Number Placeholder 3">
            <a:extLst>
              <a:ext uri="{FF2B5EF4-FFF2-40B4-BE49-F238E27FC236}">
                <a16:creationId xmlns:a16="http://schemas.microsoft.com/office/drawing/2014/main" id="{4EA8559E-70E9-453D-B1FE-03E426488246}"/>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66</a:t>
            </a:fld>
            <a:endParaRPr lang="en-US" sz="3200" b="0" kern="1200" dirty="0">
              <a:solidFill>
                <a:prstClr val="black">
                  <a:tint val="75000"/>
                </a:prstClr>
              </a:solidFill>
              <a:latin typeface="Calibri" panose="020F0502020204030204"/>
              <a:ea typeface="+mn-ea"/>
              <a:cs typeface="+mn-cs"/>
            </a:endParaRPr>
          </a:p>
        </p:txBody>
      </p:sp>
      <p:sp>
        <p:nvSpPr>
          <p:cNvPr id="6" name="Content Placeholder 2">
            <a:extLst>
              <a:ext uri="{FF2B5EF4-FFF2-40B4-BE49-F238E27FC236}">
                <a16:creationId xmlns:a16="http://schemas.microsoft.com/office/drawing/2014/main" id="{065B5464-136C-4523-8544-65400D766DFE}"/>
              </a:ext>
            </a:extLst>
          </p:cNvPr>
          <p:cNvSpPr txBox="1">
            <a:spLocks/>
          </p:cNvSpPr>
          <p:nvPr/>
        </p:nvSpPr>
        <p:spPr>
          <a:xfrm>
            <a:off x="883183" y="3392899"/>
            <a:ext cx="21824418" cy="254790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US" sz="5600" b="0" dirty="0">
                <a:solidFill>
                  <a:prstClr val="black"/>
                </a:solidFill>
                <a:latin typeface="Calibri" panose="020F0502020204030204"/>
              </a:rPr>
              <a:t>Problems with strong sequential dependency were studied in the past (80’), but in a much simpler context.</a:t>
            </a:r>
          </a:p>
        </p:txBody>
      </p:sp>
      <p:sp>
        <p:nvSpPr>
          <p:cNvPr id="12" name="Content Placeholder 2">
            <a:extLst>
              <a:ext uri="{FF2B5EF4-FFF2-40B4-BE49-F238E27FC236}">
                <a16:creationId xmlns:a16="http://schemas.microsoft.com/office/drawing/2014/main" id="{CCFCC79C-2212-40D4-8C50-2D6A7FFA9734}"/>
              </a:ext>
            </a:extLst>
          </p:cNvPr>
          <p:cNvSpPr txBox="1">
            <a:spLocks/>
          </p:cNvSpPr>
          <p:nvPr/>
        </p:nvSpPr>
        <p:spPr>
          <a:xfrm>
            <a:off x="883182" y="7208719"/>
            <a:ext cx="22346932" cy="486084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US" sz="5600" b="0" dirty="0">
                <a:solidFill>
                  <a:prstClr val="black"/>
                </a:solidFill>
                <a:latin typeface="Calibri" panose="020F0502020204030204"/>
              </a:rPr>
              <a:t>We propose scaling </a:t>
            </a:r>
            <a:r>
              <a:rPr lang="en-US" sz="5600" dirty="0">
                <a:solidFill>
                  <a:prstClr val="black"/>
                </a:solidFill>
                <a:latin typeface="Calibri" panose="020F0502020204030204"/>
              </a:rPr>
              <a:t>B</a:t>
            </a:r>
            <a:r>
              <a:rPr lang="en-US" sz="5600" b="0" dirty="0">
                <a:solidFill>
                  <a:prstClr val="black"/>
                </a:solidFill>
                <a:latin typeface="Calibri" panose="020F0502020204030204"/>
              </a:rPr>
              <a:t>ack-</a:t>
            </a:r>
            <a:r>
              <a:rPr lang="en-US" sz="5600" dirty="0">
                <a:solidFill>
                  <a:prstClr val="black"/>
                </a:solidFill>
                <a:latin typeface="Calibri" panose="020F0502020204030204"/>
              </a:rPr>
              <a:t>P</a:t>
            </a:r>
            <a:r>
              <a:rPr lang="en-US" sz="5600" b="0" dirty="0">
                <a:solidFill>
                  <a:prstClr val="black"/>
                </a:solidFill>
                <a:latin typeface="Calibri" panose="020F0502020204030204"/>
              </a:rPr>
              <a:t>ropagation by </a:t>
            </a:r>
            <a:r>
              <a:rPr lang="en-US" sz="5600" dirty="0">
                <a:solidFill>
                  <a:prstClr val="black"/>
                </a:solidFill>
                <a:latin typeface="Calibri" panose="020F0502020204030204"/>
              </a:rPr>
              <a:t>P</a:t>
            </a:r>
            <a:r>
              <a:rPr lang="en-US" sz="5600" b="0" dirty="0">
                <a:solidFill>
                  <a:prstClr val="black"/>
                </a:solidFill>
                <a:latin typeface="Calibri" panose="020F0502020204030204"/>
              </a:rPr>
              <a:t>arallel </a:t>
            </a:r>
            <a:r>
              <a:rPr lang="en-US" sz="5600" dirty="0">
                <a:solidFill>
                  <a:prstClr val="black"/>
                </a:solidFill>
                <a:latin typeface="Calibri" panose="020F0502020204030204"/>
              </a:rPr>
              <a:t>S</a:t>
            </a:r>
            <a:r>
              <a:rPr lang="en-US" sz="5600" b="0" dirty="0">
                <a:solidFill>
                  <a:prstClr val="black"/>
                </a:solidFill>
                <a:latin typeface="Calibri" panose="020F0502020204030204"/>
              </a:rPr>
              <a:t>can </a:t>
            </a:r>
            <a:r>
              <a:rPr lang="en-US" sz="5600" dirty="0">
                <a:solidFill>
                  <a:prstClr val="black"/>
                </a:solidFill>
                <a:latin typeface="Calibri" panose="020F0502020204030204"/>
              </a:rPr>
              <a:t>A</a:t>
            </a:r>
            <a:r>
              <a:rPr lang="en-US" sz="5600" b="0" dirty="0">
                <a:solidFill>
                  <a:prstClr val="black"/>
                </a:solidFill>
                <a:latin typeface="Calibri" panose="020F0502020204030204"/>
              </a:rPr>
              <a:t>lgorithm (</a:t>
            </a:r>
            <a:r>
              <a:rPr lang="en-US" sz="5600" dirty="0">
                <a:solidFill>
                  <a:prstClr val="black"/>
                </a:solidFill>
                <a:latin typeface="Calibri" panose="020F0502020204030204"/>
              </a:rPr>
              <a:t>BPPSA</a:t>
            </a:r>
            <a:r>
              <a:rPr lang="en-US" sz="5600" b="0" dirty="0">
                <a:solidFill>
                  <a:prstClr val="black"/>
                </a:solidFill>
                <a:latin typeface="Calibri" panose="020F0502020204030204"/>
              </a:rPr>
              <a:t>):</a:t>
            </a:r>
          </a:p>
          <a:p>
            <a:pPr marL="1371600" lvl="1" indent="-457200" defTabSz="1828800">
              <a:spcBef>
                <a:spcPts val="0"/>
              </a:spcBef>
              <a:defRPr/>
            </a:pPr>
            <a:r>
              <a:rPr lang="en-US" sz="4800" b="0" dirty="0">
                <a:solidFill>
                  <a:prstClr val="black"/>
                </a:solidFill>
                <a:latin typeface="Calibri" panose="020F0502020204030204"/>
              </a:rPr>
              <a:t>Reformulate BP as a </a:t>
            </a:r>
            <a:r>
              <a:rPr lang="en-US" sz="4800" dirty="0">
                <a:solidFill>
                  <a:prstClr val="black"/>
                </a:solidFill>
                <a:latin typeface="Calibri" panose="020F0502020204030204"/>
              </a:rPr>
              <a:t>scan</a:t>
            </a:r>
            <a:r>
              <a:rPr lang="en-US" sz="4800" b="0" dirty="0">
                <a:solidFill>
                  <a:prstClr val="black"/>
                </a:solidFill>
                <a:latin typeface="Calibri" panose="020F0502020204030204"/>
              </a:rPr>
              <a:t> operation.</a:t>
            </a:r>
          </a:p>
          <a:p>
            <a:pPr marL="1371600" lvl="1" indent="-457200" defTabSz="1828800">
              <a:spcBef>
                <a:spcPts val="0"/>
              </a:spcBef>
              <a:defRPr/>
            </a:pPr>
            <a:r>
              <a:rPr lang="en-US" sz="4800" b="0" dirty="0">
                <a:solidFill>
                  <a:prstClr val="black"/>
                </a:solidFill>
                <a:latin typeface="Calibri" panose="020F0502020204030204"/>
              </a:rPr>
              <a:t>Scale BP by a </a:t>
            </a:r>
            <a:r>
              <a:rPr lang="en-US" sz="4800" dirty="0">
                <a:solidFill>
                  <a:prstClr val="black"/>
                </a:solidFill>
                <a:latin typeface="Calibri" panose="020F0502020204030204"/>
              </a:rPr>
              <a:t>customized </a:t>
            </a:r>
            <a:r>
              <a:rPr lang="en-US" sz="4800" dirty="0" err="1">
                <a:solidFill>
                  <a:prstClr val="black"/>
                </a:solidFill>
                <a:latin typeface="Calibri" panose="020F0502020204030204"/>
              </a:rPr>
              <a:t>Blelloch</a:t>
            </a:r>
            <a:r>
              <a:rPr lang="en-US" sz="4800" dirty="0">
                <a:solidFill>
                  <a:prstClr val="black"/>
                </a:solidFill>
                <a:latin typeface="Calibri" panose="020F0502020204030204"/>
              </a:rPr>
              <a:t> Scan</a:t>
            </a:r>
            <a:r>
              <a:rPr lang="en-US" sz="4800" b="0" dirty="0">
                <a:solidFill>
                  <a:prstClr val="black"/>
                </a:solidFill>
                <a:latin typeface="Calibri" panose="020F0502020204030204"/>
              </a:rPr>
              <a:t> algorithm.</a:t>
            </a:r>
          </a:p>
          <a:p>
            <a:pPr marL="1371600" lvl="1" indent="-457200" defTabSz="1828800">
              <a:spcBef>
                <a:spcPts val="0"/>
              </a:spcBef>
              <a:defRPr/>
            </a:pPr>
            <a:r>
              <a:rPr lang="en-US" sz="4800" b="0" dirty="0">
                <a:solidFill>
                  <a:prstClr val="black"/>
                </a:solidFill>
                <a:latin typeface="Calibri" panose="020F0502020204030204"/>
              </a:rPr>
              <a:t>Leverage </a:t>
            </a:r>
            <a:r>
              <a:rPr lang="en-US" sz="4800" dirty="0">
                <a:solidFill>
                  <a:prstClr val="black"/>
                </a:solidFill>
                <a:latin typeface="Calibri" panose="020F0502020204030204"/>
              </a:rPr>
              <a:t>sparsity</a:t>
            </a:r>
            <a:r>
              <a:rPr lang="en-US" sz="4800" b="0" dirty="0">
                <a:solidFill>
                  <a:prstClr val="black"/>
                </a:solidFill>
                <a:latin typeface="Calibri" panose="020F0502020204030204"/>
              </a:rPr>
              <a:t> in the Jacobians.</a:t>
            </a:r>
          </a:p>
        </p:txBody>
      </p:sp>
      <p:pic>
        <p:nvPicPr>
          <p:cNvPr id="7" name="Picture 6">
            <a:extLst>
              <a:ext uri="{FF2B5EF4-FFF2-40B4-BE49-F238E27FC236}">
                <a16:creationId xmlns:a16="http://schemas.microsoft.com/office/drawing/2014/main" id="{951E198E-5843-4573-A700-FEB5B7D84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8027" y="8523481"/>
            <a:ext cx="7333386" cy="3546078"/>
          </a:xfrm>
          <a:prstGeom prst="rect">
            <a:avLst/>
          </a:prstGeom>
        </p:spPr>
      </p:pic>
      <p:sp>
        <p:nvSpPr>
          <p:cNvPr id="8" name="Rectangle 7">
            <a:extLst>
              <a:ext uri="{FF2B5EF4-FFF2-40B4-BE49-F238E27FC236}">
                <a16:creationId xmlns:a16="http://schemas.microsoft.com/office/drawing/2014/main" id="{B351FFEF-D1C0-4FD9-92E5-A793274E0867}"/>
              </a:ext>
            </a:extLst>
          </p:cNvPr>
          <p:cNvSpPr/>
          <p:nvPr/>
        </p:nvSpPr>
        <p:spPr>
          <a:xfrm>
            <a:off x="16060554" y="10763712"/>
            <a:ext cx="3438724" cy="1415772"/>
          </a:xfrm>
          <a:prstGeom prst="rect">
            <a:avLst/>
          </a:prstGeom>
          <a:noFill/>
        </p:spPr>
        <p:txBody>
          <a:bodyPr wrap="square" lIns="182880" tIns="91440" rIns="182880" bIns="91440">
            <a:spAutoFit/>
          </a:bodyPr>
          <a:lstStyle/>
          <a:p>
            <a:pPr defTabSz="1828800" hangingPunct="1">
              <a:defRPr/>
            </a:pPr>
            <a:r>
              <a:rPr lang="en-US" sz="8000" kern="120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BPPSA</a:t>
            </a:r>
            <a:endParaRPr lang="en-US" sz="10800" kern="120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endParaRPr>
          </a:p>
        </p:txBody>
      </p:sp>
      <p:sp>
        <p:nvSpPr>
          <p:cNvPr id="13" name="Rectangle 12">
            <a:extLst>
              <a:ext uri="{FF2B5EF4-FFF2-40B4-BE49-F238E27FC236}">
                <a16:creationId xmlns:a16="http://schemas.microsoft.com/office/drawing/2014/main" id="{38C97DE2-51D9-45A7-B3D5-3E66F62E5435}"/>
              </a:ext>
            </a:extLst>
          </p:cNvPr>
          <p:cNvSpPr/>
          <p:nvPr/>
        </p:nvSpPr>
        <p:spPr>
          <a:xfrm>
            <a:off x="21766316" y="8781678"/>
            <a:ext cx="1882567" cy="1846659"/>
          </a:xfrm>
          <a:prstGeom prst="rect">
            <a:avLst/>
          </a:prstGeom>
          <a:noFill/>
        </p:spPr>
        <p:txBody>
          <a:bodyPr wrap="none" lIns="182880" tIns="91440" rIns="182880" bIns="91440">
            <a:spAutoFit/>
          </a:bodyPr>
          <a:lstStyle/>
          <a:p>
            <a:pPr defTabSz="1828800" hangingPunct="1">
              <a:defRPr/>
            </a:pPr>
            <a:r>
              <a:rPr lang="en-US" sz="10800" kern="120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BP</a:t>
            </a:r>
          </a:p>
        </p:txBody>
      </p:sp>
      <p:pic>
        <p:nvPicPr>
          <p:cNvPr id="10" name="Picture 9" descr="A picture containing person, outdoor, man, cake&#10;&#10;Description automatically generated">
            <a:extLst>
              <a:ext uri="{FF2B5EF4-FFF2-40B4-BE49-F238E27FC236}">
                <a16:creationId xmlns:a16="http://schemas.microsoft.com/office/drawing/2014/main" id="{FF2A0074-3C27-44DB-AA02-CD14AFB88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8027" y="3306973"/>
            <a:ext cx="7333386" cy="4190506"/>
          </a:xfrm>
          <a:prstGeom prst="rect">
            <a:avLst/>
          </a:prstGeom>
        </p:spPr>
      </p:pic>
      <p:sp>
        <p:nvSpPr>
          <p:cNvPr id="14" name="Rectangle 13">
            <a:extLst>
              <a:ext uri="{FF2B5EF4-FFF2-40B4-BE49-F238E27FC236}">
                <a16:creationId xmlns:a16="http://schemas.microsoft.com/office/drawing/2014/main" id="{0D4B1DD6-1CAB-4F2A-8F6D-BB1765B8CF32}"/>
              </a:ext>
            </a:extLst>
          </p:cNvPr>
          <p:cNvSpPr/>
          <p:nvPr/>
        </p:nvSpPr>
        <p:spPr>
          <a:xfrm>
            <a:off x="19319684" y="5976678"/>
            <a:ext cx="1882567" cy="1846659"/>
          </a:xfrm>
          <a:prstGeom prst="rect">
            <a:avLst/>
          </a:prstGeom>
          <a:noFill/>
        </p:spPr>
        <p:txBody>
          <a:bodyPr wrap="none" lIns="182880" tIns="91440" rIns="182880" bIns="91440">
            <a:spAutoFit/>
          </a:bodyPr>
          <a:lstStyle/>
          <a:p>
            <a:pPr defTabSz="1828800" hangingPunct="1">
              <a:defRPr/>
            </a:pPr>
            <a:r>
              <a:rPr lang="en-US" sz="10800" kern="120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BP</a:t>
            </a:r>
          </a:p>
        </p:txBody>
      </p:sp>
      <p:sp>
        <p:nvSpPr>
          <p:cNvPr id="15" name="Rectangle 14">
            <a:extLst>
              <a:ext uri="{FF2B5EF4-FFF2-40B4-BE49-F238E27FC236}">
                <a16:creationId xmlns:a16="http://schemas.microsoft.com/office/drawing/2014/main" id="{20B21E4E-E128-47F3-AB31-22F7EB851C66}"/>
              </a:ext>
            </a:extLst>
          </p:cNvPr>
          <p:cNvSpPr/>
          <p:nvPr/>
        </p:nvSpPr>
        <p:spPr>
          <a:xfrm>
            <a:off x="17524565" y="3063771"/>
            <a:ext cx="4879669" cy="1292662"/>
          </a:xfrm>
          <a:prstGeom prst="rect">
            <a:avLst/>
          </a:prstGeom>
          <a:noFill/>
        </p:spPr>
        <p:txBody>
          <a:bodyPr wrap="none" lIns="182880" tIns="91440" rIns="182880" bIns="91440">
            <a:spAutoFit/>
          </a:bodyPr>
          <a:lstStyle/>
          <a:p>
            <a:pPr defTabSz="1828800" hangingPunct="1">
              <a:defRPr/>
            </a:pPr>
            <a:r>
              <a:rPr lang="en-US" sz="7200" kern="1200"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Prior Works</a:t>
            </a:r>
          </a:p>
        </p:txBody>
      </p:sp>
    </p:spTree>
    <p:extLst>
      <p:ext uri="{BB962C8B-B14F-4D97-AF65-F5344CB8AC3E}">
        <p14:creationId xmlns:p14="http://schemas.microsoft.com/office/powerpoint/2010/main" val="39259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fade">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500"/>
                                        <p:tgtEl>
                                          <p:spTgt spid="1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4"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What is a </a:t>
            </a:r>
            <a:r>
              <a:rPr lang="en-US" b="1">
                <a:solidFill>
                  <a:srgbClr val="002A5C"/>
                </a:solidFill>
              </a:rPr>
              <a:t>Scan</a:t>
            </a:r>
            <a:r>
              <a:rPr lang="en-US" b="1" baseline="30000">
                <a:solidFill>
                  <a:srgbClr val="002A5C"/>
                </a:solidFill>
              </a:rPr>
              <a:t>1</a:t>
            </a:r>
            <a:r>
              <a:rPr lang="en-US" b="1" dirty="0">
                <a:solidFill>
                  <a:srgbClr val="002A5C"/>
                </a:solidFill>
              </a:rPr>
              <a:t> Operation?</a:t>
            </a:r>
          </a:p>
        </p:txBody>
      </p:sp>
      <p:sp>
        <p:nvSpPr>
          <p:cNvPr id="14" name="TextBox 13">
            <a:extLst>
              <a:ext uri="{FF2B5EF4-FFF2-40B4-BE49-F238E27FC236}">
                <a16:creationId xmlns:a16="http://schemas.microsoft.com/office/drawing/2014/main" id="{4C02CAAF-11DF-4606-8E70-90916526C8ED}"/>
              </a:ext>
            </a:extLst>
          </p:cNvPr>
          <p:cNvSpPr txBox="1"/>
          <p:nvPr/>
        </p:nvSpPr>
        <p:spPr>
          <a:xfrm>
            <a:off x="1688618" y="4732058"/>
            <a:ext cx="5057316"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Input sequence:</a:t>
            </a:r>
          </a:p>
        </p:txBody>
      </p:sp>
      <p:sp>
        <p:nvSpPr>
          <p:cNvPr id="15" name="TextBox 14">
            <a:extLst>
              <a:ext uri="{FF2B5EF4-FFF2-40B4-BE49-F238E27FC236}">
                <a16:creationId xmlns:a16="http://schemas.microsoft.com/office/drawing/2014/main" id="{D89415BA-5D7F-40E7-AD66-B8ADA2F94B91}"/>
              </a:ext>
            </a:extLst>
          </p:cNvPr>
          <p:cNvSpPr txBox="1"/>
          <p:nvPr/>
        </p:nvSpPr>
        <p:spPr>
          <a:xfrm>
            <a:off x="1676400" y="3372310"/>
            <a:ext cx="9310208" cy="954107"/>
          </a:xfrm>
          <a:prstGeom prst="rect">
            <a:avLst/>
          </a:prstGeom>
          <a:noFill/>
        </p:spPr>
        <p:txBody>
          <a:bodyPr wrap="square" rtlCol="0">
            <a:spAutoFit/>
          </a:bodyPr>
          <a:lstStyle/>
          <a:p>
            <a:pPr algn="l" defTabSz="1828800" hangingPunct="1">
              <a:defRPr/>
            </a:pPr>
            <a:r>
              <a:rPr lang="en-US" sz="5600" kern="1200" dirty="0">
                <a:solidFill>
                  <a:prstClr val="black"/>
                </a:solidFill>
                <a:latin typeface="Calibri" panose="020F0502020204030204"/>
                <a:ea typeface="+mn-ea"/>
                <a:cs typeface="+mn-cs"/>
              </a:rPr>
              <a:t>Binary</a:t>
            </a:r>
            <a:r>
              <a:rPr lang="en-US" sz="5600" b="0" kern="1200" dirty="0">
                <a:solidFill>
                  <a:prstClr val="black"/>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associative</a:t>
            </a:r>
            <a:r>
              <a:rPr lang="en-US" sz="5600" b="0" kern="1200" dirty="0">
                <a:solidFill>
                  <a:prstClr val="black"/>
                </a:solidFill>
                <a:latin typeface="Calibri" panose="020F0502020204030204"/>
                <a:ea typeface="+mn-ea"/>
                <a:cs typeface="+mn-cs"/>
              </a:rPr>
              <a:t> operator: </a:t>
            </a:r>
            <a:r>
              <a:rPr lang="en-US" sz="5600" kern="1200" dirty="0">
                <a:solidFill>
                  <a:srgbClr val="FF0000"/>
                </a:solidFill>
                <a:latin typeface="Calibri" panose="020F0502020204030204"/>
                <a:ea typeface="+mn-ea"/>
                <a:cs typeface="+mn-cs"/>
              </a:rPr>
              <a:t>+</a:t>
            </a:r>
          </a:p>
        </p:txBody>
      </p:sp>
      <p:sp>
        <p:nvSpPr>
          <p:cNvPr id="18" name="TextBox 17">
            <a:extLst>
              <a:ext uri="{FF2B5EF4-FFF2-40B4-BE49-F238E27FC236}">
                <a16:creationId xmlns:a16="http://schemas.microsoft.com/office/drawing/2014/main" id="{119B699C-8AC6-444D-A2B7-87E178C32F87}"/>
              </a:ext>
            </a:extLst>
          </p:cNvPr>
          <p:cNvSpPr txBox="1"/>
          <p:nvPr/>
        </p:nvSpPr>
        <p:spPr>
          <a:xfrm>
            <a:off x="1688617" y="8877644"/>
            <a:ext cx="5057318"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Exclusive scan:</a:t>
            </a:r>
          </a:p>
        </p:txBody>
      </p:sp>
      <p:sp>
        <p:nvSpPr>
          <p:cNvPr id="23" name="Rectangle 22">
            <a:extLst>
              <a:ext uri="{FF2B5EF4-FFF2-40B4-BE49-F238E27FC236}">
                <a16:creationId xmlns:a16="http://schemas.microsoft.com/office/drawing/2014/main" id="{D3C8BA7A-8FAD-45BF-9903-18C106819AD6}"/>
              </a:ext>
            </a:extLst>
          </p:cNvPr>
          <p:cNvSpPr/>
          <p:nvPr/>
        </p:nvSpPr>
        <p:spPr>
          <a:xfrm>
            <a:off x="7136746"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27" name="Rectangle 26">
            <a:extLst>
              <a:ext uri="{FF2B5EF4-FFF2-40B4-BE49-F238E27FC236}">
                <a16:creationId xmlns:a16="http://schemas.microsoft.com/office/drawing/2014/main" id="{5915F9B9-F1CB-41E5-9786-D4CD6336F427}"/>
              </a:ext>
            </a:extLst>
          </p:cNvPr>
          <p:cNvSpPr/>
          <p:nvPr/>
        </p:nvSpPr>
        <p:spPr>
          <a:xfrm>
            <a:off x="896164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a:t>
            </a:r>
          </a:p>
        </p:txBody>
      </p:sp>
      <p:sp>
        <p:nvSpPr>
          <p:cNvPr id="28" name="Rectangle 27">
            <a:extLst>
              <a:ext uri="{FF2B5EF4-FFF2-40B4-BE49-F238E27FC236}">
                <a16:creationId xmlns:a16="http://schemas.microsoft.com/office/drawing/2014/main" id="{7EE01654-AC03-46C4-9F0D-640499835D3F}"/>
              </a:ext>
            </a:extLst>
          </p:cNvPr>
          <p:cNvSpPr/>
          <p:nvPr/>
        </p:nvSpPr>
        <p:spPr>
          <a:xfrm>
            <a:off x="10786538"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29" name="Rectangle 28">
            <a:extLst>
              <a:ext uri="{FF2B5EF4-FFF2-40B4-BE49-F238E27FC236}">
                <a16:creationId xmlns:a16="http://schemas.microsoft.com/office/drawing/2014/main" id="{D2A8657B-1716-42F7-A92E-0E8309C13A84}"/>
              </a:ext>
            </a:extLst>
          </p:cNvPr>
          <p:cNvSpPr/>
          <p:nvPr/>
        </p:nvSpPr>
        <p:spPr>
          <a:xfrm>
            <a:off x="12611434"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4</a:t>
            </a:r>
          </a:p>
        </p:txBody>
      </p:sp>
      <p:sp>
        <p:nvSpPr>
          <p:cNvPr id="30" name="Rectangle 29">
            <a:extLst>
              <a:ext uri="{FF2B5EF4-FFF2-40B4-BE49-F238E27FC236}">
                <a16:creationId xmlns:a16="http://schemas.microsoft.com/office/drawing/2014/main" id="{EA39A6C0-7A74-4B5D-B45C-B9E1C67EDDB4}"/>
              </a:ext>
            </a:extLst>
          </p:cNvPr>
          <p:cNvSpPr/>
          <p:nvPr/>
        </p:nvSpPr>
        <p:spPr>
          <a:xfrm>
            <a:off x="14436330"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5</a:t>
            </a:r>
          </a:p>
        </p:txBody>
      </p:sp>
      <p:sp>
        <p:nvSpPr>
          <p:cNvPr id="31" name="Rectangle 30">
            <a:extLst>
              <a:ext uri="{FF2B5EF4-FFF2-40B4-BE49-F238E27FC236}">
                <a16:creationId xmlns:a16="http://schemas.microsoft.com/office/drawing/2014/main" id="{84EAA7E1-C986-44C3-835D-21510DE68236}"/>
              </a:ext>
            </a:extLst>
          </p:cNvPr>
          <p:cNvSpPr/>
          <p:nvPr/>
        </p:nvSpPr>
        <p:spPr>
          <a:xfrm>
            <a:off x="16261226"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32" name="Rectangle 31">
            <a:extLst>
              <a:ext uri="{FF2B5EF4-FFF2-40B4-BE49-F238E27FC236}">
                <a16:creationId xmlns:a16="http://schemas.microsoft.com/office/drawing/2014/main" id="{9018F4EF-9C9C-44C6-AD99-369F42E4B108}"/>
              </a:ext>
            </a:extLst>
          </p:cNvPr>
          <p:cNvSpPr/>
          <p:nvPr/>
        </p:nvSpPr>
        <p:spPr>
          <a:xfrm>
            <a:off x="1808612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7</a:t>
            </a:r>
          </a:p>
        </p:txBody>
      </p:sp>
      <p:sp>
        <p:nvSpPr>
          <p:cNvPr id="33" name="Rectangle 32">
            <a:extLst>
              <a:ext uri="{FF2B5EF4-FFF2-40B4-BE49-F238E27FC236}">
                <a16:creationId xmlns:a16="http://schemas.microsoft.com/office/drawing/2014/main" id="{BB68CC07-0864-488D-8E68-7C5425C658BB}"/>
              </a:ext>
            </a:extLst>
          </p:cNvPr>
          <p:cNvSpPr/>
          <p:nvPr/>
        </p:nvSpPr>
        <p:spPr>
          <a:xfrm>
            <a:off x="1991101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8</a:t>
            </a:r>
          </a:p>
        </p:txBody>
      </p:sp>
      <p:sp>
        <p:nvSpPr>
          <p:cNvPr id="34" name="Rectangle 33">
            <a:extLst>
              <a:ext uri="{FF2B5EF4-FFF2-40B4-BE49-F238E27FC236}">
                <a16:creationId xmlns:a16="http://schemas.microsoft.com/office/drawing/2014/main" id="{FDDA1C6C-80B9-4239-9291-B4200D70773F}"/>
              </a:ext>
            </a:extLst>
          </p:cNvPr>
          <p:cNvSpPr/>
          <p:nvPr/>
        </p:nvSpPr>
        <p:spPr>
          <a:xfrm>
            <a:off x="7136746"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0</a:t>
            </a:r>
          </a:p>
        </p:txBody>
      </p:sp>
      <p:sp>
        <p:nvSpPr>
          <p:cNvPr id="35" name="Rectangle 34">
            <a:extLst>
              <a:ext uri="{FF2B5EF4-FFF2-40B4-BE49-F238E27FC236}">
                <a16:creationId xmlns:a16="http://schemas.microsoft.com/office/drawing/2014/main" id="{FDE644B7-763E-4BBB-AA62-77B936EE085D}"/>
              </a:ext>
            </a:extLst>
          </p:cNvPr>
          <p:cNvSpPr/>
          <p:nvPr/>
        </p:nvSpPr>
        <p:spPr>
          <a:xfrm>
            <a:off x="8961642"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a:t>
            </a:r>
          </a:p>
        </p:txBody>
      </p:sp>
      <p:sp>
        <p:nvSpPr>
          <p:cNvPr id="36" name="Rectangle 35">
            <a:extLst>
              <a:ext uri="{FF2B5EF4-FFF2-40B4-BE49-F238E27FC236}">
                <a16:creationId xmlns:a16="http://schemas.microsoft.com/office/drawing/2014/main" id="{C55C2D38-BCAD-4BF4-B057-A812AE1AC05C}"/>
              </a:ext>
            </a:extLst>
          </p:cNvPr>
          <p:cNvSpPr/>
          <p:nvPr/>
        </p:nvSpPr>
        <p:spPr>
          <a:xfrm>
            <a:off x="10786538"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24" name="Flowchart: Or 23">
            <a:extLst>
              <a:ext uri="{FF2B5EF4-FFF2-40B4-BE49-F238E27FC236}">
                <a16:creationId xmlns:a16="http://schemas.microsoft.com/office/drawing/2014/main" id="{B3210C5A-6EDE-4D7F-8B09-E1735B134742}"/>
              </a:ext>
            </a:extLst>
          </p:cNvPr>
          <p:cNvSpPr/>
          <p:nvPr/>
        </p:nvSpPr>
        <p:spPr>
          <a:xfrm>
            <a:off x="9186032" y="7020944"/>
            <a:ext cx="603504" cy="603504"/>
          </a:xfrm>
          <a:prstGeom prst="flowChar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cxnSp>
        <p:nvCxnSpPr>
          <p:cNvPr id="48" name="Connector: Elbow 47">
            <a:extLst>
              <a:ext uri="{FF2B5EF4-FFF2-40B4-BE49-F238E27FC236}">
                <a16:creationId xmlns:a16="http://schemas.microsoft.com/office/drawing/2014/main" id="{E2118807-86A7-4DAF-90C2-07CE84210ABB}"/>
              </a:ext>
            </a:extLst>
          </p:cNvPr>
          <p:cNvCxnSpPr>
            <a:cxnSpLocks/>
            <a:stCxn id="24" idx="6"/>
            <a:endCxn id="36" idx="0"/>
          </p:cNvCxnSpPr>
          <p:nvPr/>
        </p:nvCxnSpPr>
        <p:spPr>
          <a:xfrm>
            <a:off x="9789537" y="7322696"/>
            <a:ext cx="1524098" cy="1567648"/>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051C0EC-F60E-4508-A2D7-31472F1C4127}"/>
              </a:ext>
            </a:extLst>
          </p:cNvPr>
          <p:cNvCxnSpPr>
            <a:cxnSpLocks/>
            <a:stCxn id="27" idx="2"/>
            <a:endCxn id="24" idx="0"/>
          </p:cNvCxnSpPr>
          <p:nvPr/>
        </p:nvCxnSpPr>
        <p:spPr>
          <a:xfrm flipH="1">
            <a:off x="9487785" y="5778499"/>
            <a:ext cx="954" cy="12424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1F7C084-1C26-4156-AD21-8A2E52267BC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67</a:t>
            </a:fld>
            <a:endParaRPr lang="en-US" sz="3200" b="0" kern="1200" dirty="0">
              <a:solidFill>
                <a:prstClr val="black">
                  <a:tint val="75000"/>
                </a:prstClr>
              </a:solidFill>
              <a:latin typeface="Calibri" panose="020F0502020204030204"/>
              <a:ea typeface="+mn-ea"/>
              <a:cs typeface="+mn-cs"/>
            </a:endParaRPr>
          </a:p>
        </p:txBody>
      </p:sp>
      <p:sp>
        <p:nvSpPr>
          <p:cNvPr id="26" name="Rectangle 25">
            <a:extLst>
              <a:ext uri="{FF2B5EF4-FFF2-40B4-BE49-F238E27FC236}">
                <a16:creationId xmlns:a16="http://schemas.microsoft.com/office/drawing/2014/main" id="{D305976D-FAC0-4F46-B81C-3A6693E90B09}"/>
              </a:ext>
            </a:extLst>
          </p:cNvPr>
          <p:cNvSpPr/>
          <p:nvPr/>
        </p:nvSpPr>
        <p:spPr>
          <a:xfrm>
            <a:off x="12611434"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37" name="Rectangle 36">
            <a:extLst>
              <a:ext uri="{FF2B5EF4-FFF2-40B4-BE49-F238E27FC236}">
                <a16:creationId xmlns:a16="http://schemas.microsoft.com/office/drawing/2014/main" id="{028F82C0-61B5-4402-A098-81EE4F0ECE24}"/>
              </a:ext>
            </a:extLst>
          </p:cNvPr>
          <p:cNvSpPr/>
          <p:nvPr/>
        </p:nvSpPr>
        <p:spPr>
          <a:xfrm>
            <a:off x="14436330"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10</a:t>
            </a:r>
          </a:p>
        </p:txBody>
      </p:sp>
      <p:sp>
        <p:nvSpPr>
          <p:cNvPr id="38" name="Rectangle 37">
            <a:extLst>
              <a:ext uri="{FF2B5EF4-FFF2-40B4-BE49-F238E27FC236}">
                <a16:creationId xmlns:a16="http://schemas.microsoft.com/office/drawing/2014/main" id="{112432BB-D7FC-4410-BC6B-BB91BD4B8EB6}"/>
              </a:ext>
            </a:extLst>
          </p:cNvPr>
          <p:cNvSpPr/>
          <p:nvPr/>
        </p:nvSpPr>
        <p:spPr>
          <a:xfrm>
            <a:off x="16261226"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15</a:t>
            </a:r>
          </a:p>
        </p:txBody>
      </p:sp>
      <p:sp>
        <p:nvSpPr>
          <p:cNvPr id="39" name="Rectangle 38">
            <a:extLst>
              <a:ext uri="{FF2B5EF4-FFF2-40B4-BE49-F238E27FC236}">
                <a16:creationId xmlns:a16="http://schemas.microsoft.com/office/drawing/2014/main" id="{9A9EDE30-A56C-4E3B-A279-D3EFC0374299}"/>
              </a:ext>
            </a:extLst>
          </p:cNvPr>
          <p:cNvSpPr/>
          <p:nvPr/>
        </p:nvSpPr>
        <p:spPr>
          <a:xfrm>
            <a:off x="18086122"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21</a:t>
            </a:r>
          </a:p>
        </p:txBody>
      </p:sp>
      <p:sp>
        <p:nvSpPr>
          <p:cNvPr id="40" name="Rectangle 39">
            <a:extLst>
              <a:ext uri="{FF2B5EF4-FFF2-40B4-BE49-F238E27FC236}">
                <a16:creationId xmlns:a16="http://schemas.microsoft.com/office/drawing/2014/main" id="{FE2D7AFE-26A0-42F6-A095-F9172DB16F28}"/>
              </a:ext>
            </a:extLst>
          </p:cNvPr>
          <p:cNvSpPr/>
          <p:nvPr/>
        </p:nvSpPr>
        <p:spPr>
          <a:xfrm>
            <a:off x="19911012" y="8890344"/>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28</a:t>
            </a:r>
          </a:p>
        </p:txBody>
      </p:sp>
      <p:sp>
        <p:nvSpPr>
          <p:cNvPr id="41" name="Flowchart: Or 40">
            <a:extLst>
              <a:ext uri="{FF2B5EF4-FFF2-40B4-BE49-F238E27FC236}">
                <a16:creationId xmlns:a16="http://schemas.microsoft.com/office/drawing/2014/main" id="{FC7521CF-4B60-401E-8865-5FA0937736C1}"/>
              </a:ext>
            </a:extLst>
          </p:cNvPr>
          <p:cNvSpPr/>
          <p:nvPr/>
        </p:nvSpPr>
        <p:spPr>
          <a:xfrm>
            <a:off x="12836778" y="7020944"/>
            <a:ext cx="603504" cy="603504"/>
          </a:xfrm>
          <a:prstGeom prst="flowChar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cxnSp>
        <p:nvCxnSpPr>
          <p:cNvPr id="42" name="Connector: Elbow 41">
            <a:extLst>
              <a:ext uri="{FF2B5EF4-FFF2-40B4-BE49-F238E27FC236}">
                <a16:creationId xmlns:a16="http://schemas.microsoft.com/office/drawing/2014/main" id="{917195C9-1D3C-43AC-989F-12ADC16E6501}"/>
              </a:ext>
            </a:extLst>
          </p:cNvPr>
          <p:cNvCxnSpPr>
            <a:cxnSpLocks/>
            <a:stCxn id="41" idx="6"/>
            <a:endCxn id="37" idx="0"/>
          </p:cNvCxnSpPr>
          <p:nvPr/>
        </p:nvCxnSpPr>
        <p:spPr>
          <a:xfrm>
            <a:off x="13440282" y="7322696"/>
            <a:ext cx="1523144" cy="1567648"/>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E71339-CA01-41EB-9B63-8774C866D71E}"/>
              </a:ext>
            </a:extLst>
          </p:cNvPr>
          <p:cNvCxnSpPr>
            <a:cxnSpLocks/>
            <a:stCxn id="29" idx="2"/>
            <a:endCxn id="41" idx="0"/>
          </p:cNvCxnSpPr>
          <p:nvPr/>
        </p:nvCxnSpPr>
        <p:spPr>
          <a:xfrm>
            <a:off x="13138530" y="5778499"/>
            <a:ext cx="0" cy="12424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61196D17-296E-4FCE-9680-F6699ECD878D}"/>
              </a:ext>
            </a:extLst>
          </p:cNvPr>
          <p:cNvCxnSpPr>
            <a:stCxn id="23" idx="2"/>
            <a:endCxn id="24" idx="2"/>
          </p:cNvCxnSpPr>
          <p:nvPr/>
        </p:nvCxnSpPr>
        <p:spPr>
          <a:xfrm rot="16200000" flipH="1">
            <a:off x="7652839" y="5789501"/>
            <a:ext cx="1544198" cy="1522190"/>
          </a:xfrm>
          <a:prstGeom prst="curvedConnector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DA649864-4C23-4B40-B0F9-80E888731117}"/>
              </a:ext>
            </a:extLst>
          </p:cNvPr>
          <p:cNvCxnSpPr>
            <a:cxnSpLocks/>
            <a:stCxn id="23" idx="2"/>
            <a:endCxn id="41" idx="3"/>
          </p:cNvCxnSpPr>
          <p:nvPr/>
        </p:nvCxnSpPr>
        <p:spPr>
          <a:xfrm rot="16200000" flipH="1">
            <a:off x="9415716" y="4026623"/>
            <a:ext cx="1757568" cy="5261318"/>
          </a:xfrm>
          <a:prstGeom prst="curvedConnector3">
            <a:avLst>
              <a:gd name="adj1" fmla="val 13104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617615C5-9B14-4FE2-819B-83AE39AECB39}"/>
              </a:ext>
            </a:extLst>
          </p:cNvPr>
          <p:cNvCxnSpPr>
            <a:cxnSpLocks/>
            <a:stCxn id="27" idx="2"/>
            <a:endCxn id="41" idx="2"/>
          </p:cNvCxnSpPr>
          <p:nvPr/>
        </p:nvCxnSpPr>
        <p:spPr>
          <a:xfrm rot="16200000" flipH="1">
            <a:off x="10390661" y="4876576"/>
            <a:ext cx="1544198" cy="3348040"/>
          </a:xfrm>
          <a:prstGeom prst="curvedConnector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0DDE6792-D7C8-42CF-B8CC-78B3E17CD654}"/>
              </a:ext>
            </a:extLst>
          </p:cNvPr>
          <p:cNvCxnSpPr>
            <a:cxnSpLocks/>
            <a:stCxn id="28" idx="2"/>
            <a:endCxn id="41" idx="1"/>
          </p:cNvCxnSpPr>
          <p:nvPr/>
        </p:nvCxnSpPr>
        <p:spPr>
          <a:xfrm rot="16200000" flipH="1">
            <a:off x="11453982" y="5638149"/>
            <a:ext cx="1330828" cy="1611526"/>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FB8CA68-3296-4A21-83CA-656B42587EDB}"/>
              </a:ext>
            </a:extLst>
          </p:cNvPr>
          <p:cNvSpPr txBox="1"/>
          <p:nvPr/>
        </p:nvSpPr>
        <p:spPr>
          <a:xfrm>
            <a:off x="1676400" y="10619820"/>
            <a:ext cx="20423436" cy="954107"/>
          </a:xfrm>
          <a:prstGeom prst="rect">
            <a:avLst/>
          </a:prstGeom>
          <a:noFill/>
        </p:spPr>
        <p:txBody>
          <a:bodyPr wrap="square" rtlCol="0">
            <a:spAutoFit/>
          </a:bodyPr>
          <a:lstStyle/>
          <a:p>
            <a:pPr algn="l" defTabSz="1828800" hangingPunct="1">
              <a:defRPr/>
            </a:pPr>
            <a:r>
              <a:rPr lang="en-US" sz="5600" b="0" kern="1200" dirty="0">
                <a:solidFill>
                  <a:prstClr val="black"/>
                </a:solidFill>
                <a:latin typeface="Calibri" panose="020F0502020204030204"/>
                <a:ea typeface="+mn-ea"/>
                <a:cs typeface="+mn-cs"/>
              </a:rPr>
              <a:t>Compute partial reductions at each step of the sequence.</a:t>
            </a:r>
          </a:p>
        </p:txBody>
      </p:sp>
      <p:sp>
        <p:nvSpPr>
          <p:cNvPr id="45" name="TextBox 44">
            <a:extLst>
              <a:ext uri="{FF2B5EF4-FFF2-40B4-BE49-F238E27FC236}">
                <a16:creationId xmlns:a16="http://schemas.microsoft.com/office/drawing/2014/main" id="{8BC0749E-EA2C-4603-987C-E1BBCA4BD0D2}"/>
              </a:ext>
            </a:extLst>
          </p:cNvPr>
          <p:cNvSpPr txBox="1"/>
          <p:nvPr/>
        </p:nvSpPr>
        <p:spPr>
          <a:xfrm>
            <a:off x="14374615" y="3381376"/>
            <a:ext cx="3615370" cy="954107"/>
          </a:xfrm>
          <a:prstGeom prst="rect">
            <a:avLst/>
          </a:prstGeom>
          <a:noFill/>
        </p:spPr>
        <p:txBody>
          <a:bodyPr wrap="square" rtlCol="0">
            <a:spAutoFit/>
          </a:bodyPr>
          <a:lstStyle/>
          <a:p>
            <a:pPr algn="l" defTabSz="1828800" hangingPunct="1">
              <a:defRPr/>
            </a:pPr>
            <a:r>
              <a:rPr lang="en-US" sz="5600" b="0" kern="1200" dirty="0">
                <a:solidFill>
                  <a:prstClr val="black"/>
                </a:solidFill>
                <a:latin typeface="Calibri" panose="020F0502020204030204"/>
                <a:ea typeface="+mn-ea"/>
                <a:cs typeface="+mn-cs"/>
              </a:rPr>
              <a:t>Identity: </a:t>
            </a:r>
            <a:r>
              <a:rPr lang="en-US" sz="5600" kern="1200" dirty="0">
                <a:solidFill>
                  <a:srgbClr val="FF0000"/>
                </a:solidFill>
                <a:latin typeface="Consolas" panose="020B0609020204030204" pitchFamily="49" charset="0"/>
                <a:ea typeface="+mn-ea"/>
                <a:cs typeface="+mn-cs"/>
              </a:rPr>
              <a:t>0</a:t>
            </a:r>
          </a:p>
        </p:txBody>
      </p:sp>
      <p:sp>
        <p:nvSpPr>
          <p:cNvPr id="4" name="Rectangle 3">
            <a:extLst>
              <a:ext uri="{FF2B5EF4-FFF2-40B4-BE49-F238E27FC236}">
                <a16:creationId xmlns:a16="http://schemas.microsoft.com/office/drawing/2014/main" id="{0BFA9F29-A8C4-4662-824E-2E343332FAAF}"/>
              </a:ext>
            </a:extLst>
          </p:cNvPr>
          <p:cNvSpPr/>
          <p:nvPr/>
        </p:nvSpPr>
        <p:spPr>
          <a:xfrm>
            <a:off x="1" y="13035930"/>
            <a:ext cx="21880286" cy="584775"/>
          </a:xfrm>
          <a:prstGeom prst="rect">
            <a:avLst/>
          </a:prstGeom>
        </p:spPr>
        <p:txBody>
          <a:bodyPr wrap="square">
            <a:spAutoFit/>
          </a:bodyPr>
          <a:lstStyle/>
          <a:p>
            <a:pPr algn="l" defTabSz="1828800" hangingPunct="1">
              <a:defRPr/>
            </a:pPr>
            <a:r>
              <a:rPr lang="en-US" sz="3200" b="0" kern="1200" baseline="30000" dirty="0">
                <a:solidFill>
                  <a:prstClr val="black"/>
                </a:solidFill>
                <a:latin typeface="Calibri" panose="020F0502020204030204"/>
                <a:ea typeface="+mn-ea"/>
                <a:cs typeface="+mn-cs"/>
              </a:rPr>
              <a:t>1</a:t>
            </a:r>
            <a:r>
              <a:rPr lang="en-US" sz="3200" b="0" kern="1200" dirty="0">
                <a:solidFill>
                  <a:prstClr val="black"/>
                </a:solidFill>
                <a:latin typeface="Calibri" panose="020F0502020204030204"/>
                <a:ea typeface="+mn-ea"/>
                <a:cs typeface="+mn-cs"/>
              </a:rPr>
              <a:t>Blelloch, Guy E. ”Prefix sums and their applications”. Technical Report (1990)</a:t>
            </a:r>
          </a:p>
        </p:txBody>
      </p:sp>
    </p:spTree>
    <p:extLst>
      <p:ext uri="{BB962C8B-B14F-4D97-AF65-F5344CB8AC3E}">
        <p14:creationId xmlns:p14="http://schemas.microsoft.com/office/powerpoint/2010/main" val="22738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67"/>
                                        </p:tgtEl>
                                      </p:cBhvr>
                                    </p:animEffect>
                                    <p:set>
                                      <p:cBhvr>
                                        <p:cTn id="93" dur="1" fill="hold">
                                          <p:stCondLst>
                                            <p:cond delay="499"/>
                                          </p:stCondLst>
                                        </p:cTn>
                                        <p:tgtEl>
                                          <p:spTgt spid="6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childTnLst>
                                </p:cTn>
                              </p:par>
                              <p:par>
                                <p:cTn id="105" presetID="10" presetClass="entr" presetSubtype="0"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cTn>
                              </p:par>
                              <p:par>
                                <p:cTn id="108" presetID="10" presetClass="entr" presetSubtype="0" fill="hold"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0"/>
                                        <p:tgtEl>
                                          <p:spTgt spid="55"/>
                                        </p:tgtEl>
                                      </p:cBhvr>
                                    </p:animEffect>
                                  </p:childTnLst>
                                </p:cTn>
                              </p:par>
                              <p:par>
                                <p:cTn id="111" presetID="10" presetClass="entr" presetSubtype="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par>
                                <p:cTn id="117" presetID="10" presetClass="entr" presetSubtype="0"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fade">
                                      <p:cBhvr>
                                        <p:cTn id="119" dur="500"/>
                                        <p:tgtEl>
                                          <p:spTgt spid="4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55"/>
                                        </p:tgtEl>
                                      </p:cBhvr>
                                    </p:animEffect>
                                    <p:set>
                                      <p:cBhvr>
                                        <p:cTn id="130" dur="1" fill="hold">
                                          <p:stCondLst>
                                            <p:cond delay="499"/>
                                          </p:stCondLst>
                                        </p:cTn>
                                        <p:tgtEl>
                                          <p:spTgt spid="55"/>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43"/>
                                        </p:tgtEl>
                                      </p:cBhvr>
                                    </p:animEffect>
                                    <p:set>
                                      <p:cBhvr>
                                        <p:cTn id="133" dur="1" fill="hold">
                                          <p:stCondLst>
                                            <p:cond delay="499"/>
                                          </p:stCondLst>
                                        </p:cTn>
                                        <p:tgtEl>
                                          <p:spTgt spid="4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41"/>
                                        </p:tgtEl>
                                      </p:cBhvr>
                                    </p:animEffect>
                                    <p:set>
                                      <p:cBhvr>
                                        <p:cTn id="136" dur="1" fill="hold">
                                          <p:stCondLst>
                                            <p:cond delay="499"/>
                                          </p:stCondLst>
                                        </p:cTn>
                                        <p:tgtEl>
                                          <p:spTgt spid="41"/>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24" grpId="0" animBg="1"/>
      <p:bldP spid="24" grpId="1" animBg="1"/>
      <p:bldP spid="26" grpId="0" animBg="1"/>
      <p:bldP spid="37" grpId="0" animBg="1"/>
      <p:bldP spid="38" grpId="0" animBg="1"/>
      <p:bldP spid="39" grpId="0" animBg="1"/>
      <p:bldP spid="40" grpId="0" animBg="1"/>
      <p:bldP spid="41" grpId="0" animBg="1"/>
      <p:bldP spid="41" grpId="1" animBg="1"/>
      <p:bldP spid="72" grpId="0"/>
      <p:bldP spid="4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Linear Scan</a:t>
            </a:r>
          </a:p>
        </p:txBody>
      </p:sp>
      <p:sp>
        <p:nvSpPr>
          <p:cNvPr id="4" name="Slide Number Placeholder 3">
            <a:extLst>
              <a:ext uri="{FF2B5EF4-FFF2-40B4-BE49-F238E27FC236}">
                <a16:creationId xmlns:a16="http://schemas.microsoft.com/office/drawing/2014/main" id="{43E237F3-7429-4136-B548-3FBDC7BE9096}"/>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68</a:t>
            </a:fld>
            <a:endParaRPr lang="en-US" sz="3200" b="0" kern="1200" dirty="0">
              <a:solidFill>
                <a:prstClr val="black">
                  <a:tint val="75000"/>
                </a:prstClr>
              </a:solidFill>
              <a:latin typeface="Calibri" panose="020F0502020204030204"/>
              <a:ea typeface="+mn-ea"/>
              <a:cs typeface="+mn-cs"/>
            </a:endParaRPr>
          </a:p>
        </p:txBody>
      </p:sp>
      <p:sp>
        <p:nvSpPr>
          <p:cNvPr id="14" name="Rectangle 13">
            <a:extLst>
              <a:ext uri="{FF2B5EF4-FFF2-40B4-BE49-F238E27FC236}">
                <a16:creationId xmlns:a16="http://schemas.microsoft.com/office/drawing/2014/main" id="{7CCACF1A-7232-42EE-B0D3-52ABA6ECFD1E}"/>
              </a:ext>
            </a:extLst>
          </p:cNvPr>
          <p:cNvSpPr/>
          <p:nvPr/>
        </p:nvSpPr>
        <p:spPr>
          <a:xfrm>
            <a:off x="9160667"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a:t>
            </a:r>
            <a:endParaRPr lang="en-US" sz="5600" kern="1200" baseline="-25000" dirty="0">
              <a:solidFill>
                <a:prstClr val="black"/>
              </a:solidFill>
              <a:latin typeface="Calibri" panose="020F0502020204030204"/>
            </a:endParaRPr>
          </a:p>
        </p:txBody>
      </p:sp>
      <p:sp>
        <p:nvSpPr>
          <p:cNvPr id="15" name="Rectangle 14">
            <a:extLst>
              <a:ext uri="{FF2B5EF4-FFF2-40B4-BE49-F238E27FC236}">
                <a16:creationId xmlns:a16="http://schemas.microsoft.com/office/drawing/2014/main" id="{A1000A49-A034-4F46-BD8A-9C069A6F27A1}"/>
              </a:ext>
            </a:extLst>
          </p:cNvPr>
          <p:cNvSpPr/>
          <p:nvPr/>
        </p:nvSpPr>
        <p:spPr>
          <a:xfrm>
            <a:off x="10979971"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a:t>
            </a:r>
            <a:endParaRPr lang="en-US" sz="5600" kern="1200" baseline="-25000" dirty="0">
              <a:solidFill>
                <a:prstClr val="black"/>
              </a:solidFill>
              <a:latin typeface="Calibri" panose="020F0502020204030204"/>
            </a:endParaRPr>
          </a:p>
        </p:txBody>
      </p:sp>
      <p:sp>
        <p:nvSpPr>
          <p:cNvPr id="16" name="Rectangle 15">
            <a:extLst>
              <a:ext uri="{FF2B5EF4-FFF2-40B4-BE49-F238E27FC236}">
                <a16:creationId xmlns:a16="http://schemas.microsoft.com/office/drawing/2014/main" id="{D08EFFE9-E250-4F19-A93F-0E64A80736A5}"/>
              </a:ext>
            </a:extLst>
          </p:cNvPr>
          <p:cNvSpPr/>
          <p:nvPr/>
        </p:nvSpPr>
        <p:spPr>
          <a:xfrm>
            <a:off x="12799275"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7" name="Rectangle 16">
            <a:extLst>
              <a:ext uri="{FF2B5EF4-FFF2-40B4-BE49-F238E27FC236}">
                <a16:creationId xmlns:a16="http://schemas.microsoft.com/office/drawing/2014/main" id="{AE0FC429-BE5B-4CD7-81AD-C8A86FE6F2F3}"/>
              </a:ext>
            </a:extLst>
          </p:cNvPr>
          <p:cNvSpPr/>
          <p:nvPr/>
        </p:nvSpPr>
        <p:spPr>
          <a:xfrm>
            <a:off x="14618579"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4</a:t>
            </a:r>
            <a:endParaRPr lang="en-US" sz="5600" kern="1200" baseline="-25000" dirty="0">
              <a:solidFill>
                <a:prstClr val="black"/>
              </a:solidFill>
              <a:latin typeface="Calibri" panose="020F0502020204030204"/>
            </a:endParaRPr>
          </a:p>
        </p:txBody>
      </p:sp>
      <p:sp>
        <p:nvSpPr>
          <p:cNvPr id="18" name="Rectangle 17">
            <a:extLst>
              <a:ext uri="{FF2B5EF4-FFF2-40B4-BE49-F238E27FC236}">
                <a16:creationId xmlns:a16="http://schemas.microsoft.com/office/drawing/2014/main" id="{494F929D-E84E-4A06-8616-EA2D775CB262}"/>
              </a:ext>
            </a:extLst>
          </p:cNvPr>
          <p:cNvSpPr/>
          <p:nvPr/>
        </p:nvSpPr>
        <p:spPr>
          <a:xfrm>
            <a:off x="16437883"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5</a:t>
            </a:r>
            <a:endParaRPr lang="en-US" sz="5600" kern="1200" baseline="-25000" dirty="0">
              <a:solidFill>
                <a:prstClr val="black"/>
              </a:solidFill>
              <a:latin typeface="Calibri" panose="020F0502020204030204"/>
            </a:endParaRPr>
          </a:p>
        </p:txBody>
      </p:sp>
      <p:sp>
        <p:nvSpPr>
          <p:cNvPr id="19" name="Rectangle 18">
            <a:extLst>
              <a:ext uri="{FF2B5EF4-FFF2-40B4-BE49-F238E27FC236}">
                <a16:creationId xmlns:a16="http://schemas.microsoft.com/office/drawing/2014/main" id="{EC3F5D75-C0FE-4961-A46A-AFBBEB973283}"/>
              </a:ext>
            </a:extLst>
          </p:cNvPr>
          <p:cNvSpPr/>
          <p:nvPr/>
        </p:nvSpPr>
        <p:spPr>
          <a:xfrm>
            <a:off x="18257187"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6</a:t>
            </a:r>
            <a:endParaRPr lang="en-US" sz="5600" kern="1200" baseline="-25000" dirty="0">
              <a:solidFill>
                <a:prstClr val="black"/>
              </a:solidFill>
              <a:latin typeface="Calibri" panose="020F0502020204030204"/>
            </a:endParaRPr>
          </a:p>
        </p:txBody>
      </p:sp>
      <p:sp>
        <p:nvSpPr>
          <p:cNvPr id="20" name="Rectangle 19">
            <a:extLst>
              <a:ext uri="{FF2B5EF4-FFF2-40B4-BE49-F238E27FC236}">
                <a16:creationId xmlns:a16="http://schemas.microsoft.com/office/drawing/2014/main" id="{D6A45DB2-625B-4091-A174-AD318008B403}"/>
              </a:ext>
            </a:extLst>
          </p:cNvPr>
          <p:cNvSpPr/>
          <p:nvPr/>
        </p:nvSpPr>
        <p:spPr>
          <a:xfrm>
            <a:off x="20076491" y="304798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7</a:t>
            </a:r>
            <a:endParaRPr lang="en-US" sz="5600" kern="1200" baseline="-25000" dirty="0">
              <a:solidFill>
                <a:prstClr val="black"/>
              </a:solidFill>
              <a:latin typeface="Calibri" panose="020F0502020204030204"/>
            </a:endParaRPr>
          </a:p>
        </p:txBody>
      </p:sp>
      <p:sp>
        <p:nvSpPr>
          <p:cNvPr id="127" name="Rectangle 126">
            <a:extLst>
              <a:ext uri="{FF2B5EF4-FFF2-40B4-BE49-F238E27FC236}">
                <a16:creationId xmlns:a16="http://schemas.microsoft.com/office/drawing/2014/main" id="{772D267D-8024-4B95-B3F4-5B0AD187FEB6}"/>
              </a:ext>
            </a:extLst>
          </p:cNvPr>
          <p:cNvSpPr/>
          <p:nvPr/>
        </p:nvSpPr>
        <p:spPr>
          <a:xfrm>
            <a:off x="10979971" y="4651362"/>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36" name="Rectangle 135">
            <a:extLst>
              <a:ext uri="{FF2B5EF4-FFF2-40B4-BE49-F238E27FC236}">
                <a16:creationId xmlns:a16="http://schemas.microsoft.com/office/drawing/2014/main" id="{5A0103C8-9484-4111-AB27-A1AF8254B8EE}"/>
              </a:ext>
            </a:extLst>
          </p:cNvPr>
          <p:cNvSpPr/>
          <p:nvPr/>
        </p:nvSpPr>
        <p:spPr>
          <a:xfrm>
            <a:off x="12799275" y="6254740"/>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6</a:t>
            </a:r>
            <a:endParaRPr lang="en-US" sz="5600" kern="1200" baseline="-25000" dirty="0">
              <a:solidFill>
                <a:prstClr val="black"/>
              </a:solidFill>
              <a:latin typeface="Calibri" panose="020F0502020204030204"/>
            </a:endParaRPr>
          </a:p>
        </p:txBody>
      </p:sp>
      <p:sp>
        <p:nvSpPr>
          <p:cNvPr id="145" name="Rectangle 144">
            <a:extLst>
              <a:ext uri="{FF2B5EF4-FFF2-40B4-BE49-F238E27FC236}">
                <a16:creationId xmlns:a16="http://schemas.microsoft.com/office/drawing/2014/main" id="{B3EE9C06-212F-425D-BE04-C80FE947A691}"/>
              </a:ext>
            </a:extLst>
          </p:cNvPr>
          <p:cNvSpPr/>
          <p:nvPr/>
        </p:nvSpPr>
        <p:spPr>
          <a:xfrm>
            <a:off x="14618579" y="7858118"/>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54" name="Rectangle 153">
            <a:extLst>
              <a:ext uri="{FF2B5EF4-FFF2-40B4-BE49-F238E27FC236}">
                <a16:creationId xmlns:a16="http://schemas.microsoft.com/office/drawing/2014/main" id="{B992D284-B076-4719-958E-758E94B906C4}"/>
              </a:ext>
            </a:extLst>
          </p:cNvPr>
          <p:cNvSpPr/>
          <p:nvPr/>
        </p:nvSpPr>
        <p:spPr>
          <a:xfrm>
            <a:off x="16437883" y="9461496"/>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15</a:t>
            </a:r>
            <a:endParaRPr lang="en-US" sz="5600" kern="1200" baseline="-25000" dirty="0">
              <a:solidFill>
                <a:prstClr val="black"/>
              </a:solidFill>
              <a:latin typeface="Calibri" panose="020F0502020204030204"/>
            </a:endParaRPr>
          </a:p>
        </p:txBody>
      </p:sp>
      <p:sp>
        <p:nvSpPr>
          <p:cNvPr id="163" name="Rectangle 162">
            <a:extLst>
              <a:ext uri="{FF2B5EF4-FFF2-40B4-BE49-F238E27FC236}">
                <a16:creationId xmlns:a16="http://schemas.microsoft.com/office/drawing/2014/main" id="{3E92BE43-5FF7-435F-9C3E-739691C4E0F4}"/>
              </a:ext>
            </a:extLst>
          </p:cNvPr>
          <p:cNvSpPr/>
          <p:nvPr/>
        </p:nvSpPr>
        <p:spPr>
          <a:xfrm>
            <a:off x="18257187" y="11064874"/>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21</a:t>
            </a:r>
            <a:endParaRPr lang="en-US" sz="5600" kern="1200" baseline="-25000" dirty="0">
              <a:solidFill>
                <a:prstClr val="black"/>
              </a:solidFill>
              <a:latin typeface="Calibri" panose="020F0502020204030204"/>
            </a:endParaRPr>
          </a:p>
        </p:txBody>
      </p:sp>
      <p:sp>
        <p:nvSpPr>
          <p:cNvPr id="172" name="Rectangle 171">
            <a:extLst>
              <a:ext uri="{FF2B5EF4-FFF2-40B4-BE49-F238E27FC236}">
                <a16:creationId xmlns:a16="http://schemas.microsoft.com/office/drawing/2014/main" id="{1F3C64E9-4A3C-4E25-85F6-1CC14666F06D}"/>
              </a:ext>
            </a:extLst>
          </p:cNvPr>
          <p:cNvSpPr/>
          <p:nvPr/>
        </p:nvSpPr>
        <p:spPr>
          <a:xfrm>
            <a:off x="20076491" y="12668252"/>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28</a:t>
            </a:r>
            <a:endParaRPr lang="en-US" sz="5600" kern="1200" baseline="-25000" dirty="0">
              <a:solidFill>
                <a:prstClr val="black"/>
              </a:solidFill>
              <a:latin typeface="Calibri" panose="020F0502020204030204"/>
            </a:endParaRPr>
          </a:p>
        </p:txBody>
      </p:sp>
      <p:cxnSp>
        <p:nvCxnSpPr>
          <p:cNvPr id="175" name="Connector: Elbow 174">
            <a:extLst>
              <a:ext uri="{FF2B5EF4-FFF2-40B4-BE49-F238E27FC236}">
                <a16:creationId xmlns:a16="http://schemas.microsoft.com/office/drawing/2014/main" id="{894F319D-CC67-4DE7-A29D-38593948777C}"/>
              </a:ext>
            </a:extLst>
          </p:cNvPr>
          <p:cNvCxnSpPr>
            <a:cxnSpLocks/>
            <a:stCxn id="14" idx="2"/>
            <a:endCxn id="127" idx="1"/>
          </p:cNvCxnSpPr>
          <p:nvPr/>
        </p:nvCxnSpPr>
        <p:spPr>
          <a:xfrm rot="16200000" flipH="1">
            <a:off x="9849652" y="404491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Connector: Elbow 178">
            <a:extLst>
              <a:ext uri="{FF2B5EF4-FFF2-40B4-BE49-F238E27FC236}">
                <a16:creationId xmlns:a16="http://schemas.microsoft.com/office/drawing/2014/main" id="{0B3C4C95-7BD5-49EF-AC08-B227E16051CA}"/>
              </a:ext>
            </a:extLst>
          </p:cNvPr>
          <p:cNvCxnSpPr>
            <a:cxnSpLocks/>
            <a:stCxn id="127" idx="2"/>
            <a:endCxn id="136" idx="1"/>
          </p:cNvCxnSpPr>
          <p:nvPr/>
        </p:nvCxnSpPr>
        <p:spPr>
          <a:xfrm rot="16200000" flipH="1">
            <a:off x="11668956" y="5648297"/>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F8944CE7-8719-40B3-A481-F09373DAEEE1}"/>
              </a:ext>
            </a:extLst>
          </p:cNvPr>
          <p:cNvCxnSpPr>
            <a:cxnSpLocks/>
            <a:stCxn id="136" idx="2"/>
            <a:endCxn id="145" idx="1"/>
          </p:cNvCxnSpPr>
          <p:nvPr/>
        </p:nvCxnSpPr>
        <p:spPr>
          <a:xfrm rot="16200000" flipH="1">
            <a:off x="13488260" y="7251675"/>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Connector: Elbow 189">
            <a:extLst>
              <a:ext uri="{FF2B5EF4-FFF2-40B4-BE49-F238E27FC236}">
                <a16:creationId xmlns:a16="http://schemas.microsoft.com/office/drawing/2014/main" id="{7F76465F-E782-4DAC-96A4-2A670DDC252E}"/>
              </a:ext>
            </a:extLst>
          </p:cNvPr>
          <p:cNvCxnSpPr>
            <a:cxnSpLocks/>
            <a:stCxn id="145" idx="2"/>
            <a:endCxn id="154" idx="1"/>
          </p:cNvCxnSpPr>
          <p:nvPr/>
        </p:nvCxnSpPr>
        <p:spPr>
          <a:xfrm rot="16200000" flipH="1">
            <a:off x="15307564" y="885505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08F13A7C-A5A6-429E-B2E3-47F5D50CE92F}"/>
              </a:ext>
            </a:extLst>
          </p:cNvPr>
          <p:cNvCxnSpPr>
            <a:cxnSpLocks/>
            <a:stCxn id="154" idx="2"/>
            <a:endCxn id="163" idx="1"/>
          </p:cNvCxnSpPr>
          <p:nvPr/>
        </p:nvCxnSpPr>
        <p:spPr>
          <a:xfrm rot="16200000" flipH="1">
            <a:off x="17126868" y="10458431"/>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Connector: Elbow 196">
            <a:extLst>
              <a:ext uri="{FF2B5EF4-FFF2-40B4-BE49-F238E27FC236}">
                <a16:creationId xmlns:a16="http://schemas.microsoft.com/office/drawing/2014/main" id="{294B082B-E83E-431C-9A0A-93CD981D73DA}"/>
              </a:ext>
            </a:extLst>
          </p:cNvPr>
          <p:cNvCxnSpPr>
            <a:cxnSpLocks/>
            <a:stCxn id="163" idx="2"/>
            <a:endCxn id="172" idx="1"/>
          </p:cNvCxnSpPr>
          <p:nvPr/>
        </p:nvCxnSpPr>
        <p:spPr>
          <a:xfrm rot="16200000" flipH="1">
            <a:off x="18946172" y="1206180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2FA3243C-29EA-42BF-A7C0-32F752470798}"/>
              </a:ext>
            </a:extLst>
          </p:cNvPr>
          <p:cNvCxnSpPr>
            <a:stCxn id="15" idx="2"/>
            <a:endCxn id="127" idx="0"/>
          </p:cNvCxnSpPr>
          <p:nvPr/>
        </p:nvCxnSpPr>
        <p:spPr>
          <a:xfrm>
            <a:off x="11618144" y="409573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C3CF924A-7C00-4611-84EA-22818A9BCB54}"/>
              </a:ext>
            </a:extLst>
          </p:cNvPr>
          <p:cNvCxnSpPr>
            <a:cxnSpLocks/>
            <a:stCxn id="16" idx="2"/>
            <a:endCxn id="136" idx="0"/>
          </p:cNvCxnSpPr>
          <p:nvPr/>
        </p:nvCxnSpPr>
        <p:spPr>
          <a:xfrm>
            <a:off x="13437448" y="4095732"/>
            <a:ext cx="0" cy="2159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72FC769F-FB0A-4BFA-92B7-2CE290F47358}"/>
              </a:ext>
            </a:extLst>
          </p:cNvPr>
          <p:cNvCxnSpPr>
            <a:cxnSpLocks/>
            <a:stCxn id="17" idx="2"/>
            <a:endCxn id="145" idx="0"/>
          </p:cNvCxnSpPr>
          <p:nvPr/>
        </p:nvCxnSpPr>
        <p:spPr>
          <a:xfrm>
            <a:off x="15256752" y="4095733"/>
            <a:ext cx="0" cy="37623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E7D46D61-ED9D-4F8E-B156-443939CF94E6}"/>
              </a:ext>
            </a:extLst>
          </p:cNvPr>
          <p:cNvCxnSpPr>
            <a:cxnSpLocks/>
            <a:stCxn id="18" idx="2"/>
            <a:endCxn id="154" idx="0"/>
          </p:cNvCxnSpPr>
          <p:nvPr/>
        </p:nvCxnSpPr>
        <p:spPr>
          <a:xfrm>
            <a:off x="17076056" y="4095732"/>
            <a:ext cx="0" cy="5365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19600E1A-C741-487B-93EC-A2B5EA769395}"/>
              </a:ext>
            </a:extLst>
          </p:cNvPr>
          <p:cNvCxnSpPr>
            <a:cxnSpLocks/>
            <a:stCxn id="19" idx="2"/>
            <a:endCxn id="163" idx="0"/>
          </p:cNvCxnSpPr>
          <p:nvPr/>
        </p:nvCxnSpPr>
        <p:spPr>
          <a:xfrm>
            <a:off x="18895360" y="4095733"/>
            <a:ext cx="0" cy="6969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FDDC2D44-89FE-4333-B9B0-EA735AB20D1F}"/>
              </a:ext>
            </a:extLst>
          </p:cNvPr>
          <p:cNvCxnSpPr>
            <a:cxnSpLocks/>
            <a:stCxn id="20" idx="2"/>
            <a:endCxn id="172" idx="0"/>
          </p:cNvCxnSpPr>
          <p:nvPr/>
        </p:nvCxnSpPr>
        <p:spPr>
          <a:xfrm>
            <a:off x="20714664" y="4095732"/>
            <a:ext cx="0" cy="85725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3E794667-6F85-4110-88E3-A78DD642AC22}"/>
              </a:ext>
            </a:extLst>
          </p:cNvPr>
          <p:cNvSpPr txBox="1"/>
          <p:nvPr/>
        </p:nvSpPr>
        <p:spPr>
          <a:xfrm>
            <a:off x="992721" y="9080368"/>
            <a:ext cx="11199278" cy="1815882"/>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On a single worker:</a:t>
            </a:r>
            <a:r>
              <a:rPr lang="en-US" sz="5600" b="0" kern="1200" dirty="0">
                <a:solidFill>
                  <a:prstClr val="black"/>
                </a:solidFill>
                <a:latin typeface="Calibri" panose="020F0502020204030204"/>
                <a:ea typeface="+mn-ea"/>
                <a:cs typeface="+mn-cs"/>
              </a:rPr>
              <a:t> perform scan linearly; takes </a:t>
            </a:r>
            <a:r>
              <a:rPr lang="en-US" sz="5600" kern="1200" dirty="0">
                <a:solidFill>
                  <a:srgbClr val="FF0000"/>
                </a:solidFill>
                <a:latin typeface="Calibri" panose="020F0502020204030204"/>
                <a:ea typeface="+mn-ea"/>
                <a:cs typeface="+mn-cs"/>
              </a:rPr>
              <a:t>n</a:t>
            </a:r>
            <a:r>
              <a:rPr lang="en-US" sz="5600" b="0" kern="1200" dirty="0">
                <a:solidFill>
                  <a:prstClr val="black"/>
                </a:solidFill>
                <a:latin typeface="Calibri" panose="020F0502020204030204"/>
                <a:ea typeface="+mn-ea"/>
                <a:cs typeface="+mn-cs"/>
              </a:rPr>
              <a:t> steps. </a:t>
            </a:r>
          </a:p>
        </p:txBody>
      </p:sp>
      <p:sp>
        <p:nvSpPr>
          <p:cNvPr id="220" name="TextBox 219">
            <a:extLst>
              <a:ext uri="{FF2B5EF4-FFF2-40B4-BE49-F238E27FC236}">
                <a16:creationId xmlns:a16="http://schemas.microsoft.com/office/drawing/2014/main" id="{063D15AA-67FF-4ACA-A9AA-74B24A231ADA}"/>
              </a:ext>
            </a:extLst>
          </p:cNvPr>
          <p:cNvSpPr txBox="1"/>
          <p:nvPr/>
        </p:nvSpPr>
        <p:spPr>
          <a:xfrm>
            <a:off x="992720" y="6991125"/>
            <a:ext cx="11109612" cy="1815882"/>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Worker (</a:t>
            </a:r>
            <a:r>
              <a:rPr lang="en-US" sz="5600" u="sng" kern="1200" dirty="0">
                <a:solidFill>
                  <a:prstClr val="black"/>
                </a:solidFill>
                <a:latin typeface="Calibri" panose="020F0502020204030204"/>
                <a:ea typeface="+mn-ea"/>
                <a:cs typeface="+mn-cs"/>
              </a:rPr>
              <a:t>p</a:t>
            </a:r>
            <a:r>
              <a:rPr lang="en-US" sz="5600" b="0" u="sng" kern="1200" dirty="0">
                <a:solidFill>
                  <a:prstClr val="black"/>
                </a:solidFill>
                <a:latin typeface="Calibri" panose="020F0502020204030204"/>
                <a:ea typeface="+mn-ea"/>
                <a:cs typeface="+mn-cs"/>
              </a:rPr>
              <a:t>):</a:t>
            </a:r>
            <a:r>
              <a:rPr lang="en-US" sz="5600" b="0" kern="1200" dirty="0">
                <a:solidFill>
                  <a:prstClr val="black"/>
                </a:solidFill>
                <a:latin typeface="Calibri" panose="020F0502020204030204"/>
                <a:ea typeface="+mn-ea"/>
                <a:cs typeface="+mn-cs"/>
              </a:rPr>
              <a:t> an instance of execution; e.g., a core in a multi-core CPU </a:t>
            </a:r>
          </a:p>
        </p:txBody>
      </p:sp>
      <p:sp>
        <p:nvSpPr>
          <p:cNvPr id="221" name="TextBox 220">
            <a:extLst>
              <a:ext uri="{FF2B5EF4-FFF2-40B4-BE49-F238E27FC236}">
                <a16:creationId xmlns:a16="http://schemas.microsoft.com/office/drawing/2014/main" id="{C88FA34A-2090-4360-BD40-BFF74997AEBF}"/>
              </a:ext>
            </a:extLst>
          </p:cNvPr>
          <p:cNvSpPr txBox="1"/>
          <p:nvPr/>
        </p:nvSpPr>
        <p:spPr>
          <a:xfrm>
            <a:off x="992720" y="5763654"/>
            <a:ext cx="7464120" cy="954107"/>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Number of Elements (</a:t>
            </a:r>
            <a:r>
              <a:rPr lang="en-US" sz="5600" u="sng" kern="1200" dirty="0">
                <a:solidFill>
                  <a:prstClr val="black"/>
                </a:solidFill>
                <a:latin typeface="Calibri" panose="020F0502020204030204"/>
                <a:ea typeface="+mn-ea"/>
                <a:cs typeface="+mn-cs"/>
              </a:rPr>
              <a:t>n</a:t>
            </a:r>
            <a:r>
              <a:rPr lang="en-US" sz="5600" b="0" u="sng" kern="1200" dirty="0">
                <a:solidFill>
                  <a:prstClr val="black"/>
                </a:solidFill>
                <a:latin typeface="Calibri" panose="020F0502020204030204"/>
                <a:ea typeface="+mn-ea"/>
                <a:cs typeface="+mn-cs"/>
              </a:rPr>
              <a:t>)</a:t>
            </a:r>
            <a:endParaRPr lang="en-US" sz="5600" b="0" kern="1200" dirty="0">
              <a:solidFill>
                <a:prstClr val="black"/>
              </a:solidFill>
              <a:latin typeface="Calibri" panose="020F0502020204030204"/>
              <a:ea typeface="+mn-ea"/>
              <a:cs typeface="+mn-cs"/>
            </a:endParaRPr>
          </a:p>
        </p:txBody>
      </p:sp>
      <p:sp>
        <p:nvSpPr>
          <p:cNvPr id="222" name="TextBox 221">
            <a:extLst>
              <a:ext uri="{FF2B5EF4-FFF2-40B4-BE49-F238E27FC236}">
                <a16:creationId xmlns:a16="http://schemas.microsoft.com/office/drawing/2014/main" id="{2E1BFEE3-2EAD-41D8-ACAA-CB4CF9E9F7FC}"/>
              </a:ext>
            </a:extLst>
          </p:cNvPr>
          <p:cNvSpPr txBox="1"/>
          <p:nvPr/>
        </p:nvSpPr>
        <p:spPr>
          <a:xfrm>
            <a:off x="992720" y="11169610"/>
            <a:ext cx="11199280" cy="1815882"/>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With more workers:</a:t>
            </a:r>
            <a:r>
              <a:rPr lang="en-US" sz="5600" b="0" kern="1200" dirty="0">
                <a:solidFill>
                  <a:prstClr val="black"/>
                </a:solidFill>
                <a:latin typeface="Calibri" panose="020F0502020204030204"/>
                <a:ea typeface="+mn-ea"/>
                <a:cs typeface="+mn-cs"/>
              </a:rPr>
              <a:t> Can we achieve </a:t>
            </a:r>
            <a:r>
              <a:rPr lang="en-US" sz="5600" kern="1200" dirty="0">
                <a:solidFill>
                  <a:srgbClr val="00823B"/>
                </a:solidFill>
                <a:latin typeface="Calibri" panose="020F0502020204030204"/>
                <a:ea typeface="+mn-ea"/>
                <a:cs typeface="+mn-cs"/>
              </a:rPr>
              <a:t>sublinear</a:t>
            </a:r>
            <a:r>
              <a:rPr lang="en-US" sz="5600" b="0" kern="1200" dirty="0">
                <a:solidFill>
                  <a:prstClr val="black"/>
                </a:solidFill>
                <a:latin typeface="Calibri" panose="020F0502020204030204"/>
                <a:ea typeface="+mn-ea"/>
                <a:cs typeface="+mn-cs"/>
              </a:rPr>
              <a:t> steps?</a:t>
            </a:r>
          </a:p>
        </p:txBody>
      </p:sp>
      <p:sp>
        <p:nvSpPr>
          <p:cNvPr id="5" name="Arrow: Left 4">
            <a:extLst>
              <a:ext uri="{FF2B5EF4-FFF2-40B4-BE49-F238E27FC236}">
                <a16:creationId xmlns:a16="http://schemas.microsoft.com/office/drawing/2014/main" id="{DECCBC62-554B-4939-8D4C-223D5E978F6E}"/>
              </a:ext>
            </a:extLst>
          </p:cNvPr>
          <p:cNvSpPr/>
          <p:nvPr/>
        </p:nvSpPr>
        <p:spPr>
          <a:xfrm rot="16200000">
            <a:off x="18630638" y="7962637"/>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Time</a:t>
            </a:r>
          </a:p>
        </p:txBody>
      </p:sp>
      <p:sp>
        <p:nvSpPr>
          <p:cNvPr id="34" name="Left Brace 33">
            <a:extLst>
              <a:ext uri="{FF2B5EF4-FFF2-40B4-BE49-F238E27FC236}">
                <a16:creationId xmlns:a16="http://schemas.microsoft.com/office/drawing/2014/main" id="{A3A46CFD-8C48-4133-B331-794AA825E633}"/>
              </a:ext>
            </a:extLst>
          </p:cNvPr>
          <p:cNvSpPr/>
          <p:nvPr/>
        </p:nvSpPr>
        <p:spPr>
          <a:xfrm rot="10800000">
            <a:off x="21486696" y="3045043"/>
            <a:ext cx="825072" cy="10668014"/>
          </a:xfrm>
          <a:prstGeom prst="leftBrace">
            <a:avLst>
              <a:gd name="adj1" fmla="val 10441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35" name="TextBox 34">
            <a:extLst>
              <a:ext uri="{FF2B5EF4-FFF2-40B4-BE49-F238E27FC236}">
                <a16:creationId xmlns:a16="http://schemas.microsoft.com/office/drawing/2014/main" id="{F881754E-24FC-4AA8-9310-AA059144C639}"/>
              </a:ext>
            </a:extLst>
          </p:cNvPr>
          <p:cNvSpPr txBox="1"/>
          <p:nvPr/>
        </p:nvSpPr>
        <p:spPr>
          <a:xfrm>
            <a:off x="22311768" y="7826797"/>
            <a:ext cx="1181132" cy="954107"/>
          </a:xfrm>
          <a:prstGeom prst="rect">
            <a:avLst/>
          </a:prstGeom>
          <a:noFill/>
        </p:spPr>
        <p:txBody>
          <a:bodyPr wrap="square" rtlCol="0">
            <a:spAutoFit/>
          </a:bodyPr>
          <a:lstStyle/>
          <a:p>
            <a:pPr defTabSz="1828800" hangingPunct="1">
              <a:defRPr/>
            </a:pPr>
            <a:r>
              <a:rPr lang="en-US" sz="5600" kern="1200" dirty="0">
                <a:solidFill>
                  <a:srgbClr val="FF0000"/>
                </a:solidFill>
                <a:latin typeface="Calibri" panose="020F0502020204030204" pitchFamily="34" charset="0"/>
                <a:ea typeface="+mn-ea"/>
                <a:cs typeface="Calibri" panose="020F0502020204030204" pitchFamily="34" charset="0"/>
              </a:rPr>
              <a:t>n</a:t>
            </a:r>
            <a:endParaRPr lang="en-US" sz="5600" kern="1200" dirty="0">
              <a:solidFill>
                <a:srgbClr val="FF0000"/>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1695DAEB-9924-4743-AD06-203D367F1C69}"/>
              </a:ext>
            </a:extLst>
          </p:cNvPr>
          <p:cNvSpPr txBox="1"/>
          <p:nvPr/>
        </p:nvSpPr>
        <p:spPr>
          <a:xfrm>
            <a:off x="992721" y="3674411"/>
            <a:ext cx="6889146" cy="1815882"/>
          </a:xfrm>
          <a:prstGeom prst="rect">
            <a:avLst/>
          </a:prstGeom>
          <a:noFill/>
        </p:spPr>
        <p:txBody>
          <a:bodyPr wrap="square" rtlCol="0">
            <a:spAutoFit/>
          </a:bodyPr>
          <a:lstStyle/>
          <a:p>
            <a:pPr algn="l" defTabSz="1828800" hangingPunct="1">
              <a:defRPr/>
            </a:pPr>
            <a:r>
              <a:rPr lang="en-US" sz="5600" b="0" u="sng" kern="1200" dirty="0">
                <a:solidFill>
                  <a:prstClr val="black"/>
                </a:solidFill>
                <a:latin typeface="Calibri" panose="020F0502020204030204"/>
                <a:ea typeface="+mn-ea"/>
                <a:cs typeface="+mn-cs"/>
              </a:rPr>
              <a:t>Step:</a:t>
            </a:r>
            <a:r>
              <a:rPr lang="en-US" sz="5600" b="0" kern="1200" dirty="0">
                <a:solidFill>
                  <a:prstClr val="black"/>
                </a:solidFill>
                <a:latin typeface="Calibri" panose="020F0502020204030204"/>
                <a:ea typeface="+mn-ea"/>
                <a:cs typeface="+mn-cs"/>
              </a:rPr>
              <a:t> executing the operator once.</a:t>
            </a:r>
          </a:p>
        </p:txBody>
      </p:sp>
    </p:spTree>
    <p:extLst>
      <p:ext uri="{BB962C8B-B14F-4D97-AF65-F5344CB8AC3E}">
        <p14:creationId xmlns:p14="http://schemas.microsoft.com/office/powerpoint/2010/main" val="40636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500"/>
                                        <p:tgtEl>
                                          <p:spTgt spid="127"/>
                                        </p:tgtEl>
                                      </p:cBhvr>
                                    </p:animEffect>
                                  </p:childTnLst>
                                </p:cTn>
                              </p:par>
                              <p:par>
                                <p:cTn id="14" presetID="10" presetClass="entr" presetSubtype="0" fill="hold" nodeType="withEffect">
                                  <p:stCondLst>
                                    <p:cond delay="0"/>
                                  </p:stCondLst>
                                  <p:childTnLst>
                                    <p:set>
                                      <p:cBhvr>
                                        <p:cTn id="15" dur="1" fill="hold">
                                          <p:stCondLst>
                                            <p:cond delay="0"/>
                                          </p:stCondLst>
                                        </p:cTn>
                                        <p:tgtEl>
                                          <p:spTgt spid="201"/>
                                        </p:tgtEl>
                                        <p:attrNameLst>
                                          <p:attrName>style.visibility</p:attrName>
                                        </p:attrNameLst>
                                      </p:cBhvr>
                                      <p:to>
                                        <p:strVal val="visible"/>
                                      </p:to>
                                    </p:set>
                                    <p:animEffect transition="in" filter="fade">
                                      <p:cBhvr>
                                        <p:cTn id="16" dur="500"/>
                                        <p:tgtEl>
                                          <p:spTgt spid="20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9"/>
                                        </p:tgtEl>
                                        <p:attrNameLst>
                                          <p:attrName>style.visibility</p:attrName>
                                        </p:attrNameLst>
                                      </p:cBhvr>
                                      <p:to>
                                        <p:strVal val="visible"/>
                                      </p:to>
                                    </p:set>
                                    <p:animEffect transition="in" filter="fade">
                                      <p:cBhvr>
                                        <p:cTn id="20" dur="500"/>
                                        <p:tgtEl>
                                          <p:spTgt spid="179"/>
                                        </p:tgtEl>
                                      </p:cBhvr>
                                    </p:animEffect>
                                  </p:childTnLst>
                                </p:cTn>
                              </p:par>
                              <p:par>
                                <p:cTn id="21" presetID="10" presetClass="entr" presetSubtype="0" fill="hold" nodeType="withEffect">
                                  <p:stCondLst>
                                    <p:cond delay="0"/>
                                  </p:stCondLst>
                                  <p:childTnLst>
                                    <p:set>
                                      <p:cBhvr>
                                        <p:cTn id="22" dur="1" fill="hold">
                                          <p:stCondLst>
                                            <p:cond delay="0"/>
                                          </p:stCondLst>
                                        </p:cTn>
                                        <p:tgtEl>
                                          <p:spTgt spid="202"/>
                                        </p:tgtEl>
                                        <p:attrNameLst>
                                          <p:attrName>style.visibility</p:attrName>
                                        </p:attrNameLst>
                                      </p:cBhvr>
                                      <p:to>
                                        <p:strVal val="visible"/>
                                      </p:to>
                                    </p:set>
                                    <p:animEffect transition="in" filter="fade">
                                      <p:cBhvr>
                                        <p:cTn id="23" dur="500"/>
                                        <p:tgtEl>
                                          <p:spTgt spid="2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6"/>
                                        </p:tgtEl>
                                        <p:attrNameLst>
                                          <p:attrName>style.visibility</p:attrName>
                                        </p:attrNameLst>
                                      </p:cBhvr>
                                      <p:to>
                                        <p:strVal val="visible"/>
                                      </p:to>
                                    </p:set>
                                    <p:animEffect transition="in" filter="fade">
                                      <p:cBhvr>
                                        <p:cTn id="26" dur="500"/>
                                        <p:tgtEl>
                                          <p:spTgt spid="136"/>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87"/>
                                        </p:tgtEl>
                                        <p:attrNameLst>
                                          <p:attrName>style.visibility</p:attrName>
                                        </p:attrNameLst>
                                      </p:cBhvr>
                                      <p:to>
                                        <p:strVal val="visible"/>
                                      </p:to>
                                    </p:set>
                                    <p:animEffect transition="in" filter="fade">
                                      <p:cBhvr>
                                        <p:cTn id="30" dur="500"/>
                                        <p:tgtEl>
                                          <p:spTgt spid="187"/>
                                        </p:tgtEl>
                                      </p:cBhvr>
                                    </p:animEffect>
                                  </p:childTnLst>
                                </p:cTn>
                              </p:par>
                              <p:par>
                                <p:cTn id="31" presetID="10" presetClass="entr" presetSubtype="0" fill="hold" nodeType="with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fade">
                                      <p:cBhvr>
                                        <p:cTn id="33" dur="500"/>
                                        <p:tgtEl>
                                          <p:spTgt spid="20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fade">
                                      <p:cBhvr>
                                        <p:cTn id="36" dur="500"/>
                                        <p:tgtEl>
                                          <p:spTgt spid="145"/>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fade">
                                      <p:cBhvr>
                                        <p:cTn id="40" dur="500"/>
                                        <p:tgtEl>
                                          <p:spTgt spid="190"/>
                                        </p:tgtEl>
                                      </p:cBhvr>
                                    </p:animEffect>
                                  </p:childTnLst>
                                </p:cTn>
                              </p:par>
                              <p:par>
                                <p:cTn id="41" presetID="10" presetClass="entr" presetSubtype="0" fill="hold" nodeType="with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fade">
                                      <p:cBhvr>
                                        <p:cTn id="43" dur="500"/>
                                        <p:tgtEl>
                                          <p:spTgt spid="20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4"/>
                                        </p:tgtEl>
                                        <p:attrNameLst>
                                          <p:attrName>style.visibility</p:attrName>
                                        </p:attrNameLst>
                                      </p:cBhvr>
                                      <p:to>
                                        <p:strVal val="visible"/>
                                      </p:to>
                                    </p:set>
                                    <p:animEffect transition="in" filter="fade">
                                      <p:cBhvr>
                                        <p:cTn id="46" dur="500"/>
                                        <p:tgtEl>
                                          <p:spTgt spid="154"/>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11"/>
                                        </p:tgtEl>
                                        <p:attrNameLst>
                                          <p:attrName>style.visibility</p:attrName>
                                        </p:attrNameLst>
                                      </p:cBhvr>
                                      <p:to>
                                        <p:strVal val="visible"/>
                                      </p:to>
                                    </p:set>
                                    <p:animEffect transition="in" filter="fade">
                                      <p:cBhvr>
                                        <p:cTn id="50" dur="500"/>
                                        <p:tgtEl>
                                          <p:spTgt spid="211"/>
                                        </p:tgtEl>
                                      </p:cBhvr>
                                    </p:animEffect>
                                  </p:childTnLst>
                                </p:cTn>
                              </p:par>
                              <p:par>
                                <p:cTn id="51" presetID="10" presetClass="entr" presetSubtype="0" fill="hold" nodeType="withEffect">
                                  <p:stCondLst>
                                    <p:cond delay="0"/>
                                  </p:stCondLst>
                                  <p:childTnLst>
                                    <p:set>
                                      <p:cBhvr>
                                        <p:cTn id="52" dur="1" fill="hold">
                                          <p:stCondLst>
                                            <p:cond delay="0"/>
                                          </p:stCondLst>
                                        </p:cTn>
                                        <p:tgtEl>
                                          <p:spTgt spid="193"/>
                                        </p:tgtEl>
                                        <p:attrNameLst>
                                          <p:attrName>style.visibility</p:attrName>
                                        </p:attrNameLst>
                                      </p:cBhvr>
                                      <p:to>
                                        <p:strVal val="visible"/>
                                      </p:to>
                                    </p:set>
                                    <p:animEffect transition="in" filter="fade">
                                      <p:cBhvr>
                                        <p:cTn id="53" dur="500"/>
                                        <p:tgtEl>
                                          <p:spTgt spid="19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3"/>
                                        </p:tgtEl>
                                        <p:attrNameLst>
                                          <p:attrName>style.visibility</p:attrName>
                                        </p:attrNameLst>
                                      </p:cBhvr>
                                      <p:to>
                                        <p:strVal val="visible"/>
                                      </p:to>
                                    </p:set>
                                    <p:animEffect transition="in" filter="fade">
                                      <p:cBhvr>
                                        <p:cTn id="56" dur="500"/>
                                        <p:tgtEl>
                                          <p:spTgt spid="163"/>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214"/>
                                        </p:tgtEl>
                                        <p:attrNameLst>
                                          <p:attrName>style.visibility</p:attrName>
                                        </p:attrNameLst>
                                      </p:cBhvr>
                                      <p:to>
                                        <p:strVal val="visible"/>
                                      </p:to>
                                    </p:set>
                                    <p:animEffect transition="in" filter="fade">
                                      <p:cBhvr>
                                        <p:cTn id="60" dur="500"/>
                                        <p:tgtEl>
                                          <p:spTgt spid="214"/>
                                        </p:tgtEl>
                                      </p:cBhvr>
                                    </p:animEffect>
                                  </p:childTnLst>
                                </p:cTn>
                              </p:par>
                              <p:par>
                                <p:cTn id="61" presetID="10" presetClass="entr" presetSubtype="0" fill="hold" nodeType="withEffect">
                                  <p:stCondLst>
                                    <p:cond delay="0"/>
                                  </p:stCondLst>
                                  <p:childTnLst>
                                    <p:set>
                                      <p:cBhvr>
                                        <p:cTn id="62" dur="1" fill="hold">
                                          <p:stCondLst>
                                            <p:cond delay="0"/>
                                          </p:stCondLst>
                                        </p:cTn>
                                        <p:tgtEl>
                                          <p:spTgt spid="197"/>
                                        </p:tgtEl>
                                        <p:attrNameLst>
                                          <p:attrName>style.visibility</p:attrName>
                                        </p:attrNameLst>
                                      </p:cBhvr>
                                      <p:to>
                                        <p:strVal val="visible"/>
                                      </p:to>
                                    </p:set>
                                    <p:animEffect transition="in" filter="fade">
                                      <p:cBhvr>
                                        <p:cTn id="63" dur="500"/>
                                        <p:tgtEl>
                                          <p:spTgt spid="19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2"/>
                                        </p:tgtEl>
                                        <p:attrNameLst>
                                          <p:attrName>style.visibility</p:attrName>
                                        </p:attrNameLst>
                                      </p:cBhvr>
                                      <p:to>
                                        <p:strVal val="visible"/>
                                      </p:to>
                                    </p:set>
                                    <p:animEffect transition="in" filter="fade">
                                      <p:cBhvr>
                                        <p:cTn id="66" dur="500"/>
                                        <p:tgtEl>
                                          <p:spTgt spid="172"/>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fill="hold"/>
                                        <p:tgtEl>
                                          <p:spTgt spid="34"/>
                                        </p:tgtEl>
                                        <p:attrNameLst>
                                          <p:attrName>ppt_x</p:attrName>
                                        </p:attrNameLst>
                                      </p:cBhvr>
                                      <p:tavLst>
                                        <p:tav tm="0">
                                          <p:val>
                                            <p:strVal val="1+#ppt_w/2"/>
                                          </p:val>
                                        </p:tav>
                                        <p:tav tm="100000">
                                          <p:val>
                                            <p:strVal val="#ppt_x"/>
                                          </p:val>
                                        </p:tav>
                                      </p:tavLst>
                                    </p:anim>
                                    <p:anim calcmode="lin" valueType="num">
                                      <p:cBhvr additive="base">
                                        <p:cTn id="70" dur="500" fill="hold"/>
                                        <p:tgtEl>
                                          <p:spTgt spid="3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1+#ppt_w/2"/>
                                          </p:val>
                                        </p:tav>
                                        <p:tav tm="100000">
                                          <p:val>
                                            <p:strVal val="#ppt_x"/>
                                          </p:val>
                                        </p:tav>
                                      </p:tavLst>
                                    </p:anim>
                                    <p:anim calcmode="lin" valueType="num">
                                      <p:cBhvr additive="base">
                                        <p:cTn id="7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22"/>
                                        </p:tgtEl>
                                        <p:attrNameLst>
                                          <p:attrName>style.visibility</p:attrName>
                                        </p:attrNameLst>
                                      </p:cBhvr>
                                      <p:to>
                                        <p:strVal val="visible"/>
                                      </p:to>
                                    </p:set>
                                    <p:animEffect transition="in" filter="fade">
                                      <p:cBhvr>
                                        <p:cTn id="79"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36" grpId="0" animBg="1"/>
      <p:bldP spid="145" grpId="0" animBg="1"/>
      <p:bldP spid="154" grpId="0" animBg="1"/>
      <p:bldP spid="163" grpId="0" animBg="1"/>
      <p:bldP spid="172" grpId="0" animBg="1"/>
      <p:bldP spid="218" grpId="0"/>
      <p:bldP spid="222" grpId="0"/>
      <p:bldP spid="34" grpId="0" animBg="1"/>
      <p:bldP spid="3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a:xfrm>
            <a:off x="1676400" y="156219"/>
            <a:ext cx="21031200" cy="2651126"/>
          </a:xfrm>
        </p:spPr>
        <p:txBody>
          <a:bodyPr>
            <a:normAutofit/>
          </a:bodyPr>
          <a:lstStyle/>
          <a:p>
            <a:pPr>
              <a:lnSpc>
                <a:spcPct val="100000"/>
              </a:lnSpc>
            </a:pPr>
            <a:r>
              <a:rPr lang="en-US" b="1" dirty="0" err="1">
                <a:solidFill>
                  <a:srgbClr val="002A5C"/>
                </a:solidFill>
              </a:rPr>
              <a:t>Blelloch</a:t>
            </a:r>
            <a:r>
              <a:rPr lang="en-US" b="1" dirty="0">
                <a:solidFill>
                  <a:srgbClr val="002A5C"/>
                </a:solidFill>
              </a:rPr>
              <a:t> Scan: </a:t>
            </a:r>
            <a:r>
              <a:rPr lang="en-US" sz="6400" dirty="0">
                <a:solidFill>
                  <a:srgbClr val="002A5C"/>
                </a:solidFill>
              </a:rPr>
              <a:t>① </a:t>
            </a:r>
            <a:r>
              <a:rPr lang="en-US" dirty="0">
                <a:solidFill>
                  <a:srgbClr val="002A5C"/>
                </a:solidFill>
              </a:rPr>
              <a:t>Up-sweep Phase</a:t>
            </a:r>
          </a:p>
        </p:txBody>
      </p:sp>
      <p:sp>
        <p:nvSpPr>
          <p:cNvPr id="4" name="Slide Number Placeholder 3">
            <a:extLst>
              <a:ext uri="{FF2B5EF4-FFF2-40B4-BE49-F238E27FC236}">
                <a16:creationId xmlns:a16="http://schemas.microsoft.com/office/drawing/2014/main" id="{43E237F3-7429-4136-B548-3FBDC7BE9096}"/>
              </a:ext>
            </a:extLst>
          </p:cNvPr>
          <p:cNvSpPr>
            <a:spLocks noGrp="1"/>
          </p:cNvSpPr>
          <p:nvPr>
            <p:ph type="sldNum" sz="quarter" idx="12"/>
          </p:nvPr>
        </p:nvSpPr>
        <p:spPr>
          <a:xfrm>
            <a:off x="17221200" y="12156889"/>
            <a:ext cx="5486400" cy="730250"/>
          </a:xfrm>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69</a:t>
            </a:fld>
            <a:endParaRPr lang="en-US" sz="3200" b="0" kern="1200" dirty="0">
              <a:solidFill>
                <a:prstClr val="black">
                  <a:tint val="75000"/>
                </a:prstClr>
              </a:solidFill>
              <a:latin typeface="Calibri" panose="020F0502020204030204"/>
              <a:ea typeface="+mn-ea"/>
              <a:cs typeface="+mn-cs"/>
            </a:endParaRPr>
          </a:p>
        </p:txBody>
      </p:sp>
      <p:sp>
        <p:nvSpPr>
          <p:cNvPr id="14" name="Rectangle 13">
            <a:extLst>
              <a:ext uri="{FF2B5EF4-FFF2-40B4-BE49-F238E27FC236}">
                <a16:creationId xmlns:a16="http://schemas.microsoft.com/office/drawing/2014/main" id="{7CCACF1A-7232-42EE-B0D3-52ABA6ECFD1E}"/>
              </a:ext>
            </a:extLst>
          </p:cNvPr>
          <p:cNvSpPr/>
          <p:nvPr/>
        </p:nvSpPr>
        <p:spPr>
          <a:xfrm>
            <a:off x="9160667"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5" name="Rectangle 14">
            <a:extLst>
              <a:ext uri="{FF2B5EF4-FFF2-40B4-BE49-F238E27FC236}">
                <a16:creationId xmlns:a16="http://schemas.microsoft.com/office/drawing/2014/main" id="{A1000A49-A034-4F46-BD8A-9C069A6F27A1}"/>
              </a:ext>
            </a:extLst>
          </p:cNvPr>
          <p:cNvSpPr/>
          <p:nvPr/>
        </p:nvSpPr>
        <p:spPr>
          <a:xfrm>
            <a:off x="10979971"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a:t>
            </a:r>
            <a:endParaRPr lang="en-US" sz="5600" kern="1200" baseline="-25000">
              <a:solidFill>
                <a:prstClr val="black"/>
              </a:solidFill>
              <a:latin typeface="Calibri" panose="020F0502020204030204"/>
            </a:endParaRPr>
          </a:p>
        </p:txBody>
      </p:sp>
      <p:sp>
        <p:nvSpPr>
          <p:cNvPr id="16" name="Rectangle 15">
            <a:extLst>
              <a:ext uri="{FF2B5EF4-FFF2-40B4-BE49-F238E27FC236}">
                <a16:creationId xmlns:a16="http://schemas.microsoft.com/office/drawing/2014/main" id="{D08EFFE9-E250-4F19-A93F-0E64A80736A5}"/>
              </a:ext>
            </a:extLst>
          </p:cNvPr>
          <p:cNvSpPr/>
          <p:nvPr/>
        </p:nvSpPr>
        <p:spPr>
          <a:xfrm>
            <a:off x="12799275"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7" name="Rectangle 16">
            <a:extLst>
              <a:ext uri="{FF2B5EF4-FFF2-40B4-BE49-F238E27FC236}">
                <a16:creationId xmlns:a16="http://schemas.microsoft.com/office/drawing/2014/main" id="{AE0FC429-BE5B-4CD7-81AD-C8A86FE6F2F3}"/>
              </a:ext>
            </a:extLst>
          </p:cNvPr>
          <p:cNvSpPr/>
          <p:nvPr/>
        </p:nvSpPr>
        <p:spPr>
          <a:xfrm>
            <a:off x="14618579"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4</a:t>
            </a:r>
            <a:endParaRPr lang="en-US" sz="5600" kern="1200" baseline="-25000">
              <a:solidFill>
                <a:prstClr val="black"/>
              </a:solidFill>
              <a:latin typeface="Calibri" panose="020F0502020204030204"/>
            </a:endParaRPr>
          </a:p>
        </p:txBody>
      </p:sp>
      <p:sp>
        <p:nvSpPr>
          <p:cNvPr id="18" name="Rectangle 17">
            <a:extLst>
              <a:ext uri="{FF2B5EF4-FFF2-40B4-BE49-F238E27FC236}">
                <a16:creationId xmlns:a16="http://schemas.microsoft.com/office/drawing/2014/main" id="{494F929D-E84E-4A06-8616-EA2D775CB262}"/>
              </a:ext>
            </a:extLst>
          </p:cNvPr>
          <p:cNvSpPr/>
          <p:nvPr/>
        </p:nvSpPr>
        <p:spPr>
          <a:xfrm>
            <a:off x="16437883"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19" name="Rectangle 18">
            <a:extLst>
              <a:ext uri="{FF2B5EF4-FFF2-40B4-BE49-F238E27FC236}">
                <a16:creationId xmlns:a16="http://schemas.microsoft.com/office/drawing/2014/main" id="{EC3F5D75-C0FE-4961-A46A-AFBBEB973283}"/>
              </a:ext>
            </a:extLst>
          </p:cNvPr>
          <p:cNvSpPr/>
          <p:nvPr/>
        </p:nvSpPr>
        <p:spPr>
          <a:xfrm>
            <a:off x="18257187"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20" name="Rectangle 19">
            <a:extLst>
              <a:ext uri="{FF2B5EF4-FFF2-40B4-BE49-F238E27FC236}">
                <a16:creationId xmlns:a16="http://schemas.microsoft.com/office/drawing/2014/main" id="{D6A45DB2-625B-4091-A174-AD318008B403}"/>
              </a:ext>
            </a:extLst>
          </p:cNvPr>
          <p:cNvSpPr/>
          <p:nvPr/>
        </p:nvSpPr>
        <p:spPr>
          <a:xfrm>
            <a:off x="20076491"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21" name="Rectangle 20">
            <a:extLst>
              <a:ext uri="{FF2B5EF4-FFF2-40B4-BE49-F238E27FC236}">
                <a16:creationId xmlns:a16="http://schemas.microsoft.com/office/drawing/2014/main" id="{2474BE0D-7B1B-4181-93C6-2D9F7B17820C}"/>
              </a:ext>
            </a:extLst>
          </p:cNvPr>
          <p:cNvSpPr/>
          <p:nvPr/>
        </p:nvSpPr>
        <p:spPr>
          <a:xfrm>
            <a:off x="21895793" y="249217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8</a:t>
            </a:r>
            <a:endParaRPr lang="en-US" sz="5600" kern="1200" baseline="-25000">
              <a:solidFill>
                <a:prstClr val="black"/>
              </a:solidFill>
              <a:latin typeface="Calibri" panose="020F0502020204030204"/>
            </a:endParaRPr>
          </a:p>
        </p:txBody>
      </p:sp>
      <p:sp>
        <p:nvSpPr>
          <p:cNvPr id="127" name="Rectangle 126">
            <a:extLst>
              <a:ext uri="{FF2B5EF4-FFF2-40B4-BE49-F238E27FC236}">
                <a16:creationId xmlns:a16="http://schemas.microsoft.com/office/drawing/2014/main" id="{772D267D-8024-4B95-B3F4-5B0AD187FEB6}"/>
              </a:ext>
            </a:extLst>
          </p:cNvPr>
          <p:cNvSpPr/>
          <p:nvPr/>
        </p:nvSpPr>
        <p:spPr>
          <a:xfrm>
            <a:off x="10979971" y="409555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29" name="Rectangle 128">
            <a:extLst>
              <a:ext uri="{FF2B5EF4-FFF2-40B4-BE49-F238E27FC236}">
                <a16:creationId xmlns:a16="http://schemas.microsoft.com/office/drawing/2014/main" id="{0429118F-47E0-4AC4-AA7D-486CE435E86F}"/>
              </a:ext>
            </a:extLst>
          </p:cNvPr>
          <p:cNvSpPr/>
          <p:nvPr/>
        </p:nvSpPr>
        <p:spPr>
          <a:xfrm>
            <a:off x="14618579" y="409555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31" name="Rectangle 130">
            <a:extLst>
              <a:ext uri="{FF2B5EF4-FFF2-40B4-BE49-F238E27FC236}">
                <a16:creationId xmlns:a16="http://schemas.microsoft.com/office/drawing/2014/main" id="{A46280DF-19F3-44CB-849E-CCC172A21925}"/>
              </a:ext>
            </a:extLst>
          </p:cNvPr>
          <p:cNvSpPr/>
          <p:nvPr/>
        </p:nvSpPr>
        <p:spPr>
          <a:xfrm>
            <a:off x="18257187" y="409555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33" name="Rectangle 132">
            <a:extLst>
              <a:ext uri="{FF2B5EF4-FFF2-40B4-BE49-F238E27FC236}">
                <a16:creationId xmlns:a16="http://schemas.microsoft.com/office/drawing/2014/main" id="{F49A4FD0-296D-4519-827A-52D4CC6730F7}"/>
              </a:ext>
            </a:extLst>
          </p:cNvPr>
          <p:cNvSpPr/>
          <p:nvPr/>
        </p:nvSpPr>
        <p:spPr>
          <a:xfrm>
            <a:off x="21895793" y="409555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37" name="Rectangle 136">
            <a:extLst>
              <a:ext uri="{FF2B5EF4-FFF2-40B4-BE49-F238E27FC236}">
                <a16:creationId xmlns:a16="http://schemas.microsoft.com/office/drawing/2014/main" id="{01641DA2-6B59-477B-92FC-FB14D10FF2D3}"/>
              </a:ext>
            </a:extLst>
          </p:cNvPr>
          <p:cNvSpPr/>
          <p:nvPr/>
        </p:nvSpPr>
        <p:spPr>
          <a:xfrm>
            <a:off x="14618579" y="569892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41" name="Rectangle 140">
            <a:extLst>
              <a:ext uri="{FF2B5EF4-FFF2-40B4-BE49-F238E27FC236}">
                <a16:creationId xmlns:a16="http://schemas.microsoft.com/office/drawing/2014/main" id="{B539BFCB-C07F-45AC-9F70-301C5113AFA0}"/>
              </a:ext>
            </a:extLst>
          </p:cNvPr>
          <p:cNvSpPr/>
          <p:nvPr/>
        </p:nvSpPr>
        <p:spPr>
          <a:xfrm>
            <a:off x="21895793" y="569892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26</a:t>
            </a:r>
            <a:endParaRPr lang="en-US" sz="5600" kern="1200" baseline="-25000">
              <a:solidFill>
                <a:prstClr val="black"/>
              </a:solidFill>
              <a:latin typeface="Calibri" panose="020F0502020204030204"/>
            </a:endParaRPr>
          </a:p>
        </p:txBody>
      </p:sp>
      <p:cxnSp>
        <p:nvCxnSpPr>
          <p:cNvPr id="5" name="Connector: Elbow 4">
            <a:extLst>
              <a:ext uri="{FF2B5EF4-FFF2-40B4-BE49-F238E27FC236}">
                <a16:creationId xmlns:a16="http://schemas.microsoft.com/office/drawing/2014/main" id="{9130670A-36D5-440D-932E-170870A7F404}"/>
              </a:ext>
            </a:extLst>
          </p:cNvPr>
          <p:cNvCxnSpPr>
            <a:cxnSpLocks/>
            <a:stCxn id="14" idx="2"/>
            <a:endCxn id="127" idx="1"/>
          </p:cNvCxnSpPr>
          <p:nvPr/>
        </p:nvCxnSpPr>
        <p:spPr>
          <a:xfrm rot="16200000" flipH="1">
            <a:off x="9849652" y="3489107"/>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2B163EE6-8DCF-4AD1-85FF-7D5F29E0F09A}"/>
              </a:ext>
            </a:extLst>
          </p:cNvPr>
          <p:cNvCxnSpPr>
            <a:cxnSpLocks/>
            <a:stCxn id="16" idx="2"/>
            <a:endCxn id="129" idx="1"/>
          </p:cNvCxnSpPr>
          <p:nvPr/>
        </p:nvCxnSpPr>
        <p:spPr>
          <a:xfrm rot="16200000" flipH="1">
            <a:off x="13488260" y="3489107"/>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6BC7A27D-C9B7-432F-92BD-A5A70E0311B4}"/>
              </a:ext>
            </a:extLst>
          </p:cNvPr>
          <p:cNvCxnSpPr>
            <a:cxnSpLocks/>
            <a:stCxn id="18" idx="2"/>
            <a:endCxn id="131" idx="1"/>
          </p:cNvCxnSpPr>
          <p:nvPr/>
        </p:nvCxnSpPr>
        <p:spPr>
          <a:xfrm rot="16200000" flipH="1">
            <a:off x="17126868" y="3489107"/>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95800815-7AE0-42DE-8DDF-08B3F8043B69}"/>
              </a:ext>
            </a:extLst>
          </p:cNvPr>
          <p:cNvCxnSpPr>
            <a:cxnSpLocks/>
            <a:stCxn id="20" idx="2"/>
            <a:endCxn id="133" idx="1"/>
          </p:cNvCxnSpPr>
          <p:nvPr/>
        </p:nvCxnSpPr>
        <p:spPr>
          <a:xfrm rot="16200000" flipH="1">
            <a:off x="20765476" y="3489108"/>
            <a:ext cx="1079504" cy="11811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36622241-FCC5-4A89-ABED-92B4E2D251FF}"/>
              </a:ext>
            </a:extLst>
          </p:cNvPr>
          <p:cNvCxnSpPr>
            <a:cxnSpLocks/>
            <a:stCxn id="127" idx="2"/>
            <a:endCxn id="137" idx="1"/>
          </p:cNvCxnSpPr>
          <p:nvPr/>
        </p:nvCxnSpPr>
        <p:spPr>
          <a:xfrm rot="16200000" flipH="1">
            <a:off x="12578608" y="4182833"/>
            <a:ext cx="1079504" cy="30004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EC75C162-BF5D-47EC-9E81-C510378C9F86}"/>
              </a:ext>
            </a:extLst>
          </p:cNvPr>
          <p:cNvCxnSpPr>
            <a:cxnSpLocks/>
            <a:stCxn id="131" idx="2"/>
            <a:endCxn id="141" idx="1"/>
          </p:cNvCxnSpPr>
          <p:nvPr/>
        </p:nvCxnSpPr>
        <p:spPr>
          <a:xfrm rot="16200000" flipH="1">
            <a:off x="19855824" y="4182834"/>
            <a:ext cx="1079504" cy="300043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342431-7464-41D0-AC2A-30FE39327699}"/>
              </a:ext>
            </a:extLst>
          </p:cNvPr>
          <p:cNvCxnSpPr>
            <a:cxnSpLocks/>
            <a:stCxn id="15" idx="2"/>
            <a:endCxn id="127" idx="0"/>
          </p:cNvCxnSpPr>
          <p:nvPr/>
        </p:nvCxnSpPr>
        <p:spPr>
          <a:xfrm>
            <a:off x="11618144" y="353992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5397F19-1314-4240-8996-C673E1764809}"/>
              </a:ext>
            </a:extLst>
          </p:cNvPr>
          <p:cNvCxnSpPr>
            <a:cxnSpLocks/>
            <a:stCxn id="17" idx="2"/>
            <a:endCxn id="129" idx="0"/>
          </p:cNvCxnSpPr>
          <p:nvPr/>
        </p:nvCxnSpPr>
        <p:spPr>
          <a:xfrm>
            <a:off x="15256752" y="353992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DD9DCAC-78F0-4FD6-A079-A3FA7808AAB5}"/>
              </a:ext>
            </a:extLst>
          </p:cNvPr>
          <p:cNvCxnSpPr>
            <a:cxnSpLocks/>
            <a:stCxn id="19" idx="2"/>
            <a:endCxn id="131" idx="0"/>
          </p:cNvCxnSpPr>
          <p:nvPr/>
        </p:nvCxnSpPr>
        <p:spPr>
          <a:xfrm>
            <a:off x="18895360" y="353992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5089825-BBEF-4831-9D6C-19AAF79B8892}"/>
              </a:ext>
            </a:extLst>
          </p:cNvPr>
          <p:cNvCxnSpPr>
            <a:cxnSpLocks/>
            <a:stCxn id="21" idx="2"/>
            <a:endCxn id="133" idx="0"/>
          </p:cNvCxnSpPr>
          <p:nvPr/>
        </p:nvCxnSpPr>
        <p:spPr>
          <a:xfrm>
            <a:off x="22533966" y="353992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ED9BEAE-5F65-43D2-AF40-DD838AA96144}"/>
              </a:ext>
            </a:extLst>
          </p:cNvPr>
          <p:cNvCxnSpPr>
            <a:cxnSpLocks/>
            <a:stCxn id="129" idx="2"/>
            <a:endCxn id="137" idx="0"/>
          </p:cNvCxnSpPr>
          <p:nvPr/>
        </p:nvCxnSpPr>
        <p:spPr>
          <a:xfrm>
            <a:off x="15256752" y="514329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3B9C396-B36E-4369-B044-D64C1F07020B}"/>
              </a:ext>
            </a:extLst>
          </p:cNvPr>
          <p:cNvCxnSpPr>
            <a:cxnSpLocks/>
            <a:stCxn id="133" idx="2"/>
            <a:endCxn id="141" idx="0"/>
          </p:cNvCxnSpPr>
          <p:nvPr/>
        </p:nvCxnSpPr>
        <p:spPr>
          <a:xfrm>
            <a:off x="22533966" y="514329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150ACC32-6859-4EB6-A6FD-EB7A802ADE32}"/>
              </a:ext>
            </a:extLst>
          </p:cNvPr>
          <p:cNvSpPr/>
          <p:nvPr/>
        </p:nvSpPr>
        <p:spPr>
          <a:xfrm>
            <a:off x="3345590" y="5674822"/>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alibri" panose="020F0502020204030204"/>
              </a:rPr>
              <a:t>A</a:t>
            </a:r>
          </a:p>
        </p:txBody>
      </p:sp>
      <p:sp>
        <p:nvSpPr>
          <p:cNvPr id="104" name="Rectangle 103">
            <a:extLst>
              <a:ext uri="{FF2B5EF4-FFF2-40B4-BE49-F238E27FC236}">
                <a16:creationId xmlns:a16="http://schemas.microsoft.com/office/drawing/2014/main" id="{EBCAD581-A224-4329-90AC-2E7A279D3110}"/>
              </a:ext>
            </a:extLst>
          </p:cNvPr>
          <p:cNvSpPr/>
          <p:nvPr/>
        </p:nvSpPr>
        <p:spPr>
          <a:xfrm>
            <a:off x="4870498" y="5674822"/>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onsolas" panose="020B0609020204030204" pitchFamily="49" charset="0"/>
              </a:rPr>
              <a:t>B</a:t>
            </a:r>
          </a:p>
        </p:txBody>
      </p:sp>
      <p:sp>
        <p:nvSpPr>
          <p:cNvPr id="105" name="Rectangle 104">
            <a:extLst>
              <a:ext uri="{FF2B5EF4-FFF2-40B4-BE49-F238E27FC236}">
                <a16:creationId xmlns:a16="http://schemas.microsoft.com/office/drawing/2014/main" id="{F465FA7C-4A72-4FB2-96F1-D124EF7BFF3F}"/>
              </a:ext>
            </a:extLst>
          </p:cNvPr>
          <p:cNvSpPr/>
          <p:nvPr/>
        </p:nvSpPr>
        <p:spPr>
          <a:xfrm>
            <a:off x="4870494" y="7139968"/>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2800" kern="1200">
                <a:solidFill>
                  <a:prstClr val="black"/>
                </a:solidFill>
                <a:latin typeface="Calibri" panose="020F0502020204030204"/>
              </a:rPr>
              <a:t>A+B</a:t>
            </a:r>
            <a:endParaRPr lang="en-US" sz="2800" kern="1200" baseline="-25000">
              <a:solidFill>
                <a:prstClr val="black"/>
              </a:solidFill>
              <a:latin typeface="Calibri" panose="020F0502020204030204"/>
            </a:endParaRPr>
          </a:p>
        </p:txBody>
      </p:sp>
      <p:cxnSp>
        <p:nvCxnSpPr>
          <p:cNvPr id="108" name="Connector: Elbow 107">
            <a:extLst>
              <a:ext uri="{FF2B5EF4-FFF2-40B4-BE49-F238E27FC236}">
                <a16:creationId xmlns:a16="http://schemas.microsoft.com/office/drawing/2014/main" id="{59323459-D1A9-427D-A369-627524A151B2}"/>
              </a:ext>
            </a:extLst>
          </p:cNvPr>
          <p:cNvCxnSpPr>
            <a:cxnSpLocks/>
            <a:stCxn id="102" idx="2"/>
            <a:endCxn id="105" idx="1"/>
          </p:cNvCxnSpPr>
          <p:nvPr/>
        </p:nvCxnSpPr>
        <p:spPr>
          <a:xfrm rot="16200000" flipH="1">
            <a:off x="3878391" y="6650782"/>
            <a:ext cx="962226" cy="102198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or: Elbow 109">
            <a:extLst>
              <a:ext uri="{FF2B5EF4-FFF2-40B4-BE49-F238E27FC236}">
                <a16:creationId xmlns:a16="http://schemas.microsoft.com/office/drawing/2014/main" id="{93A5D459-C830-4443-AADF-D011E142EC69}"/>
              </a:ext>
            </a:extLst>
          </p:cNvPr>
          <p:cNvCxnSpPr>
            <a:cxnSpLocks/>
            <a:stCxn id="104" idx="2"/>
            <a:endCxn id="105" idx="0"/>
          </p:cNvCxnSpPr>
          <p:nvPr/>
        </p:nvCxnSpPr>
        <p:spPr>
          <a:xfrm rot="5400000">
            <a:off x="5143765" y="6910312"/>
            <a:ext cx="459306" cy="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2AA60D3-CF16-41A6-A929-A47ADCF1AA91}"/>
              </a:ext>
            </a:extLst>
          </p:cNvPr>
          <p:cNvSpPr txBox="1"/>
          <p:nvPr/>
        </p:nvSpPr>
        <p:spPr>
          <a:xfrm>
            <a:off x="3356969" y="4874600"/>
            <a:ext cx="2519366" cy="707886"/>
          </a:xfrm>
          <a:prstGeom prst="rect">
            <a:avLst/>
          </a:prstGeom>
          <a:noFill/>
          <a:ln>
            <a:noFill/>
          </a:ln>
        </p:spPr>
        <p:txBody>
          <a:bodyPr wrap="square" rtlCol="0">
            <a:spAutoFit/>
          </a:bodyPr>
          <a:lstStyle/>
          <a:p>
            <a:pPr defTabSz="1828800" hangingPunct="1">
              <a:defRPr/>
            </a:pPr>
            <a:r>
              <a:rPr lang="en-US" sz="4000" kern="1200">
                <a:solidFill>
                  <a:prstClr val="black"/>
                </a:solidFill>
                <a:latin typeface="Calibri" panose="020F0502020204030204"/>
                <a:ea typeface="+mn-ea"/>
                <a:cs typeface="+mn-cs"/>
              </a:rPr>
              <a:t>Up-sweep</a:t>
            </a:r>
            <a:endParaRPr lang="en-US" sz="4800" kern="1200">
              <a:solidFill>
                <a:prstClr val="black"/>
              </a:solidFill>
              <a:latin typeface="Calibri" panose="020F0502020204030204"/>
              <a:ea typeface="+mn-ea"/>
              <a:cs typeface="+mn-cs"/>
            </a:endParaRPr>
          </a:p>
        </p:txBody>
      </p:sp>
      <p:sp>
        <p:nvSpPr>
          <p:cNvPr id="152" name="TextBox 151">
            <a:extLst>
              <a:ext uri="{FF2B5EF4-FFF2-40B4-BE49-F238E27FC236}">
                <a16:creationId xmlns:a16="http://schemas.microsoft.com/office/drawing/2014/main" id="{46F22B96-DB3A-40BF-9F9A-27A4253C33DB}"/>
              </a:ext>
            </a:extLst>
          </p:cNvPr>
          <p:cNvSpPr txBox="1"/>
          <p:nvPr/>
        </p:nvSpPr>
        <p:spPr>
          <a:xfrm>
            <a:off x="1676401" y="10112205"/>
            <a:ext cx="7484266" cy="1815882"/>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Compute partial sums via a </a:t>
            </a:r>
            <a:r>
              <a:rPr lang="en-US" sz="5600" kern="1200" dirty="0">
                <a:solidFill>
                  <a:prstClr val="black"/>
                </a:solidFill>
                <a:latin typeface="Calibri" panose="020F0502020204030204"/>
                <a:ea typeface="+mn-ea"/>
                <a:cs typeface="+mn-cs"/>
              </a:rPr>
              <a:t>reduction tree</a:t>
            </a:r>
            <a:r>
              <a:rPr lang="en-US" sz="5600" b="0" kern="1200">
                <a:solidFill>
                  <a:prstClr val="black"/>
                </a:solidFill>
                <a:latin typeface="Calibri" panose="020F0502020204030204"/>
                <a:ea typeface="+mn-ea"/>
                <a:cs typeface="+mn-cs"/>
              </a:rPr>
              <a:t>.</a:t>
            </a:r>
          </a:p>
        </p:txBody>
      </p:sp>
      <p:sp>
        <p:nvSpPr>
          <p:cNvPr id="55" name="Arrow: Left 54">
            <a:extLst>
              <a:ext uri="{FF2B5EF4-FFF2-40B4-BE49-F238E27FC236}">
                <a16:creationId xmlns:a16="http://schemas.microsoft.com/office/drawing/2014/main" id="{7E73973B-0D8B-4AD7-8971-A1D70065AB5D}"/>
              </a:ext>
            </a:extLst>
          </p:cNvPr>
          <p:cNvSpPr/>
          <p:nvPr/>
        </p:nvSpPr>
        <p:spPr>
          <a:xfrm rot="16200000">
            <a:off x="18630638" y="7406825"/>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white"/>
                </a:solidFill>
                <a:latin typeface="Calibri" panose="020F0502020204030204"/>
              </a:rPr>
              <a:t>Time</a:t>
            </a:r>
          </a:p>
        </p:txBody>
      </p:sp>
    </p:spTree>
    <p:extLst>
      <p:ext uri="{BB962C8B-B14F-4D97-AF65-F5344CB8AC3E}">
        <p14:creationId xmlns:p14="http://schemas.microsoft.com/office/powerpoint/2010/main" val="24985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10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childTnLst>
                                </p:cTn>
                              </p:par>
                              <p:par>
                                <p:cTn id="17" presetID="10"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1000"/>
                                        <p:tgtEl>
                                          <p:spTgt spid="67"/>
                                        </p:tgtEl>
                                      </p:cBhvr>
                                    </p:animEffect>
                                  </p:childTnLst>
                                </p:cTn>
                              </p:par>
                              <p:par>
                                <p:cTn id="20" presetID="10" presetClass="entr" presetSubtype="0"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1000"/>
                                        <p:tgtEl>
                                          <p:spTgt spid="106"/>
                                        </p:tgtEl>
                                      </p:cBhvr>
                                    </p:animEffect>
                                  </p:childTnLst>
                                </p:cTn>
                              </p:par>
                              <p:par>
                                <p:cTn id="23" presetID="10"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childTnLst>
                                </p:cTn>
                              </p:par>
                              <p:par>
                                <p:cTn id="26" presetID="10" presetClass="entr" presetSubtype="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1000"/>
                                        <p:tgtEl>
                                          <p:spTgt spid="10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1000"/>
                                        <p:tgtEl>
                                          <p:spTgt spid="1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1000"/>
                                        <p:tgtEl>
                                          <p:spTgt spid="1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1000"/>
                                        <p:tgtEl>
                                          <p:spTgt spid="1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fade">
                                      <p:cBhvr>
                                        <p:cTn id="40" dur="1000"/>
                                        <p:tgtEl>
                                          <p:spTgt spid="133"/>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1000"/>
                                        <p:tgtEl>
                                          <p:spTgt spid="76"/>
                                        </p:tgtEl>
                                      </p:cBhvr>
                                    </p:animEffect>
                                  </p:childTnLst>
                                </p:cTn>
                              </p:par>
                              <p:par>
                                <p:cTn id="45" presetID="10" presetClass="entr" presetSubtype="0" fill="hold" nodeType="with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1000"/>
                                        <p:tgtEl>
                                          <p:spTgt spid="115"/>
                                        </p:tgtEl>
                                      </p:cBhvr>
                                    </p:animEffect>
                                  </p:childTnLst>
                                </p:cTn>
                              </p:par>
                              <p:par>
                                <p:cTn id="48" presetID="10" presetClass="entr" presetSubtype="0" fill="hold"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childTnLst>
                                </p:cTn>
                              </p:par>
                              <p:par>
                                <p:cTn id="51" presetID="10" presetClass="entr" presetSubtype="0" fill="hold"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fade">
                                      <p:cBhvr>
                                        <p:cTn id="53" dur="1000"/>
                                        <p:tgtEl>
                                          <p:spTgt spid="1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7"/>
                                        </p:tgtEl>
                                        <p:attrNameLst>
                                          <p:attrName>style.visibility</p:attrName>
                                        </p:attrNameLst>
                                      </p:cBhvr>
                                      <p:to>
                                        <p:strVal val="visible"/>
                                      </p:to>
                                    </p:set>
                                    <p:animEffect transition="in" filter="fade">
                                      <p:cBhvr>
                                        <p:cTn id="56" dur="1000"/>
                                        <p:tgtEl>
                                          <p:spTgt spid="1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1"/>
                                        </p:tgtEl>
                                        <p:attrNameLst>
                                          <p:attrName>style.visibility</p:attrName>
                                        </p:attrNameLst>
                                      </p:cBhvr>
                                      <p:to>
                                        <p:strVal val="visible"/>
                                      </p:to>
                                    </p:set>
                                    <p:animEffect transition="in" filter="fade">
                                      <p:cBhvr>
                                        <p:cTn id="59" dur="1000"/>
                                        <p:tgtEl>
                                          <p:spTgt spid="14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05"/>
                                        </p:tgtEl>
                                      </p:cBhvr>
                                    </p:animEffect>
                                    <p:set>
                                      <p:cBhvr>
                                        <p:cTn id="70" dur="1" fill="hold">
                                          <p:stCondLst>
                                            <p:cond delay="499"/>
                                          </p:stCondLst>
                                        </p:cTn>
                                        <p:tgtEl>
                                          <p:spTgt spid="10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08"/>
                                        </p:tgtEl>
                                      </p:cBhvr>
                                    </p:animEffect>
                                    <p:set>
                                      <p:cBhvr>
                                        <p:cTn id="73" dur="1" fill="hold">
                                          <p:stCondLst>
                                            <p:cond delay="499"/>
                                          </p:stCondLst>
                                        </p:cTn>
                                        <p:tgtEl>
                                          <p:spTgt spid="10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10"/>
                                        </p:tgtEl>
                                      </p:cBhvr>
                                    </p:animEffect>
                                    <p:set>
                                      <p:cBhvr>
                                        <p:cTn id="76" dur="1" fill="hold">
                                          <p:stCondLst>
                                            <p:cond delay="499"/>
                                          </p:stCondLst>
                                        </p:cTn>
                                        <p:tgtEl>
                                          <p:spTgt spid="110"/>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111"/>
                                        </p:tgtEl>
                                      </p:cBhvr>
                                    </p:animEffect>
                                    <p:set>
                                      <p:cBhvr>
                                        <p:cTn id="79"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9" grpId="0" animBg="1"/>
      <p:bldP spid="131" grpId="0" animBg="1"/>
      <p:bldP spid="133" grpId="0" animBg="1"/>
      <p:bldP spid="137" grpId="0" animBg="1"/>
      <p:bldP spid="141" grpId="0" animBg="1"/>
      <p:bldP spid="102" grpId="0" animBg="1"/>
      <p:bldP spid="104" grpId="0" animBg="1"/>
      <p:bldP spid="105" grpId="0" animBg="1"/>
      <p:bldP spid="1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392736" y="4063234"/>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Challenges</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1. Benchmarking</a:t>
            </a: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1741770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a:xfrm>
            <a:off x="1617186" y="84079"/>
            <a:ext cx="21031200" cy="2651126"/>
          </a:xfrm>
        </p:spPr>
        <p:txBody>
          <a:bodyPr>
            <a:normAutofit/>
          </a:bodyPr>
          <a:lstStyle/>
          <a:p>
            <a:pPr>
              <a:lnSpc>
                <a:spcPct val="100000"/>
              </a:lnSpc>
            </a:pPr>
            <a:r>
              <a:rPr lang="en-US" b="1" dirty="0" err="1">
                <a:solidFill>
                  <a:srgbClr val="002A5C"/>
                </a:solidFill>
              </a:rPr>
              <a:t>Blelloch</a:t>
            </a:r>
            <a:r>
              <a:rPr lang="en-US" b="1" dirty="0">
                <a:solidFill>
                  <a:srgbClr val="002A5C"/>
                </a:solidFill>
              </a:rPr>
              <a:t> Scan: </a:t>
            </a:r>
            <a:r>
              <a:rPr lang="en-US" sz="6400" dirty="0">
                <a:solidFill>
                  <a:srgbClr val="002A5C"/>
                </a:solidFill>
              </a:rPr>
              <a:t>②</a:t>
            </a:r>
            <a:r>
              <a:rPr lang="en-US" b="1" dirty="0">
                <a:solidFill>
                  <a:srgbClr val="002A5C"/>
                </a:solidFill>
              </a:rPr>
              <a:t> </a:t>
            </a:r>
            <a:r>
              <a:rPr lang="en-US" dirty="0">
                <a:solidFill>
                  <a:srgbClr val="002A5C"/>
                </a:solidFill>
              </a:rPr>
              <a:t>Down-sweep Phase</a:t>
            </a:r>
          </a:p>
        </p:txBody>
      </p:sp>
      <p:sp>
        <p:nvSpPr>
          <p:cNvPr id="4" name="Slide Number Placeholder 3">
            <a:extLst>
              <a:ext uri="{FF2B5EF4-FFF2-40B4-BE49-F238E27FC236}">
                <a16:creationId xmlns:a16="http://schemas.microsoft.com/office/drawing/2014/main" id="{43E237F3-7429-4136-B548-3FBDC7BE9096}"/>
              </a:ext>
            </a:extLst>
          </p:cNvPr>
          <p:cNvSpPr>
            <a:spLocks noGrp="1"/>
          </p:cNvSpPr>
          <p:nvPr>
            <p:ph type="sldNum" sz="quarter" idx="12"/>
          </p:nvPr>
        </p:nvSpPr>
        <p:spPr>
          <a:xfrm>
            <a:off x="17221200" y="12174815"/>
            <a:ext cx="5486400" cy="730250"/>
          </a:xfrm>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70</a:t>
            </a:fld>
            <a:endParaRPr lang="en-US" sz="2400" b="0" kern="1200" dirty="0">
              <a:solidFill>
                <a:prstClr val="black">
                  <a:tint val="75000"/>
                </a:prstClr>
              </a:solidFill>
              <a:latin typeface="Calibri" panose="020F0502020204030204"/>
              <a:ea typeface="+mn-ea"/>
              <a:cs typeface="+mn-cs"/>
            </a:endParaRPr>
          </a:p>
        </p:txBody>
      </p:sp>
      <p:sp>
        <p:nvSpPr>
          <p:cNvPr id="14" name="Rectangle 13">
            <a:extLst>
              <a:ext uri="{FF2B5EF4-FFF2-40B4-BE49-F238E27FC236}">
                <a16:creationId xmlns:a16="http://schemas.microsoft.com/office/drawing/2014/main" id="{7CCACF1A-7232-42EE-B0D3-52ABA6ECFD1E}"/>
              </a:ext>
            </a:extLst>
          </p:cNvPr>
          <p:cNvSpPr/>
          <p:nvPr/>
        </p:nvSpPr>
        <p:spPr>
          <a:xfrm>
            <a:off x="9160667"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5" name="Rectangle 14">
            <a:extLst>
              <a:ext uri="{FF2B5EF4-FFF2-40B4-BE49-F238E27FC236}">
                <a16:creationId xmlns:a16="http://schemas.microsoft.com/office/drawing/2014/main" id="{A1000A49-A034-4F46-BD8A-9C069A6F27A1}"/>
              </a:ext>
            </a:extLst>
          </p:cNvPr>
          <p:cNvSpPr/>
          <p:nvPr/>
        </p:nvSpPr>
        <p:spPr>
          <a:xfrm>
            <a:off x="10979971"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a:t>
            </a:r>
            <a:endParaRPr lang="en-US" sz="5600" kern="1200" baseline="-25000">
              <a:solidFill>
                <a:prstClr val="black"/>
              </a:solidFill>
              <a:latin typeface="Calibri" panose="020F0502020204030204"/>
            </a:endParaRPr>
          </a:p>
        </p:txBody>
      </p:sp>
      <p:sp>
        <p:nvSpPr>
          <p:cNvPr id="16" name="Rectangle 15">
            <a:extLst>
              <a:ext uri="{FF2B5EF4-FFF2-40B4-BE49-F238E27FC236}">
                <a16:creationId xmlns:a16="http://schemas.microsoft.com/office/drawing/2014/main" id="{D08EFFE9-E250-4F19-A93F-0E64A80736A5}"/>
              </a:ext>
            </a:extLst>
          </p:cNvPr>
          <p:cNvSpPr/>
          <p:nvPr/>
        </p:nvSpPr>
        <p:spPr>
          <a:xfrm>
            <a:off x="12799275"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7" name="Rectangle 16">
            <a:extLst>
              <a:ext uri="{FF2B5EF4-FFF2-40B4-BE49-F238E27FC236}">
                <a16:creationId xmlns:a16="http://schemas.microsoft.com/office/drawing/2014/main" id="{AE0FC429-BE5B-4CD7-81AD-C8A86FE6F2F3}"/>
              </a:ext>
            </a:extLst>
          </p:cNvPr>
          <p:cNvSpPr/>
          <p:nvPr/>
        </p:nvSpPr>
        <p:spPr>
          <a:xfrm>
            <a:off x="14618579"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4</a:t>
            </a:r>
            <a:endParaRPr lang="en-US" sz="5600" kern="1200" baseline="-25000">
              <a:solidFill>
                <a:prstClr val="black"/>
              </a:solidFill>
              <a:latin typeface="Calibri" panose="020F0502020204030204"/>
            </a:endParaRPr>
          </a:p>
        </p:txBody>
      </p:sp>
      <p:sp>
        <p:nvSpPr>
          <p:cNvPr id="18" name="Rectangle 17">
            <a:extLst>
              <a:ext uri="{FF2B5EF4-FFF2-40B4-BE49-F238E27FC236}">
                <a16:creationId xmlns:a16="http://schemas.microsoft.com/office/drawing/2014/main" id="{494F929D-E84E-4A06-8616-EA2D775CB262}"/>
              </a:ext>
            </a:extLst>
          </p:cNvPr>
          <p:cNvSpPr/>
          <p:nvPr/>
        </p:nvSpPr>
        <p:spPr>
          <a:xfrm>
            <a:off x="16437883"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19" name="Rectangle 18">
            <a:extLst>
              <a:ext uri="{FF2B5EF4-FFF2-40B4-BE49-F238E27FC236}">
                <a16:creationId xmlns:a16="http://schemas.microsoft.com/office/drawing/2014/main" id="{EC3F5D75-C0FE-4961-A46A-AFBBEB973283}"/>
              </a:ext>
            </a:extLst>
          </p:cNvPr>
          <p:cNvSpPr/>
          <p:nvPr/>
        </p:nvSpPr>
        <p:spPr>
          <a:xfrm>
            <a:off x="18257187"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20" name="Rectangle 19">
            <a:extLst>
              <a:ext uri="{FF2B5EF4-FFF2-40B4-BE49-F238E27FC236}">
                <a16:creationId xmlns:a16="http://schemas.microsoft.com/office/drawing/2014/main" id="{D6A45DB2-625B-4091-A174-AD318008B403}"/>
              </a:ext>
            </a:extLst>
          </p:cNvPr>
          <p:cNvSpPr/>
          <p:nvPr/>
        </p:nvSpPr>
        <p:spPr>
          <a:xfrm>
            <a:off x="20076491"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21" name="Rectangle 20">
            <a:extLst>
              <a:ext uri="{FF2B5EF4-FFF2-40B4-BE49-F238E27FC236}">
                <a16:creationId xmlns:a16="http://schemas.microsoft.com/office/drawing/2014/main" id="{2474BE0D-7B1B-4181-93C6-2D9F7B17820C}"/>
              </a:ext>
            </a:extLst>
          </p:cNvPr>
          <p:cNvSpPr/>
          <p:nvPr/>
        </p:nvSpPr>
        <p:spPr>
          <a:xfrm>
            <a:off x="21895793" y="251009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8</a:t>
            </a:r>
            <a:endParaRPr lang="en-US" sz="5600" kern="1200" baseline="-25000">
              <a:solidFill>
                <a:prstClr val="black"/>
              </a:solidFill>
              <a:latin typeface="Calibri" panose="020F0502020204030204"/>
            </a:endParaRPr>
          </a:p>
        </p:txBody>
      </p:sp>
      <p:sp>
        <p:nvSpPr>
          <p:cNvPr id="127" name="Rectangle 126">
            <a:extLst>
              <a:ext uri="{FF2B5EF4-FFF2-40B4-BE49-F238E27FC236}">
                <a16:creationId xmlns:a16="http://schemas.microsoft.com/office/drawing/2014/main" id="{772D267D-8024-4B95-B3F4-5B0AD187FEB6}"/>
              </a:ext>
            </a:extLst>
          </p:cNvPr>
          <p:cNvSpPr/>
          <p:nvPr/>
        </p:nvSpPr>
        <p:spPr>
          <a:xfrm>
            <a:off x="10979971" y="411347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29" name="Rectangle 128">
            <a:extLst>
              <a:ext uri="{FF2B5EF4-FFF2-40B4-BE49-F238E27FC236}">
                <a16:creationId xmlns:a16="http://schemas.microsoft.com/office/drawing/2014/main" id="{0429118F-47E0-4AC4-AA7D-486CE435E86F}"/>
              </a:ext>
            </a:extLst>
          </p:cNvPr>
          <p:cNvSpPr/>
          <p:nvPr/>
        </p:nvSpPr>
        <p:spPr>
          <a:xfrm>
            <a:off x="14618579" y="411347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31" name="Rectangle 130">
            <a:extLst>
              <a:ext uri="{FF2B5EF4-FFF2-40B4-BE49-F238E27FC236}">
                <a16:creationId xmlns:a16="http://schemas.microsoft.com/office/drawing/2014/main" id="{A46280DF-19F3-44CB-849E-CCC172A21925}"/>
              </a:ext>
            </a:extLst>
          </p:cNvPr>
          <p:cNvSpPr/>
          <p:nvPr/>
        </p:nvSpPr>
        <p:spPr>
          <a:xfrm>
            <a:off x="18257187" y="411347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33" name="Rectangle 132">
            <a:extLst>
              <a:ext uri="{FF2B5EF4-FFF2-40B4-BE49-F238E27FC236}">
                <a16:creationId xmlns:a16="http://schemas.microsoft.com/office/drawing/2014/main" id="{F49A4FD0-296D-4519-827A-52D4CC6730F7}"/>
              </a:ext>
            </a:extLst>
          </p:cNvPr>
          <p:cNvSpPr/>
          <p:nvPr/>
        </p:nvSpPr>
        <p:spPr>
          <a:xfrm>
            <a:off x="21895793" y="411347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37" name="Rectangle 136">
            <a:extLst>
              <a:ext uri="{FF2B5EF4-FFF2-40B4-BE49-F238E27FC236}">
                <a16:creationId xmlns:a16="http://schemas.microsoft.com/office/drawing/2014/main" id="{01641DA2-6B59-477B-92FC-FB14D10FF2D3}"/>
              </a:ext>
            </a:extLst>
          </p:cNvPr>
          <p:cNvSpPr/>
          <p:nvPr/>
        </p:nvSpPr>
        <p:spPr>
          <a:xfrm>
            <a:off x="14618579" y="571685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41" name="Rectangle 140">
            <a:extLst>
              <a:ext uri="{FF2B5EF4-FFF2-40B4-BE49-F238E27FC236}">
                <a16:creationId xmlns:a16="http://schemas.microsoft.com/office/drawing/2014/main" id="{B539BFCB-C07F-45AC-9F70-301C5113AFA0}"/>
              </a:ext>
            </a:extLst>
          </p:cNvPr>
          <p:cNvSpPr/>
          <p:nvPr/>
        </p:nvSpPr>
        <p:spPr>
          <a:xfrm>
            <a:off x="21895793" y="571685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26</a:t>
            </a:r>
            <a:endParaRPr lang="en-US" sz="5600" kern="1200" baseline="-25000">
              <a:solidFill>
                <a:prstClr val="black"/>
              </a:solidFill>
              <a:latin typeface="Calibri" panose="020F0502020204030204"/>
            </a:endParaRPr>
          </a:p>
        </p:txBody>
      </p:sp>
      <p:sp>
        <p:nvSpPr>
          <p:cNvPr id="145" name="Rectangle 144">
            <a:extLst>
              <a:ext uri="{FF2B5EF4-FFF2-40B4-BE49-F238E27FC236}">
                <a16:creationId xmlns:a16="http://schemas.microsoft.com/office/drawing/2014/main" id="{B3EE9C06-212F-425D-BE04-C80FE947A691}"/>
              </a:ext>
            </a:extLst>
          </p:cNvPr>
          <p:cNvSpPr/>
          <p:nvPr/>
        </p:nvSpPr>
        <p:spPr>
          <a:xfrm>
            <a:off x="14618579" y="732023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49" name="Rectangle 148">
            <a:extLst>
              <a:ext uri="{FF2B5EF4-FFF2-40B4-BE49-F238E27FC236}">
                <a16:creationId xmlns:a16="http://schemas.microsoft.com/office/drawing/2014/main" id="{F7060266-9546-44DC-8CDD-44DC50744EB0}"/>
              </a:ext>
            </a:extLst>
          </p:cNvPr>
          <p:cNvSpPr/>
          <p:nvPr/>
        </p:nvSpPr>
        <p:spPr>
          <a:xfrm>
            <a:off x="21895793" y="732023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51" name="Rectangle 150">
            <a:extLst>
              <a:ext uri="{FF2B5EF4-FFF2-40B4-BE49-F238E27FC236}">
                <a16:creationId xmlns:a16="http://schemas.microsoft.com/office/drawing/2014/main" id="{730B203D-0FFF-4557-BF58-60A0D502EE0F}"/>
              </a:ext>
            </a:extLst>
          </p:cNvPr>
          <p:cNvSpPr/>
          <p:nvPr/>
        </p:nvSpPr>
        <p:spPr>
          <a:xfrm>
            <a:off x="10979971" y="892361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53" name="Rectangle 152">
            <a:extLst>
              <a:ext uri="{FF2B5EF4-FFF2-40B4-BE49-F238E27FC236}">
                <a16:creationId xmlns:a16="http://schemas.microsoft.com/office/drawing/2014/main" id="{12ADD6A1-E5F4-47D4-87D7-72E82721C411}"/>
              </a:ext>
            </a:extLst>
          </p:cNvPr>
          <p:cNvSpPr/>
          <p:nvPr/>
        </p:nvSpPr>
        <p:spPr>
          <a:xfrm>
            <a:off x="14618579" y="892361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55" name="Rectangle 154">
            <a:extLst>
              <a:ext uri="{FF2B5EF4-FFF2-40B4-BE49-F238E27FC236}">
                <a16:creationId xmlns:a16="http://schemas.microsoft.com/office/drawing/2014/main" id="{0B05E1B2-02BB-4EEE-BB15-F6B36CD9ABF0}"/>
              </a:ext>
            </a:extLst>
          </p:cNvPr>
          <p:cNvSpPr/>
          <p:nvPr/>
        </p:nvSpPr>
        <p:spPr>
          <a:xfrm>
            <a:off x="18257187" y="892361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57" name="Rectangle 156">
            <a:extLst>
              <a:ext uri="{FF2B5EF4-FFF2-40B4-BE49-F238E27FC236}">
                <a16:creationId xmlns:a16="http://schemas.microsoft.com/office/drawing/2014/main" id="{3DB2CB26-6E55-466B-BA58-DF5D93BD15BA}"/>
              </a:ext>
            </a:extLst>
          </p:cNvPr>
          <p:cNvSpPr/>
          <p:nvPr/>
        </p:nvSpPr>
        <p:spPr>
          <a:xfrm>
            <a:off x="21895793" y="892361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58" name="Rectangle 157">
            <a:extLst>
              <a:ext uri="{FF2B5EF4-FFF2-40B4-BE49-F238E27FC236}">
                <a16:creationId xmlns:a16="http://schemas.microsoft.com/office/drawing/2014/main" id="{41D5AC10-2C08-4BFD-9EA8-4B643741CE49}"/>
              </a:ext>
            </a:extLst>
          </p:cNvPr>
          <p:cNvSpPr/>
          <p:nvPr/>
        </p:nvSpPr>
        <p:spPr>
          <a:xfrm>
            <a:off x="9160667"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59" name="Rectangle 158">
            <a:extLst>
              <a:ext uri="{FF2B5EF4-FFF2-40B4-BE49-F238E27FC236}">
                <a16:creationId xmlns:a16="http://schemas.microsoft.com/office/drawing/2014/main" id="{1EBCC3A4-1799-4AD5-8567-952C359306FE}"/>
              </a:ext>
            </a:extLst>
          </p:cNvPr>
          <p:cNvSpPr/>
          <p:nvPr/>
        </p:nvSpPr>
        <p:spPr>
          <a:xfrm>
            <a:off x="10979971"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60" name="Rectangle 159">
            <a:extLst>
              <a:ext uri="{FF2B5EF4-FFF2-40B4-BE49-F238E27FC236}">
                <a16:creationId xmlns:a16="http://schemas.microsoft.com/office/drawing/2014/main" id="{E7727111-4AAD-47B0-9C9A-D4DED2C2D581}"/>
              </a:ext>
            </a:extLst>
          </p:cNvPr>
          <p:cNvSpPr/>
          <p:nvPr/>
        </p:nvSpPr>
        <p:spPr>
          <a:xfrm>
            <a:off x="12799275"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61" name="Rectangle 160">
            <a:extLst>
              <a:ext uri="{FF2B5EF4-FFF2-40B4-BE49-F238E27FC236}">
                <a16:creationId xmlns:a16="http://schemas.microsoft.com/office/drawing/2014/main" id="{8DE4272A-929C-4A5A-B581-FC83AA3232C2}"/>
              </a:ext>
            </a:extLst>
          </p:cNvPr>
          <p:cNvSpPr/>
          <p:nvPr/>
        </p:nvSpPr>
        <p:spPr>
          <a:xfrm>
            <a:off x="14618579"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62" name="Rectangle 161">
            <a:extLst>
              <a:ext uri="{FF2B5EF4-FFF2-40B4-BE49-F238E27FC236}">
                <a16:creationId xmlns:a16="http://schemas.microsoft.com/office/drawing/2014/main" id="{22B3FFB6-12D6-4AA8-8A6F-38BECF67B68D}"/>
              </a:ext>
            </a:extLst>
          </p:cNvPr>
          <p:cNvSpPr/>
          <p:nvPr/>
        </p:nvSpPr>
        <p:spPr>
          <a:xfrm>
            <a:off x="16437883"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163" name="Rectangle 162">
            <a:extLst>
              <a:ext uri="{FF2B5EF4-FFF2-40B4-BE49-F238E27FC236}">
                <a16:creationId xmlns:a16="http://schemas.microsoft.com/office/drawing/2014/main" id="{3E92BE43-5FF7-435F-9C3E-739691C4E0F4}"/>
              </a:ext>
            </a:extLst>
          </p:cNvPr>
          <p:cNvSpPr/>
          <p:nvPr/>
        </p:nvSpPr>
        <p:spPr>
          <a:xfrm>
            <a:off x="18257187"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64" name="Rectangle 163">
            <a:extLst>
              <a:ext uri="{FF2B5EF4-FFF2-40B4-BE49-F238E27FC236}">
                <a16:creationId xmlns:a16="http://schemas.microsoft.com/office/drawing/2014/main" id="{C8BAB2AF-2686-41E8-B8EC-49475E730856}"/>
              </a:ext>
            </a:extLst>
          </p:cNvPr>
          <p:cNvSpPr/>
          <p:nvPr/>
        </p:nvSpPr>
        <p:spPr>
          <a:xfrm>
            <a:off x="20076491"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65" name="Rectangle 164">
            <a:extLst>
              <a:ext uri="{FF2B5EF4-FFF2-40B4-BE49-F238E27FC236}">
                <a16:creationId xmlns:a16="http://schemas.microsoft.com/office/drawing/2014/main" id="{B63371A7-E2EF-45B6-BCBA-EC950733CE74}"/>
              </a:ext>
            </a:extLst>
          </p:cNvPr>
          <p:cNvSpPr/>
          <p:nvPr/>
        </p:nvSpPr>
        <p:spPr>
          <a:xfrm>
            <a:off x="21895793" y="1052698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21</a:t>
            </a:r>
            <a:endParaRPr lang="en-US" sz="5600" kern="1200" baseline="-25000">
              <a:solidFill>
                <a:prstClr val="black"/>
              </a:solidFill>
              <a:latin typeface="Calibri" panose="020F0502020204030204"/>
            </a:endParaRPr>
          </a:p>
        </p:txBody>
      </p:sp>
      <p:sp>
        <p:nvSpPr>
          <p:cNvPr id="166" name="Rectangle 165">
            <a:extLst>
              <a:ext uri="{FF2B5EF4-FFF2-40B4-BE49-F238E27FC236}">
                <a16:creationId xmlns:a16="http://schemas.microsoft.com/office/drawing/2014/main" id="{77100693-069E-4B76-9893-6CCF97B6BF28}"/>
              </a:ext>
            </a:extLst>
          </p:cNvPr>
          <p:cNvSpPr/>
          <p:nvPr/>
        </p:nvSpPr>
        <p:spPr>
          <a:xfrm>
            <a:off x="9160667"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67" name="Rectangle 166">
            <a:extLst>
              <a:ext uri="{FF2B5EF4-FFF2-40B4-BE49-F238E27FC236}">
                <a16:creationId xmlns:a16="http://schemas.microsoft.com/office/drawing/2014/main" id="{E029D2FB-25FC-4D11-BA6C-0967FCF7D2AC}"/>
              </a:ext>
            </a:extLst>
          </p:cNvPr>
          <p:cNvSpPr/>
          <p:nvPr/>
        </p:nvSpPr>
        <p:spPr>
          <a:xfrm>
            <a:off x="10979971"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68" name="Rectangle 167">
            <a:extLst>
              <a:ext uri="{FF2B5EF4-FFF2-40B4-BE49-F238E27FC236}">
                <a16:creationId xmlns:a16="http://schemas.microsoft.com/office/drawing/2014/main" id="{7F94ECF1-5770-4042-9705-61A73A03A7AD}"/>
              </a:ext>
            </a:extLst>
          </p:cNvPr>
          <p:cNvSpPr/>
          <p:nvPr/>
        </p:nvSpPr>
        <p:spPr>
          <a:xfrm>
            <a:off x="12799275"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69" name="Rectangle 168">
            <a:extLst>
              <a:ext uri="{FF2B5EF4-FFF2-40B4-BE49-F238E27FC236}">
                <a16:creationId xmlns:a16="http://schemas.microsoft.com/office/drawing/2014/main" id="{F4D2C1A5-5EB0-467A-9238-335B7820A4C1}"/>
              </a:ext>
            </a:extLst>
          </p:cNvPr>
          <p:cNvSpPr/>
          <p:nvPr/>
        </p:nvSpPr>
        <p:spPr>
          <a:xfrm>
            <a:off x="14618579"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170" name="Rectangle 169">
            <a:extLst>
              <a:ext uri="{FF2B5EF4-FFF2-40B4-BE49-F238E27FC236}">
                <a16:creationId xmlns:a16="http://schemas.microsoft.com/office/drawing/2014/main" id="{396EC7AD-BD7C-499F-AE3C-AB67135811A4}"/>
              </a:ext>
            </a:extLst>
          </p:cNvPr>
          <p:cNvSpPr/>
          <p:nvPr/>
        </p:nvSpPr>
        <p:spPr>
          <a:xfrm>
            <a:off x="16437883"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71" name="Rectangle 170">
            <a:extLst>
              <a:ext uri="{FF2B5EF4-FFF2-40B4-BE49-F238E27FC236}">
                <a16:creationId xmlns:a16="http://schemas.microsoft.com/office/drawing/2014/main" id="{B842FA22-B49D-49D3-9659-97BB86746C41}"/>
              </a:ext>
            </a:extLst>
          </p:cNvPr>
          <p:cNvSpPr/>
          <p:nvPr/>
        </p:nvSpPr>
        <p:spPr>
          <a:xfrm>
            <a:off x="18257187"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72" name="Rectangle 171">
            <a:extLst>
              <a:ext uri="{FF2B5EF4-FFF2-40B4-BE49-F238E27FC236}">
                <a16:creationId xmlns:a16="http://schemas.microsoft.com/office/drawing/2014/main" id="{1F3C64E9-4A3C-4E25-85F6-1CC14666F06D}"/>
              </a:ext>
            </a:extLst>
          </p:cNvPr>
          <p:cNvSpPr/>
          <p:nvPr/>
        </p:nvSpPr>
        <p:spPr>
          <a:xfrm>
            <a:off x="20076491" y="1213036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21</a:t>
            </a:r>
            <a:endParaRPr lang="en-US" sz="5600" kern="1200" baseline="-25000">
              <a:solidFill>
                <a:prstClr val="black"/>
              </a:solidFill>
              <a:latin typeface="Calibri" panose="020F0502020204030204"/>
            </a:endParaRPr>
          </a:p>
        </p:txBody>
      </p:sp>
      <p:cxnSp>
        <p:nvCxnSpPr>
          <p:cNvPr id="5" name="Connector: Elbow 4">
            <a:extLst>
              <a:ext uri="{FF2B5EF4-FFF2-40B4-BE49-F238E27FC236}">
                <a16:creationId xmlns:a16="http://schemas.microsoft.com/office/drawing/2014/main" id="{9130670A-36D5-440D-932E-170870A7F404}"/>
              </a:ext>
            </a:extLst>
          </p:cNvPr>
          <p:cNvCxnSpPr>
            <a:stCxn id="14" idx="2"/>
            <a:endCxn id="127" idx="1"/>
          </p:cNvCxnSpPr>
          <p:nvPr/>
        </p:nvCxnSpPr>
        <p:spPr>
          <a:xfrm rot="16200000" flipH="1">
            <a:off x="9849652" y="350703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2B163EE6-8DCF-4AD1-85FF-7D5F29E0F09A}"/>
              </a:ext>
            </a:extLst>
          </p:cNvPr>
          <p:cNvCxnSpPr>
            <a:cxnSpLocks/>
            <a:stCxn id="16" idx="2"/>
            <a:endCxn id="129" idx="1"/>
          </p:cNvCxnSpPr>
          <p:nvPr/>
        </p:nvCxnSpPr>
        <p:spPr>
          <a:xfrm rot="16200000" flipH="1">
            <a:off x="13488260" y="350703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6BC7A27D-C9B7-432F-92BD-A5A70E0311B4}"/>
              </a:ext>
            </a:extLst>
          </p:cNvPr>
          <p:cNvCxnSpPr>
            <a:cxnSpLocks/>
            <a:stCxn id="18" idx="2"/>
            <a:endCxn id="131" idx="1"/>
          </p:cNvCxnSpPr>
          <p:nvPr/>
        </p:nvCxnSpPr>
        <p:spPr>
          <a:xfrm rot="16200000" flipH="1">
            <a:off x="17126868" y="350703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95800815-7AE0-42DE-8DDF-08B3F8043B69}"/>
              </a:ext>
            </a:extLst>
          </p:cNvPr>
          <p:cNvCxnSpPr>
            <a:cxnSpLocks/>
            <a:stCxn id="20" idx="2"/>
            <a:endCxn id="133" idx="1"/>
          </p:cNvCxnSpPr>
          <p:nvPr/>
        </p:nvCxnSpPr>
        <p:spPr>
          <a:xfrm rot="16200000" flipH="1">
            <a:off x="20765476" y="3507034"/>
            <a:ext cx="1079504" cy="11811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36622241-FCC5-4A89-ABED-92B4E2D251FF}"/>
              </a:ext>
            </a:extLst>
          </p:cNvPr>
          <p:cNvCxnSpPr>
            <a:cxnSpLocks/>
            <a:stCxn id="127" idx="2"/>
            <a:endCxn id="137" idx="1"/>
          </p:cNvCxnSpPr>
          <p:nvPr/>
        </p:nvCxnSpPr>
        <p:spPr>
          <a:xfrm rot="16200000" flipH="1">
            <a:off x="12578608" y="4200759"/>
            <a:ext cx="1079504" cy="30004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EC75C162-BF5D-47EC-9E81-C510378C9F86}"/>
              </a:ext>
            </a:extLst>
          </p:cNvPr>
          <p:cNvCxnSpPr>
            <a:cxnSpLocks/>
            <a:stCxn id="131" idx="2"/>
            <a:endCxn id="141" idx="1"/>
          </p:cNvCxnSpPr>
          <p:nvPr/>
        </p:nvCxnSpPr>
        <p:spPr>
          <a:xfrm rot="16200000" flipH="1">
            <a:off x="19855824" y="4200760"/>
            <a:ext cx="1079504" cy="300043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7C9CFAAA-F5F9-4A90-AF4F-9B38D3972265}"/>
              </a:ext>
            </a:extLst>
          </p:cNvPr>
          <p:cNvCxnSpPr>
            <a:cxnSpLocks/>
            <a:stCxn id="145" idx="2"/>
            <a:endCxn id="157" idx="0"/>
          </p:cNvCxnSpPr>
          <p:nvPr/>
        </p:nvCxnSpPr>
        <p:spPr>
          <a:xfrm rot="16200000" flipH="1">
            <a:off x="18617545" y="5007187"/>
            <a:ext cx="555630" cy="727721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7A5E4194-BF91-4E5D-B977-13A33E0CA634}"/>
              </a:ext>
            </a:extLst>
          </p:cNvPr>
          <p:cNvCxnSpPr>
            <a:cxnSpLocks/>
            <a:stCxn id="151" idx="2"/>
            <a:endCxn id="161" idx="0"/>
          </p:cNvCxnSpPr>
          <p:nvPr/>
        </p:nvCxnSpPr>
        <p:spPr>
          <a:xfrm rot="16200000" flipH="1">
            <a:off x="13159635" y="8429868"/>
            <a:ext cx="555630" cy="363860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355D6498-66DF-4D85-8D05-E4C6D8837BF1}"/>
              </a:ext>
            </a:extLst>
          </p:cNvPr>
          <p:cNvCxnSpPr>
            <a:cxnSpLocks/>
            <a:stCxn id="155" idx="2"/>
            <a:endCxn id="165" idx="0"/>
          </p:cNvCxnSpPr>
          <p:nvPr/>
        </p:nvCxnSpPr>
        <p:spPr>
          <a:xfrm rot="16200000" flipH="1">
            <a:off x="20436849" y="8429869"/>
            <a:ext cx="555630" cy="363860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DEFD309C-87AB-4A02-9A03-DA8BAD6B315D}"/>
              </a:ext>
            </a:extLst>
          </p:cNvPr>
          <p:cNvCxnSpPr>
            <a:cxnSpLocks/>
            <a:stCxn id="158" idx="2"/>
            <a:endCxn id="167" idx="0"/>
          </p:cNvCxnSpPr>
          <p:nvPr/>
        </p:nvCxnSpPr>
        <p:spPr>
          <a:xfrm rot="16200000" flipH="1">
            <a:off x="10430679" y="1094289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F8717F96-CB62-4F82-97C8-EE283054F757}"/>
              </a:ext>
            </a:extLst>
          </p:cNvPr>
          <p:cNvCxnSpPr>
            <a:cxnSpLocks/>
            <a:stCxn id="160" idx="2"/>
            <a:endCxn id="169" idx="0"/>
          </p:cNvCxnSpPr>
          <p:nvPr/>
        </p:nvCxnSpPr>
        <p:spPr>
          <a:xfrm rot="16200000" flipH="1">
            <a:off x="14069287" y="1094289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BFB15C64-75FC-431B-8901-C347684C7DC5}"/>
              </a:ext>
            </a:extLst>
          </p:cNvPr>
          <p:cNvCxnSpPr>
            <a:cxnSpLocks/>
            <a:stCxn id="162" idx="2"/>
            <a:endCxn id="171" idx="0"/>
          </p:cNvCxnSpPr>
          <p:nvPr/>
        </p:nvCxnSpPr>
        <p:spPr>
          <a:xfrm rot="16200000" flipH="1">
            <a:off x="17707895" y="1094289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0E682532-7100-4805-A752-61C41987F4AA}"/>
              </a:ext>
            </a:extLst>
          </p:cNvPr>
          <p:cNvCxnSpPr>
            <a:cxnSpLocks/>
            <a:stCxn id="164" idx="2"/>
            <a:endCxn id="173" idx="0"/>
          </p:cNvCxnSpPr>
          <p:nvPr/>
        </p:nvCxnSpPr>
        <p:spPr>
          <a:xfrm rot="16200000" flipH="1">
            <a:off x="21346501" y="10942899"/>
            <a:ext cx="555630" cy="181930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342431-7464-41D0-AC2A-30FE39327699}"/>
              </a:ext>
            </a:extLst>
          </p:cNvPr>
          <p:cNvCxnSpPr>
            <a:cxnSpLocks/>
            <a:stCxn id="15" idx="2"/>
            <a:endCxn id="127" idx="0"/>
          </p:cNvCxnSpPr>
          <p:nvPr/>
        </p:nvCxnSpPr>
        <p:spPr>
          <a:xfrm>
            <a:off x="11618144" y="355784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5397F19-1314-4240-8996-C673E1764809}"/>
              </a:ext>
            </a:extLst>
          </p:cNvPr>
          <p:cNvCxnSpPr>
            <a:cxnSpLocks/>
            <a:stCxn id="17" idx="2"/>
            <a:endCxn id="129" idx="0"/>
          </p:cNvCxnSpPr>
          <p:nvPr/>
        </p:nvCxnSpPr>
        <p:spPr>
          <a:xfrm>
            <a:off x="15256752" y="355784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DD9DCAC-78F0-4FD6-A079-A3FA7808AAB5}"/>
              </a:ext>
            </a:extLst>
          </p:cNvPr>
          <p:cNvCxnSpPr>
            <a:cxnSpLocks/>
            <a:stCxn id="19" idx="2"/>
            <a:endCxn id="131" idx="0"/>
          </p:cNvCxnSpPr>
          <p:nvPr/>
        </p:nvCxnSpPr>
        <p:spPr>
          <a:xfrm>
            <a:off x="18895360" y="355784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5089825-BBEF-4831-9D6C-19AAF79B8892}"/>
              </a:ext>
            </a:extLst>
          </p:cNvPr>
          <p:cNvCxnSpPr>
            <a:cxnSpLocks/>
            <a:stCxn id="21" idx="2"/>
            <a:endCxn id="133" idx="0"/>
          </p:cNvCxnSpPr>
          <p:nvPr/>
        </p:nvCxnSpPr>
        <p:spPr>
          <a:xfrm>
            <a:off x="22533966" y="355784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ED9BEAE-5F65-43D2-AF40-DD838AA96144}"/>
              </a:ext>
            </a:extLst>
          </p:cNvPr>
          <p:cNvCxnSpPr>
            <a:cxnSpLocks/>
            <a:stCxn id="129" idx="2"/>
            <a:endCxn id="137" idx="0"/>
          </p:cNvCxnSpPr>
          <p:nvPr/>
        </p:nvCxnSpPr>
        <p:spPr>
          <a:xfrm>
            <a:off x="15256752" y="516122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3B9C396-B36E-4369-B044-D64C1F07020B}"/>
              </a:ext>
            </a:extLst>
          </p:cNvPr>
          <p:cNvCxnSpPr>
            <a:cxnSpLocks/>
            <a:stCxn id="133" idx="2"/>
            <a:endCxn id="141" idx="0"/>
          </p:cNvCxnSpPr>
          <p:nvPr/>
        </p:nvCxnSpPr>
        <p:spPr>
          <a:xfrm>
            <a:off x="22533966" y="516122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8C4D47F-DEC4-4769-8FB1-12DCA2534E9D}"/>
              </a:ext>
            </a:extLst>
          </p:cNvPr>
          <p:cNvCxnSpPr>
            <a:cxnSpLocks/>
            <a:stCxn id="149" idx="2"/>
            <a:endCxn id="157" idx="0"/>
          </p:cNvCxnSpPr>
          <p:nvPr/>
        </p:nvCxnSpPr>
        <p:spPr>
          <a:xfrm>
            <a:off x="22533966" y="836798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04067B0-46C1-4229-AFAF-09EE8B86DA3D}"/>
              </a:ext>
            </a:extLst>
          </p:cNvPr>
          <p:cNvCxnSpPr>
            <a:cxnSpLocks/>
            <a:stCxn id="157" idx="2"/>
            <a:endCxn id="165" idx="0"/>
          </p:cNvCxnSpPr>
          <p:nvPr/>
        </p:nvCxnSpPr>
        <p:spPr>
          <a:xfrm>
            <a:off x="22533966" y="997135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E4EC0D1-5DFD-471A-B2A2-EB478ABB9520}"/>
              </a:ext>
            </a:extLst>
          </p:cNvPr>
          <p:cNvCxnSpPr>
            <a:cxnSpLocks/>
            <a:stCxn id="153" idx="2"/>
            <a:endCxn id="161" idx="0"/>
          </p:cNvCxnSpPr>
          <p:nvPr/>
        </p:nvCxnSpPr>
        <p:spPr>
          <a:xfrm>
            <a:off x="15256752" y="997135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9D0BD85-5DD2-409E-B216-F0DE33768BF8}"/>
              </a:ext>
            </a:extLst>
          </p:cNvPr>
          <p:cNvCxnSpPr>
            <a:cxnSpLocks/>
            <a:stCxn id="165" idx="2"/>
            <a:endCxn id="173" idx="0"/>
          </p:cNvCxnSpPr>
          <p:nvPr/>
        </p:nvCxnSpPr>
        <p:spPr>
          <a:xfrm>
            <a:off x="22533966" y="1157473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4A9C1DC-A1A9-4AFD-8DA6-7967FA203040}"/>
              </a:ext>
            </a:extLst>
          </p:cNvPr>
          <p:cNvCxnSpPr>
            <a:cxnSpLocks/>
            <a:stCxn id="163" idx="2"/>
            <a:endCxn id="171" idx="0"/>
          </p:cNvCxnSpPr>
          <p:nvPr/>
        </p:nvCxnSpPr>
        <p:spPr>
          <a:xfrm>
            <a:off x="18895360" y="1157473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48FD983-BCF3-4C13-9667-539BDFBB8707}"/>
              </a:ext>
            </a:extLst>
          </p:cNvPr>
          <p:cNvCxnSpPr>
            <a:cxnSpLocks/>
            <a:stCxn id="161" idx="2"/>
            <a:endCxn id="169" idx="0"/>
          </p:cNvCxnSpPr>
          <p:nvPr/>
        </p:nvCxnSpPr>
        <p:spPr>
          <a:xfrm>
            <a:off x="15256752" y="1157473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9C08DBF-03E2-49C0-93EC-6D19C07166FF}"/>
              </a:ext>
            </a:extLst>
          </p:cNvPr>
          <p:cNvCxnSpPr>
            <a:cxnSpLocks/>
            <a:stCxn id="159" idx="2"/>
            <a:endCxn id="167" idx="0"/>
          </p:cNvCxnSpPr>
          <p:nvPr/>
        </p:nvCxnSpPr>
        <p:spPr>
          <a:xfrm>
            <a:off x="11618144" y="1157473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7F8CF7F1-886A-4F4A-9400-2656B936F5E5}"/>
              </a:ext>
            </a:extLst>
          </p:cNvPr>
          <p:cNvCxnSpPr>
            <a:stCxn id="149" idx="2"/>
            <a:endCxn id="153" idx="0"/>
          </p:cNvCxnSpPr>
          <p:nvPr/>
        </p:nvCxnSpPr>
        <p:spPr>
          <a:xfrm rot="5400000">
            <a:off x="18617547" y="5007189"/>
            <a:ext cx="555630" cy="727721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54EF0CD1-918E-430D-8A20-7C4D67853403}"/>
              </a:ext>
            </a:extLst>
          </p:cNvPr>
          <p:cNvCxnSpPr>
            <a:cxnSpLocks/>
            <a:stCxn id="157" idx="2"/>
            <a:endCxn id="163" idx="0"/>
          </p:cNvCxnSpPr>
          <p:nvPr/>
        </p:nvCxnSpPr>
        <p:spPr>
          <a:xfrm rot="5400000">
            <a:off x="20436851" y="8429871"/>
            <a:ext cx="555630" cy="3638606"/>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38B22379-4D49-4777-882A-4FC843381FAA}"/>
              </a:ext>
            </a:extLst>
          </p:cNvPr>
          <p:cNvCxnSpPr>
            <a:cxnSpLocks/>
            <a:stCxn id="153" idx="2"/>
            <a:endCxn id="159" idx="0"/>
          </p:cNvCxnSpPr>
          <p:nvPr/>
        </p:nvCxnSpPr>
        <p:spPr>
          <a:xfrm rot="5400000">
            <a:off x="13159635" y="8429868"/>
            <a:ext cx="555630" cy="3638608"/>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Connector: Curved 88">
            <a:extLst>
              <a:ext uri="{FF2B5EF4-FFF2-40B4-BE49-F238E27FC236}">
                <a16:creationId xmlns:a16="http://schemas.microsoft.com/office/drawing/2014/main" id="{3122D469-D8F7-480F-A446-EBC5CC176D3C}"/>
              </a:ext>
            </a:extLst>
          </p:cNvPr>
          <p:cNvCxnSpPr>
            <a:cxnSpLocks/>
            <a:stCxn id="165" idx="2"/>
            <a:endCxn id="172" idx="0"/>
          </p:cNvCxnSpPr>
          <p:nvPr/>
        </p:nvCxnSpPr>
        <p:spPr>
          <a:xfrm rot="5400000">
            <a:off x="21346503" y="10942901"/>
            <a:ext cx="555630" cy="1819302"/>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2" name="Connector: Curved 91">
            <a:extLst>
              <a:ext uri="{FF2B5EF4-FFF2-40B4-BE49-F238E27FC236}">
                <a16:creationId xmlns:a16="http://schemas.microsoft.com/office/drawing/2014/main" id="{78D41F9A-6084-4B3C-9FC8-9ECA6C39583A}"/>
              </a:ext>
            </a:extLst>
          </p:cNvPr>
          <p:cNvCxnSpPr>
            <a:cxnSpLocks/>
            <a:stCxn id="163" idx="2"/>
            <a:endCxn id="170" idx="0"/>
          </p:cNvCxnSpPr>
          <p:nvPr/>
        </p:nvCxnSpPr>
        <p:spPr>
          <a:xfrm rot="5400000">
            <a:off x="17707895" y="1094289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5" name="Connector: Curved 94">
            <a:extLst>
              <a:ext uri="{FF2B5EF4-FFF2-40B4-BE49-F238E27FC236}">
                <a16:creationId xmlns:a16="http://schemas.microsoft.com/office/drawing/2014/main" id="{7AFDFB38-6E6C-4A59-AD5C-34F70ED3C443}"/>
              </a:ext>
            </a:extLst>
          </p:cNvPr>
          <p:cNvCxnSpPr>
            <a:cxnSpLocks/>
            <a:stCxn id="161" idx="2"/>
            <a:endCxn id="168" idx="0"/>
          </p:cNvCxnSpPr>
          <p:nvPr/>
        </p:nvCxnSpPr>
        <p:spPr>
          <a:xfrm rot="5400000">
            <a:off x="14069287" y="1094289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8" name="Connector: Curved 97">
            <a:extLst>
              <a:ext uri="{FF2B5EF4-FFF2-40B4-BE49-F238E27FC236}">
                <a16:creationId xmlns:a16="http://schemas.microsoft.com/office/drawing/2014/main" id="{B0236187-3CF2-48D5-A59C-896BD646C33F}"/>
              </a:ext>
            </a:extLst>
          </p:cNvPr>
          <p:cNvCxnSpPr>
            <a:cxnSpLocks/>
            <a:stCxn id="159" idx="2"/>
            <a:endCxn id="166" idx="0"/>
          </p:cNvCxnSpPr>
          <p:nvPr/>
        </p:nvCxnSpPr>
        <p:spPr>
          <a:xfrm rot="5400000">
            <a:off x="10430679" y="1094289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583A13E9-BBAB-43AE-95A8-E1F47E72D0C8}"/>
              </a:ext>
            </a:extLst>
          </p:cNvPr>
          <p:cNvSpPr/>
          <p:nvPr/>
        </p:nvSpPr>
        <p:spPr>
          <a:xfrm>
            <a:off x="3345586" y="569274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alibri" panose="020F0502020204030204"/>
              </a:rPr>
              <a:t>A</a:t>
            </a:r>
          </a:p>
        </p:txBody>
      </p:sp>
      <p:sp>
        <p:nvSpPr>
          <p:cNvPr id="114" name="Rectangle 113">
            <a:extLst>
              <a:ext uri="{FF2B5EF4-FFF2-40B4-BE49-F238E27FC236}">
                <a16:creationId xmlns:a16="http://schemas.microsoft.com/office/drawing/2014/main" id="{857A5706-4855-4137-88C1-78F8DFE9B974}"/>
              </a:ext>
            </a:extLst>
          </p:cNvPr>
          <p:cNvSpPr/>
          <p:nvPr/>
        </p:nvSpPr>
        <p:spPr>
          <a:xfrm>
            <a:off x="3345582" y="7157892"/>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onsolas" panose="020B0609020204030204" pitchFamily="49" charset="0"/>
              </a:rPr>
              <a:t>B</a:t>
            </a:r>
          </a:p>
        </p:txBody>
      </p:sp>
      <p:sp>
        <p:nvSpPr>
          <p:cNvPr id="116" name="Rectangle 115">
            <a:extLst>
              <a:ext uri="{FF2B5EF4-FFF2-40B4-BE49-F238E27FC236}">
                <a16:creationId xmlns:a16="http://schemas.microsoft.com/office/drawing/2014/main" id="{F04380D7-5F84-4751-94F2-61A7DD3FF576}"/>
              </a:ext>
            </a:extLst>
          </p:cNvPr>
          <p:cNvSpPr/>
          <p:nvPr/>
        </p:nvSpPr>
        <p:spPr>
          <a:xfrm>
            <a:off x="4870494" y="569274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black"/>
                </a:solidFill>
                <a:latin typeface="Consolas" panose="020B0609020204030204" pitchFamily="49" charset="0"/>
              </a:rPr>
              <a:t>B</a:t>
            </a:r>
          </a:p>
        </p:txBody>
      </p:sp>
      <p:sp>
        <p:nvSpPr>
          <p:cNvPr id="117" name="Rectangle 116">
            <a:extLst>
              <a:ext uri="{FF2B5EF4-FFF2-40B4-BE49-F238E27FC236}">
                <a16:creationId xmlns:a16="http://schemas.microsoft.com/office/drawing/2014/main" id="{71E0DE1F-ECFA-48FE-993E-733A76A2B13A}"/>
              </a:ext>
            </a:extLst>
          </p:cNvPr>
          <p:cNvSpPr/>
          <p:nvPr/>
        </p:nvSpPr>
        <p:spPr>
          <a:xfrm>
            <a:off x="4870490" y="7157892"/>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2800" kern="1200">
                <a:solidFill>
                  <a:prstClr val="black"/>
                </a:solidFill>
                <a:latin typeface="Calibri" panose="020F0502020204030204"/>
              </a:rPr>
              <a:t>A+B</a:t>
            </a:r>
            <a:endParaRPr lang="en-US" sz="2800" kern="1200" baseline="-25000">
              <a:solidFill>
                <a:prstClr val="black"/>
              </a:solidFill>
              <a:latin typeface="Calibri" panose="020F0502020204030204"/>
            </a:endParaRPr>
          </a:p>
        </p:txBody>
      </p:sp>
      <p:cxnSp>
        <p:nvCxnSpPr>
          <p:cNvPr id="119" name="Connector: Elbow 118">
            <a:extLst>
              <a:ext uri="{FF2B5EF4-FFF2-40B4-BE49-F238E27FC236}">
                <a16:creationId xmlns:a16="http://schemas.microsoft.com/office/drawing/2014/main" id="{6416549F-1793-495D-99F3-BF0E9CF9A86E}"/>
              </a:ext>
            </a:extLst>
          </p:cNvPr>
          <p:cNvCxnSpPr>
            <a:cxnSpLocks/>
            <a:stCxn id="113" idx="2"/>
            <a:endCxn id="117" idx="0"/>
          </p:cNvCxnSpPr>
          <p:nvPr/>
        </p:nvCxnSpPr>
        <p:spPr>
          <a:xfrm rot="16200000" flipH="1">
            <a:off x="4381307" y="6165786"/>
            <a:ext cx="459306" cy="15249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C4D8C2CA-E9A9-4F25-8258-9AB1AE729C2E}"/>
              </a:ext>
            </a:extLst>
          </p:cNvPr>
          <p:cNvCxnSpPr>
            <a:cxnSpLocks/>
            <a:stCxn id="116" idx="2"/>
            <a:endCxn id="117" idx="0"/>
          </p:cNvCxnSpPr>
          <p:nvPr/>
        </p:nvCxnSpPr>
        <p:spPr>
          <a:xfrm rot="5400000">
            <a:off x="5143761" y="6928236"/>
            <a:ext cx="459306" cy="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or: Curved 120">
            <a:extLst>
              <a:ext uri="{FF2B5EF4-FFF2-40B4-BE49-F238E27FC236}">
                <a16:creationId xmlns:a16="http://schemas.microsoft.com/office/drawing/2014/main" id="{F3387B12-E5EF-46D9-91DB-62B321A51713}"/>
              </a:ext>
            </a:extLst>
          </p:cNvPr>
          <p:cNvCxnSpPr>
            <a:cxnSpLocks/>
            <a:stCxn id="116" idx="2"/>
            <a:endCxn id="114" idx="0"/>
          </p:cNvCxnSpPr>
          <p:nvPr/>
        </p:nvCxnSpPr>
        <p:spPr>
          <a:xfrm rot="5400000">
            <a:off x="4381307" y="6165782"/>
            <a:ext cx="459306" cy="1524912"/>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9903222B-F40C-48DD-8409-6FEEB106A0ED}"/>
              </a:ext>
            </a:extLst>
          </p:cNvPr>
          <p:cNvSpPr txBox="1"/>
          <p:nvPr/>
        </p:nvSpPr>
        <p:spPr>
          <a:xfrm>
            <a:off x="3004948" y="4892525"/>
            <a:ext cx="3212020" cy="707886"/>
          </a:xfrm>
          <a:prstGeom prst="rect">
            <a:avLst/>
          </a:prstGeom>
          <a:noFill/>
          <a:ln>
            <a:noFill/>
          </a:ln>
        </p:spPr>
        <p:txBody>
          <a:bodyPr wrap="square" rtlCol="0">
            <a:spAutoFit/>
          </a:bodyPr>
          <a:lstStyle/>
          <a:p>
            <a:pPr defTabSz="1828800" hangingPunct="1">
              <a:defRPr/>
            </a:pPr>
            <a:r>
              <a:rPr lang="en-US" sz="4000" kern="1200">
                <a:solidFill>
                  <a:prstClr val="black"/>
                </a:solidFill>
                <a:latin typeface="Calibri" panose="020F0502020204030204"/>
                <a:ea typeface="+mn-ea"/>
                <a:cs typeface="+mn-cs"/>
              </a:rPr>
              <a:t>Down-sweep</a:t>
            </a:r>
          </a:p>
        </p:txBody>
      </p:sp>
      <p:sp>
        <p:nvSpPr>
          <p:cNvPr id="143" name="TextBox 142">
            <a:extLst>
              <a:ext uri="{FF2B5EF4-FFF2-40B4-BE49-F238E27FC236}">
                <a16:creationId xmlns:a16="http://schemas.microsoft.com/office/drawing/2014/main" id="{8E161EFB-E832-45CA-B9E2-4471BC3A4AF4}"/>
              </a:ext>
            </a:extLst>
          </p:cNvPr>
          <p:cNvSpPr txBox="1"/>
          <p:nvPr/>
        </p:nvSpPr>
        <p:spPr>
          <a:xfrm>
            <a:off x="1676400" y="10130130"/>
            <a:ext cx="7484264" cy="1815882"/>
          </a:xfrm>
          <a:prstGeom prst="rect">
            <a:avLst/>
          </a:prstGeom>
          <a:noFill/>
        </p:spPr>
        <p:txBody>
          <a:bodyPr wrap="square" rtlCol="0">
            <a:spAutoFit/>
          </a:bodyPr>
          <a:lstStyle/>
          <a:p>
            <a:pPr algn="l" defTabSz="1828800" hangingPunct="1">
              <a:defRPr/>
            </a:pPr>
            <a:r>
              <a:rPr lang="en-US" sz="5600" kern="1200" dirty="0">
                <a:solidFill>
                  <a:prstClr val="black"/>
                </a:solidFill>
                <a:latin typeface="Calibri" panose="020F0502020204030204"/>
                <a:ea typeface="+mn-ea"/>
                <a:cs typeface="+mn-cs"/>
              </a:rPr>
              <a:t>Combine partial sums</a:t>
            </a:r>
            <a:r>
              <a:rPr lang="en-US" sz="5600" b="0" kern="1200">
                <a:solidFill>
                  <a:prstClr val="black"/>
                </a:solidFill>
                <a:latin typeface="Calibri" panose="020F0502020204030204"/>
                <a:ea typeface="+mn-ea"/>
                <a:cs typeface="+mn-cs"/>
              </a:rPr>
              <a:t> across branches.</a:t>
            </a:r>
          </a:p>
        </p:txBody>
      </p:sp>
      <p:sp>
        <p:nvSpPr>
          <p:cNvPr id="105" name="Arrow: Left 104">
            <a:extLst>
              <a:ext uri="{FF2B5EF4-FFF2-40B4-BE49-F238E27FC236}">
                <a16:creationId xmlns:a16="http://schemas.microsoft.com/office/drawing/2014/main" id="{5081D0BE-6DEC-4435-A298-BB61B875E5C7}"/>
              </a:ext>
            </a:extLst>
          </p:cNvPr>
          <p:cNvSpPr/>
          <p:nvPr/>
        </p:nvSpPr>
        <p:spPr>
          <a:xfrm rot="16200000">
            <a:off x="18630638" y="7424751"/>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white"/>
                </a:solidFill>
                <a:latin typeface="Calibri" panose="020F0502020204030204"/>
              </a:rPr>
              <a:t>Time</a:t>
            </a:r>
          </a:p>
        </p:txBody>
      </p:sp>
      <p:sp>
        <p:nvSpPr>
          <p:cNvPr id="3" name="Left Brace 2">
            <a:extLst>
              <a:ext uri="{FF2B5EF4-FFF2-40B4-BE49-F238E27FC236}">
                <a16:creationId xmlns:a16="http://schemas.microsoft.com/office/drawing/2014/main" id="{B78488D0-2C00-4A40-A837-CC352FAFC0F7}"/>
              </a:ext>
            </a:extLst>
          </p:cNvPr>
          <p:cNvSpPr/>
          <p:nvPr/>
        </p:nvSpPr>
        <p:spPr>
          <a:xfrm>
            <a:off x="8149344" y="2510097"/>
            <a:ext cx="807980" cy="2651126"/>
          </a:xfrm>
          <a:prstGeom prst="leftBrace">
            <a:avLst>
              <a:gd name="adj1" fmla="val 5205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84" name="TextBox 83">
            <a:extLst>
              <a:ext uri="{FF2B5EF4-FFF2-40B4-BE49-F238E27FC236}">
                <a16:creationId xmlns:a16="http://schemas.microsoft.com/office/drawing/2014/main" id="{745BAFB2-5924-4FDD-9FC4-2D9CDA51CC28}"/>
              </a:ext>
            </a:extLst>
          </p:cNvPr>
          <p:cNvSpPr txBox="1"/>
          <p:nvPr/>
        </p:nvSpPr>
        <p:spPr>
          <a:xfrm>
            <a:off x="5404218" y="3302796"/>
            <a:ext cx="2569424" cy="954107"/>
          </a:xfrm>
          <a:prstGeom prst="rect">
            <a:avLst/>
          </a:prstGeom>
          <a:noFill/>
        </p:spPr>
        <p:txBody>
          <a:bodyPr wrap="square" rtlCol="0">
            <a:spAutoFit/>
          </a:bodyPr>
          <a:lstStyle/>
          <a:p>
            <a:pPr algn="l" defTabSz="1828800" hangingPunct="1">
              <a:defRPr/>
            </a:pPr>
            <a:r>
              <a:rPr lang="en-US" sz="5600" kern="1200" dirty="0">
                <a:solidFill>
                  <a:prstClr val="black"/>
                </a:solidFill>
                <a:latin typeface="Calibri" panose="020F0502020204030204"/>
                <a:ea typeface="+mn-ea"/>
                <a:cs typeface="+mn-cs"/>
              </a:rPr>
              <a:t>Parallel</a:t>
            </a:r>
            <a:endParaRPr lang="en-US" sz="5600" b="0" kern="1200" dirty="0">
              <a:solidFill>
                <a:prstClr val="black"/>
              </a:solidFill>
              <a:latin typeface="Calibri" panose="020F0502020204030204"/>
              <a:ea typeface="+mn-ea"/>
              <a:cs typeface="+mn-cs"/>
            </a:endParaRPr>
          </a:p>
        </p:txBody>
      </p:sp>
      <p:sp>
        <p:nvSpPr>
          <p:cNvPr id="173" name="Rectangle 172">
            <a:extLst>
              <a:ext uri="{FF2B5EF4-FFF2-40B4-BE49-F238E27FC236}">
                <a16:creationId xmlns:a16="http://schemas.microsoft.com/office/drawing/2014/main" id="{9DF7676B-FF7A-43B7-A23B-856469E3860E}"/>
              </a:ext>
            </a:extLst>
          </p:cNvPr>
          <p:cNvSpPr/>
          <p:nvPr/>
        </p:nvSpPr>
        <p:spPr>
          <a:xfrm>
            <a:off x="21895793" y="12130366"/>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28</a:t>
            </a:r>
            <a:endParaRPr lang="en-US" sz="5600" kern="1200" baseline="-25000">
              <a:solidFill>
                <a:prstClr val="black"/>
              </a:solidFill>
              <a:latin typeface="Calibri" panose="020F0502020204030204"/>
            </a:endParaRPr>
          </a:p>
        </p:txBody>
      </p:sp>
    </p:spTree>
    <p:extLst>
      <p:ext uri="{BB962C8B-B14F-4D97-AF65-F5344CB8AC3E}">
        <p14:creationId xmlns:p14="http://schemas.microsoft.com/office/powerpoint/2010/main" val="10944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500"/>
                                        <p:tgtEl>
                                          <p:spTgt spid="1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par>
                                <p:cTn id="17" presetID="10"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ntr" presetSubtype="0" fill="hold" nodeType="with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500"/>
                                        <p:tgtEl>
                                          <p:spTgt spid="120"/>
                                        </p:tgtEl>
                                      </p:cBhvr>
                                    </p:animEffect>
                                  </p:childTnLst>
                                </p:cTn>
                              </p:par>
                              <p:par>
                                <p:cTn id="23" presetID="10" presetClass="entr" presetSubtype="0" fill="hold" nodeType="with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fade">
                                      <p:cBhvr>
                                        <p:cTn id="25" dur="500"/>
                                        <p:tgtEl>
                                          <p:spTgt spid="1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2"/>
                                        </p:tgtEl>
                                        <p:attrNameLst>
                                          <p:attrName>style.visibility</p:attrName>
                                        </p:attrNameLst>
                                      </p:cBhvr>
                                      <p:to>
                                        <p:strVal val="visible"/>
                                      </p:to>
                                    </p:set>
                                    <p:animEffect transition="in" filter="fade">
                                      <p:cBhvr>
                                        <p:cTn id="28" dur="500"/>
                                        <p:tgtEl>
                                          <p:spTgt spid="1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fade">
                                      <p:cBhvr>
                                        <p:cTn id="33" dur="1000"/>
                                        <p:tgtEl>
                                          <p:spTgt spid="1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fade">
                                      <p:cBhvr>
                                        <p:cTn id="40" dur="1000"/>
                                        <p:tgtEl>
                                          <p:spTgt spid="1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7"/>
                                        </p:tgtEl>
                                        <p:attrNameLst>
                                          <p:attrName>style.visibility</p:attrName>
                                        </p:attrNameLst>
                                      </p:cBhvr>
                                      <p:to>
                                        <p:strVal val="visible"/>
                                      </p:to>
                                    </p:set>
                                    <p:animEffect transition="in" filter="fade">
                                      <p:cBhvr>
                                        <p:cTn id="43" dur="1000"/>
                                        <p:tgtEl>
                                          <p:spTgt spid="157"/>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1000"/>
                                        <p:tgtEl>
                                          <p:spTgt spid="79"/>
                                        </p:tgtEl>
                                      </p:cBhvr>
                                    </p:animEffect>
                                  </p:childTnLst>
                                </p:cTn>
                              </p:par>
                              <p:par>
                                <p:cTn id="50" presetID="10"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childTnLst>
                                </p:cTn>
                              </p:par>
                            </p:childTnLst>
                          </p:cTn>
                        </p:par>
                        <p:par>
                          <p:cTn id="53" fill="hold">
                            <p:stCondLst>
                              <p:cond delay="2000"/>
                            </p:stCondLst>
                            <p:childTnLst>
                              <p:par>
                                <p:cTn id="54" presetID="47" presetClass="entr" presetSubtype="0" fill="hold" grpId="0" nodeType="afterEffect">
                                  <p:stCondLst>
                                    <p:cond delay="0"/>
                                  </p:stCondLst>
                                  <p:childTnLst>
                                    <p:set>
                                      <p:cBhvr>
                                        <p:cTn id="55" dur="1" fill="hold">
                                          <p:stCondLst>
                                            <p:cond delay="0"/>
                                          </p:stCondLst>
                                        </p:cTn>
                                        <p:tgtEl>
                                          <p:spTgt spid="151"/>
                                        </p:tgtEl>
                                        <p:attrNameLst>
                                          <p:attrName>style.visibility</p:attrName>
                                        </p:attrNameLst>
                                      </p:cBhvr>
                                      <p:to>
                                        <p:strVal val="visible"/>
                                      </p:to>
                                    </p:set>
                                    <p:animEffect transition="in" filter="fade">
                                      <p:cBhvr>
                                        <p:cTn id="56" dur="1000"/>
                                        <p:tgtEl>
                                          <p:spTgt spid="151"/>
                                        </p:tgtEl>
                                      </p:cBhvr>
                                    </p:animEffect>
                                    <p:anim calcmode="lin" valueType="num">
                                      <p:cBhvr>
                                        <p:cTn id="57" dur="1000" fill="hold"/>
                                        <p:tgtEl>
                                          <p:spTgt spid="151"/>
                                        </p:tgtEl>
                                        <p:attrNameLst>
                                          <p:attrName>ppt_x</p:attrName>
                                        </p:attrNameLst>
                                      </p:cBhvr>
                                      <p:tavLst>
                                        <p:tav tm="0">
                                          <p:val>
                                            <p:strVal val="#ppt_x"/>
                                          </p:val>
                                        </p:tav>
                                        <p:tav tm="100000">
                                          <p:val>
                                            <p:strVal val="#ppt_x"/>
                                          </p:val>
                                        </p:tav>
                                      </p:tavLst>
                                    </p:anim>
                                    <p:anim calcmode="lin" valueType="num">
                                      <p:cBhvr>
                                        <p:cTn id="58" dur="1000" fill="hold"/>
                                        <p:tgtEl>
                                          <p:spTgt spid="151"/>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55"/>
                                        </p:tgtEl>
                                        <p:attrNameLst>
                                          <p:attrName>style.visibility</p:attrName>
                                        </p:attrNameLst>
                                      </p:cBhvr>
                                      <p:to>
                                        <p:strVal val="visible"/>
                                      </p:to>
                                    </p:set>
                                    <p:animEffect transition="in" filter="fade">
                                      <p:cBhvr>
                                        <p:cTn id="61" dur="1000"/>
                                        <p:tgtEl>
                                          <p:spTgt spid="155"/>
                                        </p:tgtEl>
                                      </p:cBhvr>
                                    </p:animEffect>
                                    <p:anim calcmode="lin" valueType="num">
                                      <p:cBhvr>
                                        <p:cTn id="62" dur="1000" fill="hold"/>
                                        <p:tgtEl>
                                          <p:spTgt spid="155"/>
                                        </p:tgtEl>
                                        <p:attrNameLst>
                                          <p:attrName>ppt_x</p:attrName>
                                        </p:attrNameLst>
                                      </p:cBhvr>
                                      <p:tavLst>
                                        <p:tav tm="0">
                                          <p:val>
                                            <p:strVal val="#ppt_x"/>
                                          </p:val>
                                        </p:tav>
                                        <p:tav tm="100000">
                                          <p:val>
                                            <p:strVal val="#ppt_x"/>
                                          </p:val>
                                        </p:tav>
                                      </p:tavLst>
                                    </p:anim>
                                    <p:anim calcmode="lin" valueType="num">
                                      <p:cBhvr>
                                        <p:cTn id="63" dur="1000" fill="hold"/>
                                        <p:tgtEl>
                                          <p:spTgt spid="155"/>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165"/>
                                        </p:tgtEl>
                                        <p:attrNameLst>
                                          <p:attrName>style.visibility</p:attrName>
                                        </p:attrNameLst>
                                      </p:cBhvr>
                                      <p:to>
                                        <p:strVal val="visible"/>
                                      </p:to>
                                    </p:set>
                                    <p:animEffect transition="in" filter="fade">
                                      <p:cBhvr>
                                        <p:cTn id="67" dur="1000"/>
                                        <p:tgtEl>
                                          <p:spTgt spid="16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3"/>
                                        </p:tgtEl>
                                        <p:attrNameLst>
                                          <p:attrName>style.visibility</p:attrName>
                                        </p:attrNameLst>
                                      </p:cBhvr>
                                      <p:to>
                                        <p:strVal val="visible"/>
                                      </p:to>
                                    </p:set>
                                    <p:animEffect transition="in" filter="fade">
                                      <p:cBhvr>
                                        <p:cTn id="70" dur="1000"/>
                                        <p:tgtEl>
                                          <p:spTgt spid="16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1"/>
                                        </p:tgtEl>
                                        <p:attrNameLst>
                                          <p:attrName>style.visibility</p:attrName>
                                        </p:attrNameLst>
                                      </p:cBhvr>
                                      <p:to>
                                        <p:strVal val="visible"/>
                                      </p:to>
                                    </p:set>
                                    <p:animEffect transition="in" filter="fade">
                                      <p:cBhvr>
                                        <p:cTn id="73" dur="1000"/>
                                        <p:tgtEl>
                                          <p:spTgt spid="16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9"/>
                                        </p:tgtEl>
                                        <p:attrNameLst>
                                          <p:attrName>style.visibility</p:attrName>
                                        </p:attrNameLst>
                                      </p:cBhvr>
                                      <p:to>
                                        <p:strVal val="visible"/>
                                      </p:to>
                                    </p:set>
                                    <p:animEffect transition="in" filter="fade">
                                      <p:cBhvr>
                                        <p:cTn id="76" dur="1000"/>
                                        <p:tgtEl>
                                          <p:spTgt spid="159"/>
                                        </p:tgtEl>
                                      </p:cBhvr>
                                    </p:animEffect>
                                  </p:childTnLst>
                                </p:cTn>
                              </p:par>
                              <p:par>
                                <p:cTn id="77" presetID="10"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1000"/>
                                        <p:tgtEl>
                                          <p:spTgt spid="65"/>
                                        </p:tgtEl>
                                      </p:cBhvr>
                                    </p:animEffect>
                                  </p:childTnLst>
                                </p:cTn>
                              </p:par>
                              <p:par>
                                <p:cTn id="80" presetID="10" presetClass="entr" presetSubtype="0" fill="hold" nodeType="with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fade">
                                      <p:cBhvr>
                                        <p:cTn id="82" dur="1000"/>
                                        <p:tgtEl>
                                          <p:spTgt spid="82"/>
                                        </p:tgtEl>
                                      </p:cBhvr>
                                    </p:animEffect>
                                  </p:childTnLst>
                                </p:cTn>
                              </p:par>
                              <p:par>
                                <p:cTn id="83" presetID="10" presetClass="entr" presetSubtype="0" fill="hold" nodeType="with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000"/>
                                        <p:tgtEl>
                                          <p:spTgt spid="86"/>
                                        </p:tgtEl>
                                      </p:cBhvr>
                                    </p:animEffect>
                                  </p:childTnLst>
                                </p:cTn>
                              </p:par>
                              <p:par>
                                <p:cTn id="86" presetID="10" presetClass="entr" presetSubtype="0" fill="hold" nodeType="with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1000"/>
                                        <p:tgtEl>
                                          <p:spTgt spid="85"/>
                                        </p:tgtEl>
                                      </p:cBhvr>
                                    </p:animEffect>
                                  </p:childTnLst>
                                </p:cTn>
                              </p:par>
                              <p:par>
                                <p:cTn id="89" presetID="10" presetClass="entr" presetSubtype="0" fill="hold"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1000"/>
                                        <p:tgtEl>
                                          <p:spTgt spid="83"/>
                                        </p:tgtEl>
                                      </p:cBhvr>
                                    </p:animEffect>
                                  </p:childTnLst>
                                </p:cTn>
                              </p:par>
                              <p:par>
                                <p:cTn id="92" presetID="10" presetClass="entr" presetSubtype="0" fill="hold"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1000"/>
                                        <p:tgtEl>
                                          <p:spTgt spid="63"/>
                                        </p:tgtEl>
                                      </p:cBhvr>
                                    </p:animEffect>
                                  </p:childTnLst>
                                </p:cTn>
                              </p:par>
                            </p:childTnLst>
                          </p:cTn>
                        </p:par>
                        <p:par>
                          <p:cTn id="95" fill="hold">
                            <p:stCondLst>
                              <p:cond delay="4000"/>
                            </p:stCondLst>
                            <p:childTnLst>
                              <p:par>
                                <p:cTn id="96" presetID="47" presetClass="entr" presetSubtype="0" fill="hold" grpId="0" nodeType="afterEffect">
                                  <p:stCondLst>
                                    <p:cond delay="0"/>
                                  </p:stCondLst>
                                  <p:childTnLst>
                                    <p:set>
                                      <p:cBhvr>
                                        <p:cTn id="97" dur="1" fill="hold">
                                          <p:stCondLst>
                                            <p:cond delay="0"/>
                                          </p:stCondLst>
                                        </p:cTn>
                                        <p:tgtEl>
                                          <p:spTgt spid="158"/>
                                        </p:tgtEl>
                                        <p:attrNameLst>
                                          <p:attrName>style.visibility</p:attrName>
                                        </p:attrNameLst>
                                      </p:cBhvr>
                                      <p:to>
                                        <p:strVal val="visible"/>
                                      </p:to>
                                    </p:set>
                                    <p:animEffect transition="in" filter="fade">
                                      <p:cBhvr>
                                        <p:cTn id="98" dur="1000"/>
                                        <p:tgtEl>
                                          <p:spTgt spid="158"/>
                                        </p:tgtEl>
                                      </p:cBhvr>
                                    </p:animEffect>
                                    <p:anim calcmode="lin" valueType="num">
                                      <p:cBhvr>
                                        <p:cTn id="99" dur="1000" fill="hold"/>
                                        <p:tgtEl>
                                          <p:spTgt spid="158"/>
                                        </p:tgtEl>
                                        <p:attrNameLst>
                                          <p:attrName>ppt_x</p:attrName>
                                        </p:attrNameLst>
                                      </p:cBhvr>
                                      <p:tavLst>
                                        <p:tav tm="0">
                                          <p:val>
                                            <p:strVal val="#ppt_x"/>
                                          </p:val>
                                        </p:tav>
                                        <p:tav tm="100000">
                                          <p:val>
                                            <p:strVal val="#ppt_x"/>
                                          </p:val>
                                        </p:tav>
                                      </p:tavLst>
                                    </p:anim>
                                    <p:anim calcmode="lin" valueType="num">
                                      <p:cBhvr>
                                        <p:cTn id="100" dur="1000" fill="hold"/>
                                        <p:tgtEl>
                                          <p:spTgt spid="158"/>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160"/>
                                        </p:tgtEl>
                                        <p:attrNameLst>
                                          <p:attrName>style.visibility</p:attrName>
                                        </p:attrNameLst>
                                      </p:cBhvr>
                                      <p:to>
                                        <p:strVal val="visible"/>
                                      </p:to>
                                    </p:set>
                                    <p:animEffect transition="in" filter="fade">
                                      <p:cBhvr>
                                        <p:cTn id="103" dur="1000"/>
                                        <p:tgtEl>
                                          <p:spTgt spid="160"/>
                                        </p:tgtEl>
                                      </p:cBhvr>
                                    </p:animEffect>
                                    <p:anim calcmode="lin" valueType="num">
                                      <p:cBhvr>
                                        <p:cTn id="104" dur="1000" fill="hold"/>
                                        <p:tgtEl>
                                          <p:spTgt spid="160"/>
                                        </p:tgtEl>
                                        <p:attrNameLst>
                                          <p:attrName>ppt_x</p:attrName>
                                        </p:attrNameLst>
                                      </p:cBhvr>
                                      <p:tavLst>
                                        <p:tav tm="0">
                                          <p:val>
                                            <p:strVal val="#ppt_x"/>
                                          </p:val>
                                        </p:tav>
                                        <p:tav tm="100000">
                                          <p:val>
                                            <p:strVal val="#ppt_x"/>
                                          </p:val>
                                        </p:tav>
                                      </p:tavLst>
                                    </p:anim>
                                    <p:anim calcmode="lin" valueType="num">
                                      <p:cBhvr>
                                        <p:cTn id="105" dur="1000" fill="hold"/>
                                        <p:tgtEl>
                                          <p:spTgt spid="160"/>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162"/>
                                        </p:tgtEl>
                                        <p:attrNameLst>
                                          <p:attrName>style.visibility</p:attrName>
                                        </p:attrNameLst>
                                      </p:cBhvr>
                                      <p:to>
                                        <p:strVal val="visible"/>
                                      </p:to>
                                    </p:set>
                                    <p:animEffect transition="in" filter="fade">
                                      <p:cBhvr>
                                        <p:cTn id="108" dur="1000"/>
                                        <p:tgtEl>
                                          <p:spTgt spid="162"/>
                                        </p:tgtEl>
                                      </p:cBhvr>
                                    </p:animEffect>
                                    <p:anim calcmode="lin" valueType="num">
                                      <p:cBhvr>
                                        <p:cTn id="109" dur="1000" fill="hold"/>
                                        <p:tgtEl>
                                          <p:spTgt spid="162"/>
                                        </p:tgtEl>
                                        <p:attrNameLst>
                                          <p:attrName>ppt_x</p:attrName>
                                        </p:attrNameLst>
                                      </p:cBhvr>
                                      <p:tavLst>
                                        <p:tav tm="0">
                                          <p:val>
                                            <p:strVal val="#ppt_x"/>
                                          </p:val>
                                        </p:tav>
                                        <p:tav tm="100000">
                                          <p:val>
                                            <p:strVal val="#ppt_x"/>
                                          </p:val>
                                        </p:tav>
                                      </p:tavLst>
                                    </p:anim>
                                    <p:anim calcmode="lin" valueType="num">
                                      <p:cBhvr>
                                        <p:cTn id="110" dur="1000" fill="hold"/>
                                        <p:tgtEl>
                                          <p:spTgt spid="162"/>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164"/>
                                        </p:tgtEl>
                                        <p:attrNameLst>
                                          <p:attrName>style.visibility</p:attrName>
                                        </p:attrNameLst>
                                      </p:cBhvr>
                                      <p:to>
                                        <p:strVal val="visible"/>
                                      </p:to>
                                    </p:set>
                                    <p:animEffect transition="in" filter="fade">
                                      <p:cBhvr>
                                        <p:cTn id="113" dur="1000"/>
                                        <p:tgtEl>
                                          <p:spTgt spid="164"/>
                                        </p:tgtEl>
                                      </p:cBhvr>
                                    </p:animEffect>
                                    <p:anim calcmode="lin" valueType="num">
                                      <p:cBhvr>
                                        <p:cTn id="114" dur="1000" fill="hold"/>
                                        <p:tgtEl>
                                          <p:spTgt spid="164"/>
                                        </p:tgtEl>
                                        <p:attrNameLst>
                                          <p:attrName>ppt_x</p:attrName>
                                        </p:attrNameLst>
                                      </p:cBhvr>
                                      <p:tavLst>
                                        <p:tav tm="0">
                                          <p:val>
                                            <p:strVal val="#ppt_x"/>
                                          </p:val>
                                        </p:tav>
                                        <p:tav tm="100000">
                                          <p:val>
                                            <p:strVal val="#ppt_x"/>
                                          </p:val>
                                        </p:tav>
                                      </p:tavLst>
                                    </p:anim>
                                    <p:anim calcmode="lin" valueType="num">
                                      <p:cBhvr>
                                        <p:cTn id="115" dur="1000" fill="hold"/>
                                        <p:tgtEl>
                                          <p:spTgt spid="164"/>
                                        </p:tgtEl>
                                        <p:attrNameLst>
                                          <p:attrName>ppt_y</p:attrName>
                                        </p:attrNameLst>
                                      </p:cBhvr>
                                      <p:tavLst>
                                        <p:tav tm="0">
                                          <p:val>
                                            <p:strVal val="#ppt_y-.1"/>
                                          </p:val>
                                        </p:tav>
                                        <p:tav tm="100000">
                                          <p:val>
                                            <p:strVal val="#ppt_y"/>
                                          </p:val>
                                        </p:tav>
                                      </p:tavLst>
                                    </p:anim>
                                  </p:childTnLst>
                                </p:cTn>
                              </p:par>
                            </p:childTnLst>
                          </p:cTn>
                        </p:par>
                        <p:par>
                          <p:cTn id="116" fill="hold">
                            <p:stCondLst>
                              <p:cond delay="5000"/>
                            </p:stCondLst>
                            <p:childTnLst>
                              <p:par>
                                <p:cTn id="117" presetID="10" presetClass="entr" presetSubtype="0" fill="hold" grpId="0" nodeType="afterEffect">
                                  <p:stCondLst>
                                    <p:cond delay="0"/>
                                  </p:stCondLst>
                                  <p:childTnLst>
                                    <p:set>
                                      <p:cBhvr>
                                        <p:cTn id="118" dur="1" fill="hold">
                                          <p:stCondLst>
                                            <p:cond delay="0"/>
                                          </p:stCondLst>
                                        </p:cTn>
                                        <p:tgtEl>
                                          <p:spTgt spid="166"/>
                                        </p:tgtEl>
                                        <p:attrNameLst>
                                          <p:attrName>style.visibility</p:attrName>
                                        </p:attrNameLst>
                                      </p:cBhvr>
                                      <p:to>
                                        <p:strVal val="visible"/>
                                      </p:to>
                                    </p:set>
                                    <p:animEffect transition="in" filter="fade">
                                      <p:cBhvr>
                                        <p:cTn id="119" dur="1000"/>
                                        <p:tgtEl>
                                          <p:spTgt spid="16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67"/>
                                        </p:tgtEl>
                                        <p:attrNameLst>
                                          <p:attrName>style.visibility</p:attrName>
                                        </p:attrNameLst>
                                      </p:cBhvr>
                                      <p:to>
                                        <p:strVal val="visible"/>
                                      </p:to>
                                    </p:set>
                                    <p:animEffect transition="in" filter="fade">
                                      <p:cBhvr>
                                        <p:cTn id="122" dur="1000"/>
                                        <p:tgtEl>
                                          <p:spTgt spid="16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fade">
                                      <p:cBhvr>
                                        <p:cTn id="125" dur="1000"/>
                                        <p:tgtEl>
                                          <p:spTgt spid="16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69"/>
                                        </p:tgtEl>
                                        <p:attrNameLst>
                                          <p:attrName>style.visibility</p:attrName>
                                        </p:attrNameLst>
                                      </p:cBhvr>
                                      <p:to>
                                        <p:strVal val="visible"/>
                                      </p:to>
                                    </p:set>
                                    <p:animEffect transition="in" filter="fade">
                                      <p:cBhvr>
                                        <p:cTn id="128" dur="1000"/>
                                        <p:tgtEl>
                                          <p:spTgt spid="16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70"/>
                                        </p:tgtEl>
                                        <p:attrNameLst>
                                          <p:attrName>style.visibility</p:attrName>
                                        </p:attrNameLst>
                                      </p:cBhvr>
                                      <p:to>
                                        <p:strVal val="visible"/>
                                      </p:to>
                                    </p:set>
                                    <p:animEffect transition="in" filter="fade">
                                      <p:cBhvr>
                                        <p:cTn id="131" dur="1000"/>
                                        <p:tgtEl>
                                          <p:spTgt spid="17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71"/>
                                        </p:tgtEl>
                                        <p:attrNameLst>
                                          <p:attrName>style.visibility</p:attrName>
                                        </p:attrNameLst>
                                      </p:cBhvr>
                                      <p:to>
                                        <p:strVal val="visible"/>
                                      </p:to>
                                    </p:set>
                                    <p:animEffect transition="in" filter="fade">
                                      <p:cBhvr>
                                        <p:cTn id="134" dur="1000"/>
                                        <p:tgtEl>
                                          <p:spTgt spid="17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72"/>
                                        </p:tgtEl>
                                        <p:attrNameLst>
                                          <p:attrName>style.visibility</p:attrName>
                                        </p:attrNameLst>
                                      </p:cBhvr>
                                      <p:to>
                                        <p:strVal val="visible"/>
                                      </p:to>
                                    </p:set>
                                    <p:animEffect transition="in" filter="fade">
                                      <p:cBhvr>
                                        <p:cTn id="137" dur="1000"/>
                                        <p:tgtEl>
                                          <p:spTgt spid="17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73"/>
                                        </p:tgtEl>
                                        <p:attrNameLst>
                                          <p:attrName>style.visibility</p:attrName>
                                        </p:attrNameLst>
                                      </p:cBhvr>
                                      <p:to>
                                        <p:strVal val="visible"/>
                                      </p:to>
                                    </p:set>
                                    <p:animEffect transition="in" filter="fade">
                                      <p:cBhvr>
                                        <p:cTn id="140" dur="1000"/>
                                        <p:tgtEl>
                                          <p:spTgt spid="173"/>
                                        </p:tgtEl>
                                      </p:cBhvr>
                                    </p:animEffect>
                                  </p:childTnLst>
                                </p:cTn>
                              </p:par>
                              <p:par>
                                <p:cTn id="141" presetID="10" presetClass="entr" presetSubtype="0" fill="hold" nodeType="with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fade">
                                      <p:cBhvr>
                                        <p:cTn id="143" dur="1000"/>
                                        <p:tgtEl>
                                          <p:spTgt spid="88"/>
                                        </p:tgtEl>
                                      </p:cBhvr>
                                    </p:animEffect>
                                  </p:childTnLst>
                                </p:cTn>
                              </p:par>
                              <p:par>
                                <p:cTn id="144" presetID="10" presetClass="entr" presetSubtype="0" fill="hold" nodeType="withEffect">
                                  <p:stCondLst>
                                    <p:cond delay="0"/>
                                  </p:stCondLst>
                                  <p:childTnLst>
                                    <p:set>
                                      <p:cBhvr>
                                        <p:cTn id="145" dur="1" fill="hold">
                                          <p:stCondLst>
                                            <p:cond delay="0"/>
                                          </p:stCondLst>
                                        </p:cTn>
                                        <p:tgtEl>
                                          <p:spTgt spid="91"/>
                                        </p:tgtEl>
                                        <p:attrNameLst>
                                          <p:attrName>style.visibility</p:attrName>
                                        </p:attrNameLst>
                                      </p:cBhvr>
                                      <p:to>
                                        <p:strVal val="visible"/>
                                      </p:to>
                                    </p:set>
                                    <p:animEffect transition="in" filter="fade">
                                      <p:cBhvr>
                                        <p:cTn id="146" dur="1000"/>
                                        <p:tgtEl>
                                          <p:spTgt spid="91"/>
                                        </p:tgtEl>
                                      </p:cBhvr>
                                    </p:animEffect>
                                  </p:childTnLst>
                                </p:cTn>
                              </p:par>
                              <p:par>
                                <p:cTn id="147" presetID="10" presetClass="entr" presetSubtype="0" fill="hold" nodeType="withEffect">
                                  <p:stCondLst>
                                    <p:cond delay="0"/>
                                  </p:stCondLst>
                                  <p:childTnLst>
                                    <p:set>
                                      <p:cBhvr>
                                        <p:cTn id="148" dur="1" fill="hold">
                                          <p:stCondLst>
                                            <p:cond delay="0"/>
                                          </p:stCondLst>
                                        </p:cTn>
                                        <p:tgtEl>
                                          <p:spTgt spid="94"/>
                                        </p:tgtEl>
                                        <p:attrNameLst>
                                          <p:attrName>style.visibility</p:attrName>
                                        </p:attrNameLst>
                                      </p:cBhvr>
                                      <p:to>
                                        <p:strVal val="visible"/>
                                      </p:to>
                                    </p:set>
                                    <p:animEffect transition="in" filter="fade">
                                      <p:cBhvr>
                                        <p:cTn id="149" dur="1000"/>
                                        <p:tgtEl>
                                          <p:spTgt spid="94"/>
                                        </p:tgtEl>
                                      </p:cBhvr>
                                    </p:animEffect>
                                  </p:childTnLst>
                                </p:cTn>
                              </p:par>
                              <p:par>
                                <p:cTn id="150" presetID="10" presetClass="entr" presetSubtype="0" fill="hold" nodeType="with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fade">
                                      <p:cBhvr>
                                        <p:cTn id="152" dur="1000"/>
                                        <p:tgtEl>
                                          <p:spTgt spid="97"/>
                                        </p:tgtEl>
                                      </p:cBhvr>
                                    </p:animEffect>
                                  </p:childTnLst>
                                </p:cTn>
                              </p:par>
                              <p:par>
                                <p:cTn id="153" presetID="10" presetClass="entr" presetSubtype="0" fill="hold" nodeType="withEffect">
                                  <p:stCondLst>
                                    <p:cond delay="0"/>
                                  </p:stCondLst>
                                  <p:childTnLst>
                                    <p:set>
                                      <p:cBhvr>
                                        <p:cTn id="154" dur="1" fill="hold">
                                          <p:stCondLst>
                                            <p:cond delay="0"/>
                                          </p:stCondLst>
                                        </p:cTn>
                                        <p:tgtEl>
                                          <p:spTgt spid="68"/>
                                        </p:tgtEl>
                                        <p:attrNameLst>
                                          <p:attrName>style.visibility</p:attrName>
                                        </p:attrNameLst>
                                      </p:cBhvr>
                                      <p:to>
                                        <p:strVal val="visible"/>
                                      </p:to>
                                    </p:set>
                                    <p:animEffect transition="in" filter="fade">
                                      <p:cBhvr>
                                        <p:cTn id="155" dur="1000"/>
                                        <p:tgtEl>
                                          <p:spTgt spid="68"/>
                                        </p:tgtEl>
                                      </p:cBhvr>
                                    </p:animEffect>
                                  </p:childTnLst>
                                </p:cTn>
                              </p:par>
                              <p:par>
                                <p:cTn id="156" presetID="10" presetClass="entr" presetSubtype="0" fill="hold" nodeType="withEffect">
                                  <p:stCondLst>
                                    <p:cond delay="0"/>
                                  </p:stCondLst>
                                  <p:childTnLst>
                                    <p:set>
                                      <p:cBhvr>
                                        <p:cTn id="157" dur="1" fill="hold">
                                          <p:stCondLst>
                                            <p:cond delay="0"/>
                                          </p:stCondLst>
                                        </p:cTn>
                                        <p:tgtEl>
                                          <p:spTgt spid="71"/>
                                        </p:tgtEl>
                                        <p:attrNameLst>
                                          <p:attrName>style.visibility</p:attrName>
                                        </p:attrNameLst>
                                      </p:cBhvr>
                                      <p:to>
                                        <p:strVal val="visible"/>
                                      </p:to>
                                    </p:set>
                                    <p:animEffect transition="in" filter="fade">
                                      <p:cBhvr>
                                        <p:cTn id="158" dur="1000"/>
                                        <p:tgtEl>
                                          <p:spTgt spid="71"/>
                                        </p:tgtEl>
                                      </p:cBhvr>
                                    </p:animEffect>
                                  </p:childTnLst>
                                </p:cTn>
                              </p:par>
                              <p:par>
                                <p:cTn id="159" presetID="10" presetClass="entr" presetSubtype="0" fill="hold" nodeType="withEffect">
                                  <p:stCondLst>
                                    <p:cond delay="0"/>
                                  </p:stCondLst>
                                  <p:childTnLst>
                                    <p:set>
                                      <p:cBhvr>
                                        <p:cTn id="160" dur="1" fill="hold">
                                          <p:stCondLst>
                                            <p:cond delay="0"/>
                                          </p:stCondLst>
                                        </p:cTn>
                                        <p:tgtEl>
                                          <p:spTgt spid="74"/>
                                        </p:tgtEl>
                                        <p:attrNameLst>
                                          <p:attrName>style.visibility</p:attrName>
                                        </p:attrNameLst>
                                      </p:cBhvr>
                                      <p:to>
                                        <p:strVal val="visible"/>
                                      </p:to>
                                    </p:set>
                                    <p:animEffect transition="in" filter="fade">
                                      <p:cBhvr>
                                        <p:cTn id="161" dur="1000"/>
                                        <p:tgtEl>
                                          <p:spTgt spid="74"/>
                                        </p:tgtEl>
                                      </p:cBhvr>
                                    </p:animEffect>
                                  </p:childTnLst>
                                </p:cTn>
                              </p:par>
                              <p:par>
                                <p:cTn id="162" presetID="10" presetClass="entr" presetSubtype="0" fill="hold" nodeType="with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1000"/>
                                        <p:tgtEl>
                                          <p:spTgt spid="77"/>
                                        </p:tgtEl>
                                      </p:cBhvr>
                                    </p:animEffect>
                                  </p:childTnLst>
                                </p:cTn>
                              </p:par>
                              <p:par>
                                <p:cTn id="165" presetID="10" presetClass="entr" presetSubtype="0" fill="hold" nodeType="withEffect">
                                  <p:stCondLst>
                                    <p:cond delay="0"/>
                                  </p:stCondLst>
                                  <p:childTnLst>
                                    <p:set>
                                      <p:cBhvr>
                                        <p:cTn id="166" dur="1" fill="hold">
                                          <p:stCondLst>
                                            <p:cond delay="0"/>
                                          </p:stCondLst>
                                        </p:cTn>
                                        <p:tgtEl>
                                          <p:spTgt spid="89"/>
                                        </p:tgtEl>
                                        <p:attrNameLst>
                                          <p:attrName>style.visibility</p:attrName>
                                        </p:attrNameLst>
                                      </p:cBhvr>
                                      <p:to>
                                        <p:strVal val="visible"/>
                                      </p:to>
                                    </p:set>
                                    <p:animEffect transition="in" filter="fade">
                                      <p:cBhvr>
                                        <p:cTn id="167" dur="1000"/>
                                        <p:tgtEl>
                                          <p:spTgt spid="89"/>
                                        </p:tgtEl>
                                      </p:cBhvr>
                                    </p:animEffect>
                                  </p:childTnLst>
                                </p:cTn>
                              </p:par>
                              <p:par>
                                <p:cTn id="168" presetID="10" presetClass="entr" presetSubtype="0" fill="hold" nodeType="withEffect">
                                  <p:stCondLst>
                                    <p:cond delay="0"/>
                                  </p:stCondLst>
                                  <p:childTnLst>
                                    <p:set>
                                      <p:cBhvr>
                                        <p:cTn id="169" dur="1" fill="hold">
                                          <p:stCondLst>
                                            <p:cond delay="0"/>
                                          </p:stCondLst>
                                        </p:cTn>
                                        <p:tgtEl>
                                          <p:spTgt spid="92"/>
                                        </p:tgtEl>
                                        <p:attrNameLst>
                                          <p:attrName>style.visibility</p:attrName>
                                        </p:attrNameLst>
                                      </p:cBhvr>
                                      <p:to>
                                        <p:strVal val="visible"/>
                                      </p:to>
                                    </p:set>
                                    <p:animEffect transition="in" filter="fade">
                                      <p:cBhvr>
                                        <p:cTn id="170" dur="1000"/>
                                        <p:tgtEl>
                                          <p:spTgt spid="92"/>
                                        </p:tgtEl>
                                      </p:cBhvr>
                                    </p:animEffect>
                                  </p:childTnLst>
                                </p:cTn>
                              </p:par>
                              <p:par>
                                <p:cTn id="171" presetID="10" presetClass="entr" presetSubtype="0" fill="hold" nodeType="withEffect">
                                  <p:stCondLst>
                                    <p:cond delay="0"/>
                                  </p:stCondLst>
                                  <p:childTnLst>
                                    <p:set>
                                      <p:cBhvr>
                                        <p:cTn id="172" dur="1" fill="hold">
                                          <p:stCondLst>
                                            <p:cond delay="0"/>
                                          </p:stCondLst>
                                        </p:cTn>
                                        <p:tgtEl>
                                          <p:spTgt spid="95"/>
                                        </p:tgtEl>
                                        <p:attrNameLst>
                                          <p:attrName>style.visibility</p:attrName>
                                        </p:attrNameLst>
                                      </p:cBhvr>
                                      <p:to>
                                        <p:strVal val="visible"/>
                                      </p:to>
                                    </p:set>
                                    <p:animEffect transition="in" filter="fade">
                                      <p:cBhvr>
                                        <p:cTn id="173" dur="1000"/>
                                        <p:tgtEl>
                                          <p:spTgt spid="95"/>
                                        </p:tgtEl>
                                      </p:cBhvr>
                                    </p:animEffect>
                                  </p:childTnLst>
                                </p:cTn>
                              </p:par>
                              <p:par>
                                <p:cTn id="174" presetID="10" presetClass="entr" presetSubtype="0" fill="hold" nodeType="withEffect">
                                  <p:stCondLst>
                                    <p:cond delay="0"/>
                                  </p:stCondLst>
                                  <p:childTnLst>
                                    <p:set>
                                      <p:cBhvr>
                                        <p:cTn id="175" dur="1" fill="hold">
                                          <p:stCondLst>
                                            <p:cond delay="0"/>
                                          </p:stCondLst>
                                        </p:cTn>
                                        <p:tgtEl>
                                          <p:spTgt spid="98"/>
                                        </p:tgtEl>
                                        <p:attrNameLst>
                                          <p:attrName>style.visibility</p:attrName>
                                        </p:attrNameLst>
                                      </p:cBhvr>
                                      <p:to>
                                        <p:strVal val="visible"/>
                                      </p:to>
                                    </p:set>
                                    <p:animEffect transition="in" filter="fade">
                                      <p:cBhvr>
                                        <p:cTn id="176" dur="1000"/>
                                        <p:tgtEl>
                                          <p:spTgt spid="98"/>
                                        </p:tgtEl>
                                      </p:cBhvr>
                                    </p:animEffect>
                                  </p:childTnLst>
                                </p:cTn>
                              </p:par>
                            </p:childTnLst>
                          </p:cTn>
                        </p:par>
                      </p:childTnLst>
                    </p:cTn>
                  </p:par>
                  <p:par>
                    <p:cTn id="177" fill="hold">
                      <p:stCondLst>
                        <p:cond delay="indefinite"/>
                      </p:stCondLst>
                      <p:childTnLst>
                        <p:par>
                          <p:cTn id="178" fill="hold">
                            <p:stCondLst>
                              <p:cond delay="0"/>
                            </p:stCondLst>
                            <p:childTnLst>
                              <p:par>
                                <p:cTn id="179" presetID="2" presetClass="entr" presetSubtype="8" fill="hold" grpId="0" nodeType="clickEffect">
                                  <p:stCondLst>
                                    <p:cond delay="0"/>
                                  </p:stCondLst>
                                  <p:childTnLst>
                                    <p:set>
                                      <p:cBhvr>
                                        <p:cTn id="180" dur="1" fill="hold">
                                          <p:stCondLst>
                                            <p:cond delay="0"/>
                                          </p:stCondLst>
                                        </p:cTn>
                                        <p:tgtEl>
                                          <p:spTgt spid="84"/>
                                        </p:tgtEl>
                                        <p:attrNameLst>
                                          <p:attrName>style.visibility</p:attrName>
                                        </p:attrNameLst>
                                      </p:cBhvr>
                                      <p:to>
                                        <p:strVal val="visible"/>
                                      </p:to>
                                    </p:set>
                                    <p:anim calcmode="lin" valueType="num">
                                      <p:cBhvr additive="base">
                                        <p:cTn id="181" dur="500" fill="hold"/>
                                        <p:tgtEl>
                                          <p:spTgt spid="84"/>
                                        </p:tgtEl>
                                        <p:attrNameLst>
                                          <p:attrName>ppt_x</p:attrName>
                                        </p:attrNameLst>
                                      </p:cBhvr>
                                      <p:tavLst>
                                        <p:tav tm="0">
                                          <p:val>
                                            <p:strVal val="0-#ppt_w/2"/>
                                          </p:val>
                                        </p:tav>
                                        <p:tav tm="100000">
                                          <p:val>
                                            <p:strVal val="#ppt_x"/>
                                          </p:val>
                                        </p:tav>
                                      </p:tavLst>
                                    </p:anim>
                                    <p:anim calcmode="lin" valueType="num">
                                      <p:cBhvr additive="base">
                                        <p:cTn id="182" dur="500" fill="hold"/>
                                        <p:tgtEl>
                                          <p:spTgt spid="84"/>
                                        </p:tgtEl>
                                        <p:attrNameLst>
                                          <p:attrName>ppt_y</p:attrName>
                                        </p:attrNameLst>
                                      </p:cBhvr>
                                      <p:tavLst>
                                        <p:tav tm="0">
                                          <p:val>
                                            <p:strVal val="#ppt_y"/>
                                          </p:val>
                                        </p:tav>
                                        <p:tav tm="100000">
                                          <p:val>
                                            <p:strVal val="#ppt_y"/>
                                          </p:val>
                                        </p:tav>
                                      </p:tavLst>
                                    </p:anim>
                                  </p:childTnLst>
                                </p:cTn>
                              </p:par>
                              <p:par>
                                <p:cTn id="183" presetID="2" presetClass="entr" presetSubtype="8" fill="hold" grpId="0" nodeType="withEffect">
                                  <p:stCondLst>
                                    <p:cond delay="0"/>
                                  </p:stCondLst>
                                  <p:childTnLst>
                                    <p:set>
                                      <p:cBhvr>
                                        <p:cTn id="184" dur="1" fill="hold">
                                          <p:stCondLst>
                                            <p:cond delay="0"/>
                                          </p:stCondLst>
                                        </p:cTn>
                                        <p:tgtEl>
                                          <p:spTgt spid="3"/>
                                        </p:tgtEl>
                                        <p:attrNameLst>
                                          <p:attrName>style.visibility</p:attrName>
                                        </p:attrNameLst>
                                      </p:cBhvr>
                                      <p:to>
                                        <p:strVal val="visible"/>
                                      </p:to>
                                    </p:set>
                                    <p:anim calcmode="lin" valueType="num">
                                      <p:cBhvr additive="base">
                                        <p:cTn id="185" dur="500" fill="hold"/>
                                        <p:tgtEl>
                                          <p:spTgt spid="3"/>
                                        </p:tgtEl>
                                        <p:attrNameLst>
                                          <p:attrName>ppt_x</p:attrName>
                                        </p:attrNameLst>
                                      </p:cBhvr>
                                      <p:tavLst>
                                        <p:tav tm="0">
                                          <p:val>
                                            <p:strVal val="0-#ppt_w/2"/>
                                          </p:val>
                                        </p:tav>
                                        <p:tav tm="100000">
                                          <p:val>
                                            <p:strVal val="#ppt_x"/>
                                          </p:val>
                                        </p:tav>
                                      </p:tavLst>
                                    </p:anim>
                                    <p:anim calcmode="lin" valueType="num">
                                      <p:cBhvr additive="base">
                                        <p:cTn id="18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113"/>
                                        </p:tgtEl>
                                      </p:cBhvr>
                                    </p:animEffect>
                                    <p:set>
                                      <p:cBhvr>
                                        <p:cTn id="191" dur="1" fill="hold">
                                          <p:stCondLst>
                                            <p:cond delay="499"/>
                                          </p:stCondLst>
                                        </p:cTn>
                                        <p:tgtEl>
                                          <p:spTgt spid="113"/>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114"/>
                                        </p:tgtEl>
                                      </p:cBhvr>
                                    </p:animEffect>
                                    <p:set>
                                      <p:cBhvr>
                                        <p:cTn id="194" dur="1" fill="hold">
                                          <p:stCondLst>
                                            <p:cond delay="499"/>
                                          </p:stCondLst>
                                        </p:cTn>
                                        <p:tgtEl>
                                          <p:spTgt spid="114"/>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116"/>
                                        </p:tgtEl>
                                      </p:cBhvr>
                                    </p:animEffect>
                                    <p:set>
                                      <p:cBhvr>
                                        <p:cTn id="197" dur="1" fill="hold">
                                          <p:stCondLst>
                                            <p:cond delay="499"/>
                                          </p:stCondLst>
                                        </p:cTn>
                                        <p:tgtEl>
                                          <p:spTgt spid="116"/>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117"/>
                                        </p:tgtEl>
                                      </p:cBhvr>
                                    </p:animEffect>
                                    <p:set>
                                      <p:cBhvr>
                                        <p:cTn id="200" dur="1" fill="hold">
                                          <p:stCondLst>
                                            <p:cond delay="499"/>
                                          </p:stCondLst>
                                        </p:cTn>
                                        <p:tgtEl>
                                          <p:spTgt spid="117"/>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500"/>
                                        <p:tgtEl>
                                          <p:spTgt spid="119"/>
                                        </p:tgtEl>
                                      </p:cBhvr>
                                    </p:animEffect>
                                    <p:set>
                                      <p:cBhvr>
                                        <p:cTn id="203" dur="1" fill="hold">
                                          <p:stCondLst>
                                            <p:cond delay="499"/>
                                          </p:stCondLst>
                                        </p:cTn>
                                        <p:tgtEl>
                                          <p:spTgt spid="119"/>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120"/>
                                        </p:tgtEl>
                                      </p:cBhvr>
                                    </p:animEffect>
                                    <p:set>
                                      <p:cBhvr>
                                        <p:cTn id="206" dur="1" fill="hold">
                                          <p:stCondLst>
                                            <p:cond delay="499"/>
                                          </p:stCondLst>
                                        </p:cTn>
                                        <p:tgtEl>
                                          <p:spTgt spid="120"/>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121"/>
                                        </p:tgtEl>
                                      </p:cBhvr>
                                    </p:animEffect>
                                    <p:set>
                                      <p:cBhvr>
                                        <p:cTn id="209" dur="1" fill="hold">
                                          <p:stCondLst>
                                            <p:cond delay="499"/>
                                          </p:stCondLst>
                                        </p:cTn>
                                        <p:tgtEl>
                                          <p:spTgt spid="121"/>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122"/>
                                        </p:tgtEl>
                                      </p:cBhvr>
                                    </p:animEffect>
                                    <p:set>
                                      <p:cBhvr>
                                        <p:cTn id="212" dur="1" fill="hold">
                                          <p:stCondLst>
                                            <p:cond delay="499"/>
                                          </p:stCondLst>
                                        </p:cTn>
                                        <p:tgtEl>
                                          <p:spTgt spid="122"/>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500"/>
                                        <p:tgtEl>
                                          <p:spTgt spid="84"/>
                                        </p:tgtEl>
                                      </p:cBhvr>
                                    </p:animEffect>
                                    <p:set>
                                      <p:cBhvr>
                                        <p:cTn id="215" dur="1" fill="hold">
                                          <p:stCondLst>
                                            <p:cond delay="499"/>
                                          </p:stCondLst>
                                        </p:cTn>
                                        <p:tgtEl>
                                          <p:spTgt spid="84"/>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3"/>
                                        </p:tgtEl>
                                      </p:cBhvr>
                                    </p:animEffect>
                                    <p:set>
                                      <p:cBhvr>
                                        <p:cTn id="2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9" grpId="0" animBg="1"/>
      <p:bldP spid="151" grpId="0" animBg="1"/>
      <p:bldP spid="153" grpId="0" animBg="1"/>
      <p:bldP spid="155"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13" grpId="0" animBg="1"/>
      <p:bldP spid="113" grpId="1" animBg="1"/>
      <p:bldP spid="114" grpId="0" animBg="1"/>
      <p:bldP spid="114" grpId="1" animBg="1"/>
      <p:bldP spid="116" grpId="0" animBg="1"/>
      <p:bldP spid="116" grpId="1" animBg="1"/>
      <p:bldP spid="117" grpId="0" animBg="1"/>
      <p:bldP spid="117" grpId="1" animBg="1"/>
      <p:bldP spid="122" grpId="0"/>
      <p:bldP spid="122" grpId="1"/>
      <p:bldP spid="3" grpId="0" animBg="1"/>
      <p:bldP spid="3" grpId="1" animBg="1"/>
      <p:bldP spid="84" grpId="0"/>
      <p:bldP spid="84" grpId="1"/>
      <p:bldP spid="17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a:xfrm>
            <a:off x="1676400" y="228225"/>
            <a:ext cx="21031200" cy="2651126"/>
          </a:xfrm>
        </p:spPr>
        <p:txBody>
          <a:bodyPr>
            <a:normAutofit/>
          </a:bodyPr>
          <a:lstStyle/>
          <a:p>
            <a:pPr>
              <a:lnSpc>
                <a:spcPct val="100000"/>
              </a:lnSpc>
            </a:pPr>
            <a:r>
              <a:rPr lang="en-US" b="1" err="1">
                <a:solidFill>
                  <a:srgbClr val="002A5C"/>
                </a:solidFill>
              </a:rPr>
              <a:t>Blelloch</a:t>
            </a:r>
            <a:r>
              <a:rPr lang="en-US" b="1">
                <a:solidFill>
                  <a:srgbClr val="002A5C"/>
                </a:solidFill>
              </a:rPr>
              <a:t> Scan</a:t>
            </a:r>
            <a:r>
              <a:rPr lang="en-US" b="1" dirty="0">
                <a:solidFill>
                  <a:srgbClr val="002A5C"/>
                </a:solidFill>
              </a:rPr>
              <a:t>: Efficiency</a:t>
            </a:r>
            <a:endParaRPr lang="en-US">
              <a:solidFill>
                <a:srgbClr val="002A5C"/>
              </a:solidFill>
            </a:endParaRPr>
          </a:p>
        </p:txBody>
      </p:sp>
      <p:sp>
        <p:nvSpPr>
          <p:cNvPr id="4" name="Slide Number Placeholder 3">
            <a:extLst>
              <a:ext uri="{FF2B5EF4-FFF2-40B4-BE49-F238E27FC236}">
                <a16:creationId xmlns:a16="http://schemas.microsoft.com/office/drawing/2014/main" id="{43E237F3-7429-4136-B548-3FBDC7BE9096}"/>
              </a:ext>
            </a:extLst>
          </p:cNvPr>
          <p:cNvSpPr>
            <a:spLocks noGrp="1"/>
          </p:cNvSpPr>
          <p:nvPr>
            <p:ph type="sldNum" sz="quarter" idx="12"/>
          </p:nvPr>
        </p:nvSpPr>
        <p:spPr>
          <a:xfrm>
            <a:off x="17221200" y="12210675"/>
            <a:ext cx="5486400" cy="730250"/>
          </a:xfrm>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71</a:t>
            </a:fld>
            <a:endParaRPr lang="en-US" sz="2400" b="0" kern="1200" dirty="0">
              <a:solidFill>
                <a:prstClr val="black">
                  <a:tint val="75000"/>
                </a:prstClr>
              </a:solidFill>
              <a:latin typeface="Calibri" panose="020F0502020204030204"/>
              <a:ea typeface="+mn-ea"/>
              <a:cs typeface="+mn-cs"/>
            </a:endParaRPr>
          </a:p>
        </p:txBody>
      </p:sp>
      <p:sp>
        <p:nvSpPr>
          <p:cNvPr id="81" name="Left Brace 80">
            <a:extLst>
              <a:ext uri="{FF2B5EF4-FFF2-40B4-BE49-F238E27FC236}">
                <a16:creationId xmlns:a16="http://schemas.microsoft.com/office/drawing/2014/main" id="{E81C9A18-38EA-49AD-81DE-F69EA9894A3E}"/>
              </a:ext>
            </a:extLst>
          </p:cNvPr>
          <p:cNvSpPr/>
          <p:nvPr/>
        </p:nvSpPr>
        <p:spPr>
          <a:xfrm>
            <a:off x="8205170" y="2545959"/>
            <a:ext cx="825072" cy="10668014"/>
          </a:xfrm>
          <a:prstGeom prst="leftBrace">
            <a:avLst>
              <a:gd name="adj1" fmla="val 10441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84" name="TextBox 83">
            <a:extLst>
              <a:ext uri="{FF2B5EF4-FFF2-40B4-BE49-F238E27FC236}">
                <a16:creationId xmlns:a16="http://schemas.microsoft.com/office/drawing/2014/main" id="{67DF4966-2DAF-4D23-9472-3C0B6A82C481}"/>
              </a:ext>
            </a:extLst>
          </p:cNvPr>
          <p:cNvSpPr txBox="1"/>
          <p:nvPr/>
        </p:nvSpPr>
        <p:spPr>
          <a:xfrm>
            <a:off x="5997196" y="7353804"/>
            <a:ext cx="2139008" cy="954107"/>
          </a:xfrm>
          <a:prstGeom prst="rect">
            <a:avLst/>
          </a:prstGeom>
          <a:noFill/>
        </p:spPr>
        <p:txBody>
          <a:bodyPr wrap="square" rtlCol="0">
            <a:spAutoFit/>
          </a:bodyPr>
          <a:lstStyle/>
          <a:p>
            <a:pPr defTabSz="1828800" hangingPunct="1">
              <a:defRPr/>
            </a:pPr>
            <a:r>
              <a:rPr lang="en-US" sz="5600" kern="1200">
                <a:solidFill>
                  <a:srgbClr val="00823B"/>
                </a:solidFill>
                <a:latin typeface="Calibri" panose="020F0502020204030204" pitchFamily="34" charset="0"/>
                <a:ea typeface="+mn-ea"/>
                <a:cs typeface="Calibri" panose="020F0502020204030204" pitchFamily="34" charset="0"/>
              </a:rPr>
              <a:t>2logn</a:t>
            </a:r>
            <a:endParaRPr lang="en-US" sz="5600" kern="1200">
              <a:solidFill>
                <a:srgbClr val="00823B"/>
              </a:solidFill>
              <a:latin typeface="Calibri" panose="020F0502020204030204"/>
              <a:ea typeface="+mn-ea"/>
              <a:cs typeface="+mn-cs"/>
            </a:endParaRPr>
          </a:p>
        </p:txBody>
      </p:sp>
      <p:sp>
        <p:nvSpPr>
          <p:cNvPr id="87" name="TextBox 86">
            <a:extLst>
              <a:ext uri="{FF2B5EF4-FFF2-40B4-BE49-F238E27FC236}">
                <a16:creationId xmlns:a16="http://schemas.microsoft.com/office/drawing/2014/main" id="{D50F2A83-BBD1-41F4-BFA8-09AAF15D999E}"/>
              </a:ext>
            </a:extLst>
          </p:cNvPr>
          <p:cNvSpPr txBox="1"/>
          <p:nvPr/>
        </p:nvSpPr>
        <p:spPr>
          <a:xfrm>
            <a:off x="1211862" y="6492028"/>
            <a:ext cx="4785332" cy="2677656"/>
          </a:xfrm>
          <a:prstGeom prst="rect">
            <a:avLst/>
          </a:prstGeom>
          <a:noFill/>
          <a:ln w="38100">
            <a:solidFill>
              <a:schemeClr val="tx1"/>
            </a:solidFill>
          </a:ln>
        </p:spPr>
        <p:txBody>
          <a:bodyPr wrap="square" rtlCol="0">
            <a:spAutoFit/>
          </a:bodyPr>
          <a:lstStyle/>
          <a:p>
            <a:pPr algn="l" defTabSz="1828800" hangingPunct="1">
              <a:defRPr/>
            </a:pPr>
            <a:r>
              <a:rPr lang="en-US" sz="5600" kern="1200">
                <a:solidFill>
                  <a:srgbClr val="00823B"/>
                </a:solidFill>
                <a:latin typeface="Calibri" panose="020F0502020204030204"/>
                <a:ea typeface="+mn-ea"/>
                <a:cs typeface="+mn-cs"/>
              </a:rPr>
              <a:t>Logarithmic</a:t>
            </a:r>
            <a:r>
              <a:rPr lang="en-US" sz="5600" b="0" kern="1200">
                <a:solidFill>
                  <a:prstClr val="black"/>
                </a:solidFill>
                <a:latin typeface="Calibri" panose="020F0502020204030204"/>
                <a:ea typeface="+mn-ea"/>
                <a:cs typeface="+mn-cs"/>
              </a:rPr>
              <a:t> steps along the critical path</a:t>
            </a:r>
            <a:r>
              <a:rPr lang="en-US" sz="5600" b="0" kern="1200" dirty="0">
                <a:solidFill>
                  <a:prstClr val="black"/>
                </a:solidFill>
                <a:latin typeface="Calibri" panose="020F0502020204030204"/>
                <a:ea typeface="+mn-ea"/>
                <a:cs typeface="+mn-cs"/>
              </a:rPr>
              <a:t>.</a:t>
            </a:r>
            <a:endParaRPr lang="en-US" sz="5600" b="0" kern="1200">
              <a:solidFill>
                <a:prstClr val="black"/>
              </a:solidFill>
              <a:latin typeface="Calibri" panose="020F0502020204030204"/>
              <a:ea typeface="+mn-ea"/>
              <a:cs typeface="+mn-cs"/>
            </a:endParaRPr>
          </a:p>
        </p:txBody>
      </p:sp>
      <p:sp>
        <p:nvSpPr>
          <p:cNvPr id="78" name="Rectangle 77">
            <a:extLst>
              <a:ext uri="{FF2B5EF4-FFF2-40B4-BE49-F238E27FC236}">
                <a16:creationId xmlns:a16="http://schemas.microsoft.com/office/drawing/2014/main" id="{3CA26118-B6E0-41B9-959D-30C65782E368}"/>
              </a:ext>
            </a:extLst>
          </p:cNvPr>
          <p:cNvSpPr/>
          <p:nvPr/>
        </p:nvSpPr>
        <p:spPr>
          <a:xfrm>
            <a:off x="9160667"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80" name="Rectangle 79">
            <a:extLst>
              <a:ext uri="{FF2B5EF4-FFF2-40B4-BE49-F238E27FC236}">
                <a16:creationId xmlns:a16="http://schemas.microsoft.com/office/drawing/2014/main" id="{AFA8911E-B556-41EC-BCF2-F6B6D19B049C}"/>
              </a:ext>
            </a:extLst>
          </p:cNvPr>
          <p:cNvSpPr/>
          <p:nvPr/>
        </p:nvSpPr>
        <p:spPr>
          <a:xfrm>
            <a:off x="10979971"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a:t>
            </a:r>
            <a:endParaRPr lang="en-US" sz="5600" kern="1200" baseline="-25000">
              <a:solidFill>
                <a:prstClr val="black"/>
              </a:solidFill>
              <a:latin typeface="Calibri" panose="020F0502020204030204"/>
            </a:endParaRPr>
          </a:p>
        </p:txBody>
      </p:sp>
      <p:sp>
        <p:nvSpPr>
          <p:cNvPr id="90" name="Rectangle 89">
            <a:extLst>
              <a:ext uri="{FF2B5EF4-FFF2-40B4-BE49-F238E27FC236}">
                <a16:creationId xmlns:a16="http://schemas.microsoft.com/office/drawing/2014/main" id="{C3BFFDAD-15FB-4D30-BB2D-81D1002ACDBD}"/>
              </a:ext>
            </a:extLst>
          </p:cNvPr>
          <p:cNvSpPr/>
          <p:nvPr/>
        </p:nvSpPr>
        <p:spPr>
          <a:xfrm>
            <a:off x="12799275"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93" name="Rectangle 92">
            <a:extLst>
              <a:ext uri="{FF2B5EF4-FFF2-40B4-BE49-F238E27FC236}">
                <a16:creationId xmlns:a16="http://schemas.microsoft.com/office/drawing/2014/main" id="{115F8C26-A98A-4C2C-BB88-478D2B1D1B22}"/>
              </a:ext>
            </a:extLst>
          </p:cNvPr>
          <p:cNvSpPr/>
          <p:nvPr/>
        </p:nvSpPr>
        <p:spPr>
          <a:xfrm>
            <a:off x="14618579"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4</a:t>
            </a:r>
            <a:endParaRPr lang="en-US" sz="5600" kern="1200" baseline="-25000">
              <a:solidFill>
                <a:prstClr val="black"/>
              </a:solidFill>
              <a:latin typeface="Calibri" panose="020F0502020204030204"/>
            </a:endParaRPr>
          </a:p>
        </p:txBody>
      </p:sp>
      <p:sp>
        <p:nvSpPr>
          <p:cNvPr id="96" name="Rectangle 95">
            <a:extLst>
              <a:ext uri="{FF2B5EF4-FFF2-40B4-BE49-F238E27FC236}">
                <a16:creationId xmlns:a16="http://schemas.microsoft.com/office/drawing/2014/main" id="{3C7F3422-1530-45E5-8B07-40865958177D}"/>
              </a:ext>
            </a:extLst>
          </p:cNvPr>
          <p:cNvSpPr/>
          <p:nvPr/>
        </p:nvSpPr>
        <p:spPr>
          <a:xfrm>
            <a:off x="16437883"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99" name="Rectangle 98">
            <a:extLst>
              <a:ext uri="{FF2B5EF4-FFF2-40B4-BE49-F238E27FC236}">
                <a16:creationId xmlns:a16="http://schemas.microsoft.com/office/drawing/2014/main" id="{B239F2A5-AC60-487F-9E15-D11EF5851FB1}"/>
              </a:ext>
            </a:extLst>
          </p:cNvPr>
          <p:cNvSpPr/>
          <p:nvPr/>
        </p:nvSpPr>
        <p:spPr>
          <a:xfrm>
            <a:off x="18257187"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100" name="Rectangle 99">
            <a:extLst>
              <a:ext uri="{FF2B5EF4-FFF2-40B4-BE49-F238E27FC236}">
                <a16:creationId xmlns:a16="http://schemas.microsoft.com/office/drawing/2014/main" id="{615E425D-1E3B-4E1E-ACEF-1D1295AF5EB7}"/>
              </a:ext>
            </a:extLst>
          </p:cNvPr>
          <p:cNvSpPr/>
          <p:nvPr/>
        </p:nvSpPr>
        <p:spPr>
          <a:xfrm>
            <a:off x="20076491"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01" name="Rectangle 100">
            <a:extLst>
              <a:ext uri="{FF2B5EF4-FFF2-40B4-BE49-F238E27FC236}">
                <a16:creationId xmlns:a16="http://schemas.microsoft.com/office/drawing/2014/main" id="{01BB8872-A7F0-40E3-A11A-0794F4F3825F}"/>
              </a:ext>
            </a:extLst>
          </p:cNvPr>
          <p:cNvSpPr/>
          <p:nvPr/>
        </p:nvSpPr>
        <p:spPr>
          <a:xfrm>
            <a:off x="21895793" y="254595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8</a:t>
            </a:r>
            <a:endParaRPr lang="en-US" sz="5600" kern="1200" baseline="-25000">
              <a:solidFill>
                <a:prstClr val="black"/>
              </a:solidFill>
              <a:latin typeface="Calibri" panose="020F0502020204030204"/>
            </a:endParaRPr>
          </a:p>
        </p:txBody>
      </p:sp>
      <p:sp>
        <p:nvSpPr>
          <p:cNvPr id="102" name="Rectangle 101">
            <a:extLst>
              <a:ext uri="{FF2B5EF4-FFF2-40B4-BE49-F238E27FC236}">
                <a16:creationId xmlns:a16="http://schemas.microsoft.com/office/drawing/2014/main" id="{8277AD2C-DD62-4522-9DD5-713F7AAF2481}"/>
              </a:ext>
            </a:extLst>
          </p:cNvPr>
          <p:cNvSpPr/>
          <p:nvPr/>
        </p:nvSpPr>
        <p:spPr>
          <a:xfrm>
            <a:off x="10979971" y="414933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04" name="Rectangle 103">
            <a:extLst>
              <a:ext uri="{FF2B5EF4-FFF2-40B4-BE49-F238E27FC236}">
                <a16:creationId xmlns:a16="http://schemas.microsoft.com/office/drawing/2014/main" id="{C42255CC-F683-4C2E-8D4D-091F719BE395}"/>
              </a:ext>
            </a:extLst>
          </p:cNvPr>
          <p:cNvSpPr/>
          <p:nvPr/>
        </p:nvSpPr>
        <p:spPr>
          <a:xfrm>
            <a:off x="14618579" y="414933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05" name="Rectangle 104">
            <a:extLst>
              <a:ext uri="{FF2B5EF4-FFF2-40B4-BE49-F238E27FC236}">
                <a16:creationId xmlns:a16="http://schemas.microsoft.com/office/drawing/2014/main" id="{090C13B9-16C1-436A-8D63-67CE2B535388}"/>
              </a:ext>
            </a:extLst>
          </p:cNvPr>
          <p:cNvSpPr/>
          <p:nvPr/>
        </p:nvSpPr>
        <p:spPr>
          <a:xfrm>
            <a:off x="18257187" y="414933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07" name="Rectangle 106">
            <a:extLst>
              <a:ext uri="{FF2B5EF4-FFF2-40B4-BE49-F238E27FC236}">
                <a16:creationId xmlns:a16="http://schemas.microsoft.com/office/drawing/2014/main" id="{77619C8A-1912-4293-BE0E-B160C08FC6E7}"/>
              </a:ext>
            </a:extLst>
          </p:cNvPr>
          <p:cNvSpPr/>
          <p:nvPr/>
        </p:nvSpPr>
        <p:spPr>
          <a:xfrm>
            <a:off x="21895793" y="414933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08" name="Rectangle 107">
            <a:extLst>
              <a:ext uri="{FF2B5EF4-FFF2-40B4-BE49-F238E27FC236}">
                <a16:creationId xmlns:a16="http://schemas.microsoft.com/office/drawing/2014/main" id="{14363046-B1F3-4053-AF78-B044A015DA9F}"/>
              </a:ext>
            </a:extLst>
          </p:cNvPr>
          <p:cNvSpPr/>
          <p:nvPr/>
        </p:nvSpPr>
        <p:spPr>
          <a:xfrm>
            <a:off x="14618579" y="575271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10" name="Rectangle 109">
            <a:extLst>
              <a:ext uri="{FF2B5EF4-FFF2-40B4-BE49-F238E27FC236}">
                <a16:creationId xmlns:a16="http://schemas.microsoft.com/office/drawing/2014/main" id="{015640EB-E0CF-4B32-8328-B7D91A8F052A}"/>
              </a:ext>
            </a:extLst>
          </p:cNvPr>
          <p:cNvSpPr/>
          <p:nvPr/>
        </p:nvSpPr>
        <p:spPr>
          <a:xfrm>
            <a:off x="21895793" y="575271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26</a:t>
            </a:r>
            <a:endParaRPr lang="en-US" sz="5600" kern="1200" baseline="-25000">
              <a:solidFill>
                <a:prstClr val="black"/>
              </a:solidFill>
              <a:latin typeface="Calibri" panose="020F0502020204030204"/>
            </a:endParaRPr>
          </a:p>
        </p:txBody>
      </p:sp>
      <p:sp>
        <p:nvSpPr>
          <p:cNvPr id="111" name="Rectangle 110">
            <a:extLst>
              <a:ext uri="{FF2B5EF4-FFF2-40B4-BE49-F238E27FC236}">
                <a16:creationId xmlns:a16="http://schemas.microsoft.com/office/drawing/2014/main" id="{C2E0403D-6190-4BF8-A008-903B84992152}"/>
              </a:ext>
            </a:extLst>
          </p:cNvPr>
          <p:cNvSpPr/>
          <p:nvPr/>
        </p:nvSpPr>
        <p:spPr>
          <a:xfrm>
            <a:off x="14618579" y="735609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13" name="Rectangle 112">
            <a:extLst>
              <a:ext uri="{FF2B5EF4-FFF2-40B4-BE49-F238E27FC236}">
                <a16:creationId xmlns:a16="http://schemas.microsoft.com/office/drawing/2014/main" id="{4E21B1E7-A08F-415B-9912-2CC2B356E260}"/>
              </a:ext>
            </a:extLst>
          </p:cNvPr>
          <p:cNvSpPr/>
          <p:nvPr/>
        </p:nvSpPr>
        <p:spPr>
          <a:xfrm>
            <a:off x="21895793" y="735609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14" name="Rectangle 113">
            <a:extLst>
              <a:ext uri="{FF2B5EF4-FFF2-40B4-BE49-F238E27FC236}">
                <a16:creationId xmlns:a16="http://schemas.microsoft.com/office/drawing/2014/main" id="{4F3F44D7-C9AD-4B3F-9B5E-7540816E5241}"/>
              </a:ext>
            </a:extLst>
          </p:cNvPr>
          <p:cNvSpPr/>
          <p:nvPr/>
        </p:nvSpPr>
        <p:spPr>
          <a:xfrm>
            <a:off x="10979971" y="895947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16" name="Rectangle 115">
            <a:extLst>
              <a:ext uri="{FF2B5EF4-FFF2-40B4-BE49-F238E27FC236}">
                <a16:creationId xmlns:a16="http://schemas.microsoft.com/office/drawing/2014/main" id="{F38D5F67-DF1A-41A7-AEEB-FCEAC39F2CAF}"/>
              </a:ext>
            </a:extLst>
          </p:cNvPr>
          <p:cNvSpPr/>
          <p:nvPr/>
        </p:nvSpPr>
        <p:spPr>
          <a:xfrm>
            <a:off x="14618579" y="895947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17" name="Rectangle 116">
            <a:extLst>
              <a:ext uri="{FF2B5EF4-FFF2-40B4-BE49-F238E27FC236}">
                <a16:creationId xmlns:a16="http://schemas.microsoft.com/office/drawing/2014/main" id="{7FC72BC9-ED5B-4BC9-98FE-F4DA988911B6}"/>
              </a:ext>
            </a:extLst>
          </p:cNvPr>
          <p:cNvSpPr/>
          <p:nvPr/>
        </p:nvSpPr>
        <p:spPr>
          <a:xfrm>
            <a:off x="18257187" y="895947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11</a:t>
            </a:r>
            <a:endParaRPr lang="en-US" sz="5600" kern="1200" baseline="-25000">
              <a:solidFill>
                <a:prstClr val="black"/>
              </a:solidFill>
              <a:latin typeface="Calibri" panose="020F0502020204030204"/>
            </a:endParaRPr>
          </a:p>
        </p:txBody>
      </p:sp>
      <p:sp>
        <p:nvSpPr>
          <p:cNvPr id="118" name="Rectangle 117">
            <a:extLst>
              <a:ext uri="{FF2B5EF4-FFF2-40B4-BE49-F238E27FC236}">
                <a16:creationId xmlns:a16="http://schemas.microsoft.com/office/drawing/2014/main" id="{BAD1952A-5EF1-45AB-B971-3F23226FA2B3}"/>
              </a:ext>
            </a:extLst>
          </p:cNvPr>
          <p:cNvSpPr/>
          <p:nvPr/>
        </p:nvSpPr>
        <p:spPr>
          <a:xfrm>
            <a:off x="21895793" y="895947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19" name="Rectangle 118">
            <a:extLst>
              <a:ext uri="{FF2B5EF4-FFF2-40B4-BE49-F238E27FC236}">
                <a16:creationId xmlns:a16="http://schemas.microsoft.com/office/drawing/2014/main" id="{2246EB02-C014-4119-9D66-EC06BE52B251}"/>
              </a:ext>
            </a:extLst>
          </p:cNvPr>
          <p:cNvSpPr/>
          <p:nvPr/>
        </p:nvSpPr>
        <p:spPr>
          <a:xfrm>
            <a:off x="9160667"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20" name="Rectangle 119">
            <a:extLst>
              <a:ext uri="{FF2B5EF4-FFF2-40B4-BE49-F238E27FC236}">
                <a16:creationId xmlns:a16="http://schemas.microsoft.com/office/drawing/2014/main" id="{15166C47-CABD-4F8C-AC07-172430F88105}"/>
              </a:ext>
            </a:extLst>
          </p:cNvPr>
          <p:cNvSpPr/>
          <p:nvPr/>
        </p:nvSpPr>
        <p:spPr>
          <a:xfrm>
            <a:off x="10979971"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21" name="Rectangle 120">
            <a:extLst>
              <a:ext uri="{FF2B5EF4-FFF2-40B4-BE49-F238E27FC236}">
                <a16:creationId xmlns:a16="http://schemas.microsoft.com/office/drawing/2014/main" id="{5F40CF9F-B85E-4621-8629-A451DC920923}"/>
              </a:ext>
            </a:extLst>
          </p:cNvPr>
          <p:cNvSpPr/>
          <p:nvPr/>
        </p:nvSpPr>
        <p:spPr>
          <a:xfrm>
            <a:off x="12799275"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22" name="Rectangle 121">
            <a:extLst>
              <a:ext uri="{FF2B5EF4-FFF2-40B4-BE49-F238E27FC236}">
                <a16:creationId xmlns:a16="http://schemas.microsoft.com/office/drawing/2014/main" id="{C7AE5A58-D598-43CB-86A5-D1B53285C94C}"/>
              </a:ext>
            </a:extLst>
          </p:cNvPr>
          <p:cNvSpPr/>
          <p:nvPr/>
        </p:nvSpPr>
        <p:spPr>
          <a:xfrm>
            <a:off x="14618579"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23" name="Rectangle 122">
            <a:extLst>
              <a:ext uri="{FF2B5EF4-FFF2-40B4-BE49-F238E27FC236}">
                <a16:creationId xmlns:a16="http://schemas.microsoft.com/office/drawing/2014/main" id="{90FC0A68-53B6-4EE0-B9F0-7F9AE5702698}"/>
              </a:ext>
            </a:extLst>
          </p:cNvPr>
          <p:cNvSpPr/>
          <p:nvPr/>
        </p:nvSpPr>
        <p:spPr>
          <a:xfrm>
            <a:off x="16437883"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5</a:t>
            </a:r>
            <a:endParaRPr lang="en-US" sz="5600" kern="1200" baseline="-25000">
              <a:solidFill>
                <a:prstClr val="black"/>
              </a:solidFill>
              <a:latin typeface="Calibri" panose="020F0502020204030204"/>
            </a:endParaRPr>
          </a:p>
        </p:txBody>
      </p:sp>
      <p:sp>
        <p:nvSpPr>
          <p:cNvPr id="124" name="Rectangle 123">
            <a:extLst>
              <a:ext uri="{FF2B5EF4-FFF2-40B4-BE49-F238E27FC236}">
                <a16:creationId xmlns:a16="http://schemas.microsoft.com/office/drawing/2014/main" id="{A4A35428-9C2F-4D16-9E45-1EF8D9A8301F}"/>
              </a:ext>
            </a:extLst>
          </p:cNvPr>
          <p:cNvSpPr/>
          <p:nvPr/>
        </p:nvSpPr>
        <p:spPr>
          <a:xfrm>
            <a:off x="18257187"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25" name="Rectangle 124">
            <a:extLst>
              <a:ext uri="{FF2B5EF4-FFF2-40B4-BE49-F238E27FC236}">
                <a16:creationId xmlns:a16="http://schemas.microsoft.com/office/drawing/2014/main" id="{05AF2380-37C9-4073-81FD-F29E22996308}"/>
              </a:ext>
            </a:extLst>
          </p:cNvPr>
          <p:cNvSpPr/>
          <p:nvPr/>
        </p:nvSpPr>
        <p:spPr>
          <a:xfrm>
            <a:off x="20076491"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7</a:t>
            </a:r>
            <a:endParaRPr lang="en-US" sz="5600" kern="1200" baseline="-25000">
              <a:solidFill>
                <a:prstClr val="black"/>
              </a:solidFill>
              <a:latin typeface="Calibri" panose="020F0502020204030204"/>
            </a:endParaRPr>
          </a:p>
        </p:txBody>
      </p:sp>
      <p:sp>
        <p:nvSpPr>
          <p:cNvPr id="126" name="Rectangle 125">
            <a:extLst>
              <a:ext uri="{FF2B5EF4-FFF2-40B4-BE49-F238E27FC236}">
                <a16:creationId xmlns:a16="http://schemas.microsoft.com/office/drawing/2014/main" id="{AE354D35-6E6A-4E15-BAB9-B6E20E80CB9E}"/>
              </a:ext>
            </a:extLst>
          </p:cNvPr>
          <p:cNvSpPr/>
          <p:nvPr/>
        </p:nvSpPr>
        <p:spPr>
          <a:xfrm>
            <a:off x="21895793" y="1056284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21</a:t>
            </a:r>
            <a:endParaRPr lang="en-US" sz="5600" kern="1200" baseline="-25000">
              <a:solidFill>
                <a:prstClr val="black"/>
              </a:solidFill>
              <a:latin typeface="Calibri" panose="020F0502020204030204"/>
            </a:endParaRPr>
          </a:p>
        </p:txBody>
      </p:sp>
      <p:sp>
        <p:nvSpPr>
          <p:cNvPr id="128" name="Rectangle 127">
            <a:extLst>
              <a:ext uri="{FF2B5EF4-FFF2-40B4-BE49-F238E27FC236}">
                <a16:creationId xmlns:a16="http://schemas.microsoft.com/office/drawing/2014/main" id="{93400BD7-7281-42D1-B3B9-DCF1F55F4BA1}"/>
              </a:ext>
            </a:extLst>
          </p:cNvPr>
          <p:cNvSpPr/>
          <p:nvPr/>
        </p:nvSpPr>
        <p:spPr>
          <a:xfrm>
            <a:off x="9160667"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onsolas" panose="020B0609020204030204" pitchFamily="49" charset="0"/>
              </a:rPr>
              <a:t>0</a:t>
            </a:r>
            <a:endParaRPr lang="en-US" sz="5600" kern="1200" baseline="-25000">
              <a:solidFill>
                <a:prstClr val="black"/>
              </a:solidFill>
              <a:latin typeface="Consolas" panose="020B0609020204030204" pitchFamily="49" charset="0"/>
            </a:endParaRPr>
          </a:p>
        </p:txBody>
      </p:sp>
      <p:sp>
        <p:nvSpPr>
          <p:cNvPr id="130" name="Rectangle 129">
            <a:extLst>
              <a:ext uri="{FF2B5EF4-FFF2-40B4-BE49-F238E27FC236}">
                <a16:creationId xmlns:a16="http://schemas.microsoft.com/office/drawing/2014/main" id="{AD94F4E8-BD42-47B8-8030-2663F7A6A777}"/>
              </a:ext>
            </a:extLst>
          </p:cNvPr>
          <p:cNvSpPr/>
          <p:nvPr/>
        </p:nvSpPr>
        <p:spPr>
          <a:xfrm>
            <a:off x="10979971"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a:t>
            </a:r>
            <a:endParaRPr lang="en-US" sz="5600" kern="1200" baseline="-25000">
              <a:solidFill>
                <a:prstClr val="black"/>
              </a:solidFill>
              <a:latin typeface="Calibri" panose="020F0502020204030204"/>
            </a:endParaRPr>
          </a:p>
        </p:txBody>
      </p:sp>
      <p:sp>
        <p:nvSpPr>
          <p:cNvPr id="132" name="Rectangle 131">
            <a:extLst>
              <a:ext uri="{FF2B5EF4-FFF2-40B4-BE49-F238E27FC236}">
                <a16:creationId xmlns:a16="http://schemas.microsoft.com/office/drawing/2014/main" id="{A4435C10-CF3F-4AB7-88E7-5BBB29D28E90}"/>
              </a:ext>
            </a:extLst>
          </p:cNvPr>
          <p:cNvSpPr/>
          <p:nvPr/>
        </p:nvSpPr>
        <p:spPr>
          <a:xfrm>
            <a:off x="12799275"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3</a:t>
            </a:r>
            <a:endParaRPr lang="en-US" sz="5600" kern="1200" baseline="-25000">
              <a:solidFill>
                <a:prstClr val="black"/>
              </a:solidFill>
              <a:latin typeface="Calibri" panose="020F0502020204030204"/>
            </a:endParaRPr>
          </a:p>
        </p:txBody>
      </p:sp>
      <p:sp>
        <p:nvSpPr>
          <p:cNvPr id="134" name="Rectangle 133">
            <a:extLst>
              <a:ext uri="{FF2B5EF4-FFF2-40B4-BE49-F238E27FC236}">
                <a16:creationId xmlns:a16="http://schemas.microsoft.com/office/drawing/2014/main" id="{68274FEA-31E5-4532-BC07-0F9B5F1E6E23}"/>
              </a:ext>
            </a:extLst>
          </p:cNvPr>
          <p:cNvSpPr/>
          <p:nvPr/>
        </p:nvSpPr>
        <p:spPr>
          <a:xfrm>
            <a:off x="14618579"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6</a:t>
            </a:r>
            <a:endParaRPr lang="en-US" sz="5600" kern="1200" baseline="-25000">
              <a:solidFill>
                <a:prstClr val="black"/>
              </a:solidFill>
              <a:latin typeface="Calibri" panose="020F0502020204030204"/>
            </a:endParaRPr>
          </a:p>
        </p:txBody>
      </p:sp>
      <p:sp>
        <p:nvSpPr>
          <p:cNvPr id="135" name="Rectangle 134">
            <a:extLst>
              <a:ext uri="{FF2B5EF4-FFF2-40B4-BE49-F238E27FC236}">
                <a16:creationId xmlns:a16="http://schemas.microsoft.com/office/drawing/2014/main" id="{29259DDE-7E38-45A3-8280-EC110A2D1B2D}"/>
              </a:ext>
            </a:extLst>
          </p:cNvPr>
          <p:cNvSpPr/>
          <p:nvPr/>
        </p:nvSpPr>
        <p:spPr>
          <a:xfrm>
            <a:off x="16437883"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10</a:t>
            </a:r>
            <a:endParaRPr lang="en-US" sz="5600" kern="1200" baseline="-25000">
              <a:solidFill>
                <a:prstClr val="black"/>
              </a:solidFill>
              <a:latin typeface="Calibri" panose="020F0502020204030204"/>
            </a:endParaRPr>
          </a:p>
        </p:txBody>
      </p:sp>
      <p:sp>
        <p:nvSpPr>
          <p:cNvPr id="136" name="Rectangle 135">
            <a:extLst>
              <a:ext uri="{FF2B5EF4-FFF2-40B4-BE49-F238E27FC236}">
                <a16:creationId xmlns:a16="http://schemas.microsoft.com/office/drawing/2014/main" id="{DB7A2003-3A2C-4CE9-8C72-C1DDC4FD0BA7}"/>
              </a:ext>
            </a:extLst>
          </p:cNvPr>
          <p:cNvSpPr/>
          <p:nvPr/>
        </p:nvSpPr>
        <p:spPr>
          <a:xfrm>
            <a:off x="18257187"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15</a:t>
            </a:r>
            <a:endParaRPr lang="en-US" sz="5600" kern="1200" baseline="-25000">
              <a:solidFill>
                <a:prstClr val="black"/>
              </a:solidFill>
              <a:latin typeface="Calibri" panose="020F0502020204030204"/>
            </a:endParaRPr>
          </a:p>
        </p:txBody>
      </p:sp>
      <p:sp>
        <p:nvSpPr>
          <p:cNvPr id="138" name="Rectangle 137">
            <a:extLst>
              <a:ext uri="{FF2B5EF4-FFF2-40B4-BE49-F238E27FC236}">
                <a16:creationId xmlns:a16="http://schemas.microsoft.com/office/drawing/2014/main" id="{E9B8F2AD-B558-443D-8E0D-62B2A1C124EB}"/>
              </a:ext>
            </a:extLst>
          </p:cNvPr>
          <p:cNvSpPr/>
          <p:nvPr/>
        </p:nvSpPr>
        <p:spPr>
          <a:xfrm>
            <a:off x="20076491" y="1216622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21</a:t>
            </a:r>
            <a:endParaRPr lang="en-US" sz="5600" kern="1200" baseline="-25000">
              <a:solidFill>
                <a:prstClr val="black"/>
              </a:solidFill>
              <a:latin typeface="Calibri" panose="020F0502020204030204"/>
            </a:endParaRPr>
          </a:p>
        </p:txBody>
      </p:sp>
      <p:cxnSp>
        <p:nvCxnSpPr>
          <p:cNvPr id="140" name="Connector: Elbow 139">
            <a:extLst>
              <a:ext uri="{FF2B5EF4-FFF2-40B4-BE49-F238E27FC236}">
                <a16:creationId xmlns:a16="http://schemas.microsoft.com/office/drawing/2014/main" id="{B1ACBDB1-4AF7-478C-8E67-81F3B0D7D6B2}"/>
              </a:ext>
            </a:extLst>
          </p:cNvPr>
          <p:cNvCxnSpPr>
            <a:stCxn id="78" idx="2"/>
            <a:endCxn id="102" idx="1"/>
          </p:cNvCxnSpPr>
          <p:nvPr/>
        </p:nvCxnSpPr>
        <p:spPr>
          <a:xfrm rot="16200000" flipH="1">
            <a:off x="9849652" y="354289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ECBBFF51-87D3-43C7-8087-C525C3F4E643}"/>
              </a:ext>
            </a:extLst>
          </p:cNvPr>
          <p:cNvCxnSpPr>
            <a:cxnSpLocks/>
            <a:stCxn id="90" idx="2"/>
            <a:endCxn id="104" idx="1"/>
          </p:cNvCxnSpPr>
          <p:nvPr/>
        </p:nvCxnSpPr>
        <p:spPr>
          <a:xfrm rot="16200000" flipH="1">
            <a:off x="13488260" y="354289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CFA6CE98-F6D2-46A6-81B2-7B5341EEF8A7}"/>
              </a:ext>
            </a:extLst>
          </p:cNvPr>
          <p:cNvCxnSpPr>
            <a:cxnSpLocks/>
            <a:stCxn id="96" idx="2"/>
            <a:endCxn id="105" idx="1"/>
          </p:cNvCxnSpPr>
          <p:nvPr/>
        </p:nvCxnSpPr>
        <p:spPr>
          <a:xfrm rot="16200000" flipH="1">
            <a:off x="17126868" y="3542893"/>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A65E35E3-4EA8-4733-BF00-14F90C9844FB}"/>
              </a:ext>
            </a:extLst>
          </p:cNvPr>
          <p:cNvCxnSpPr>
            <a:cxnSpLocks/>
            <a:stCxn id="100" idx="2"/>
            <a:endCxn id="107" idx="1"/>
          </p:cNvCxnSpPr>
          <p:nvPr/>
        </p:nvCxnSpPr>
        <p:spPr>
          <a:xfrm rot="16200000" flipH="1">
            <a:off x="20765476" y="3542894"/>
            <a:ext cx="1079504" cy="11811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8EAC12DB-1E0F-4DDD-92B0-0CAB7DEFEB14}"/>
              </a:ext>
            </a:extLst>
          </p:cNvPr>
          <p:cNvCxnSpPr>
            <a:cxnSpLocks/>
            <a:stCxn id="102" idx="2"/>
            <a:endCxn id="108" idx="1"/>
          </p:cNvCxnSpPr>
          <p:nvPr/>
        </p:nvCxnSpPr>
        <p:spPr>
          <a:xfrm rot="16200000" flipH="1">
            <a:off x="12578608" y="4236619"/>
            <a:ext cx="1079504" cy="30004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4697E203-9F09-44D8-8928-2AB50088116B}"/>
              </a:ext>
            </a:extLst>
          </p:cNvPr>
          <p:cNvCxnSpPr>
            <a:cxnSpLocks/>
            <a:stCxn id="105" idx="2"/>
            <a:endCxn id="110" idx="1"/>
          </p:cNvCxnSpPr>
          <p:nvPr/>
        </p:nvCxnSpPr>
        <p:spPr>
          <a:xfrm rot="16200000" flipH="1">
            <a:off x="19855824" y="4236620"/>
            <a:ext cx="1079504" cy="300043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675E62C2-BED5-47B2-B29E-2340BDD6AC6E}"/>
              </a:ext>
            </a:extLst>
          </p:cNvPr>
          <p:cNvCxnSpPr>
            <a:cxnSpLocks/>
            <a:stCxn id="111" idx="2"/>
            <a:endCxn id="118" idx="0"/>
          </p:cNvCxnSpPr>
          <p:nvPr/>
        </p:nvCxnSpPr>
        <p:spPr>
          <a:xfrm rot="16200000" flipH="1">
            <a:off x="18617545" y="5043047"/>
            <a:ext cx="555630" cy="727721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FD76FBA7-DBEA-4649-9720-34B21DC539AF}"/>
              </a:ext>
            </a:extLst>
          </p:cNvPr>
          <p:cNvCxnSpPr>
            <a:cxnSpLocks/>
            <a:stCxn id="114" idx="2"/>
            <a:endCxn id="122" idx="0"/>
          </p:cNvCxnSpPr>
          <p:nvPr/>
        </p:nvCxnSpPr>
        <p:spPr>
          <a:xfrm rot="16200000" flipH="1">
            <a:off x="13159635" y="8465728"/>
            <a:ext cx="555630" cy="363860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55A5B1C5-A1F0-47BF-B80B-D349DF1B2F23}"/>
              </a:ext>
            </a:extLst>
          </p:cNvPr>
          <p:cNvCxnSpPr>
            <a:cxnSpLocks/>
            <a:stCxn id="117" idx="2"/>
            <a:endCxn id="126" idx="0"/>
          </p:cNvCxnSpPr>
          <p:nvPr/>
        </p:nvCxnSpPr>
        <p:spPr>
          <a:xfrm rot="16200000" flipH="1">
            <a:off x="20436849" y="8465729"/>
            <a:ext cx="555630" cy="363860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63873E70-732F-44DA-A7C2-34097C873580}"/>
              </a:ext>
            </a:extLst>
          </p:cNvPr>
          <p:cNvCxnSpPr>
            <a:cxnSpLocks/>
            <a:stCxn id="119" idx="2"/>
            <a:endCxn id="130" idx="0"/>
          </p:cNvCxnSpPr>
          <p:nvPr/>
        </p:nvCxnSpPr>
        <p:spPr>
          <a:xfrm rot="16200000" flipH="1">
            <a:off x="10430679" y="1097875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nector: Elbow 155">
            <a:extLst>
              <a:ext uri="{FF2B5EF4-FFF2-40B4-BE49-F238E27FC236}">
                <a16:creationId xmlns:a16="http://schemas.microsoft.com/office/drawing/2014/main" id="{E6C89CF0-2E0A-405C-9F09-60695DB4DEF3}"/>
              </a:ext>
            </a:extLst>
          </p:cNvPr>
          <p:cNvCxnSpPr>
            <a:cxnSpLocks/>
            <a:stCxn id="121" idx="2"/>
            <a:endCxn id="134" idx="0"/>
          </p:cNvCxnSpPr>
          <p:nvPr/>
        </p:nvCxnSpPr>
        <p:spPr>
          <a:xfrm rot="16200000" flipH="1">
            <a:off x="14069287" y="1097875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onnector: Elbow 173">
            <a:extLst>
              <a:ext uri="{FF2B5EF4-FFF2-40B4-BE49-F238E27FC236}">
                <a16:creationId xmlns:a16="http://schemas.microsoft.com/office/drawing/2014/main" id="{69D58BF1-BB13-474E-997B-1666BD204728}"/>
              </a:ext>
            </a:extLst>
          </p:cNvPr>
          <p:cNvCxnSpPr>
            <a:cxnSpLocks/>
            <a:stCxn id="123" idx="2"/>
            <a:endCxn id="136" idx="0"/>
          </p:cNvCxnSpPr>
          <p:nvPr/>
        </p:nvCxnSpPr>
        <p:spPr>
          <a:xfrm rot="16200000" flipH="1">
            <a:off x="17707895" y="10978758"/>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09D6E1F2-2A21-4F2F-89E0-ECFA6172B691}"/>
              </a:ext>
            </a:extLst>
          </p:cNvPr>
          <p:cNvCxnSpPr>
            <a:cxnSpLocks/>
            <a:stCxn id="125" idx="2"/>
            <a:endCxn id="139" idx="0"/>
          </p:cNvCxnSpPr>
          <p:nvPr/>
        </p:nvCxnSpPr>
        <p:spPr>
          <a:xfrm rot="16200000" flipH="1">
            <a:off x="21346501" y="10978759"/>
            <a:ext cx="555630" cy="181930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CEB18C0D-8829-4EE5-BF28-67C24414D93D}"/>
              </a:ext>
            </a:extLst>
          </p:cNvPr>
          <p:cNvCxnSpPr>
            <a:cxnSpLocks/>
            <a:stCxn id="80" idx="2"/>
            <a:endCxn id="102" idx="0"/>
          </p:cNvCxnSpPr>
          <p:nvPr/>
        </p:nvCxnSpPr>
        <p:spPr>
          <a:xfrm>
            <a:off x="11618144" y="359370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BC0F2FF6-9712-499D-BDC7-C4C8EF00B56C}"/>
              </a:ext>
            </a:extLst>
          </p:cNvPr>
          <p:cNvCxnSpPr>
            <a:cxnSpLocks/>
            <a:stCxn id="93" idx="2"/>
            <a:endCxn id="104" idx="0"/>
          </p:cNvCxnSpPr>
          <p:nvPr/>
        </p:nvCxnSpPr>
        <p:spPr>
          <a:xfrm>
            <a:off x="15256752" y="359370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9D4148E2-00F4-4C51-A025-3A5432BA829E}"/>
              </a:ext>
            </a:extLst>
          </p:cNvPr>
          <p:cNvCxnSpPr>
            <a:cxnSpLocks/>
            <a:stCxn id="99" idx="2"/>
            <a:endCxn id="105" idx="0"/>
          </p:cNvCxnSpPr>
          <p:nvPr/>
        </p:nvCxnSpPr>
        <p:spPr>
          <a:xfrm>
            <a:off x="18895360" y="359370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E2C5415-DADC-4E2F-B15C-C0E7ED57724D}"/>
              </a:ext>
            </a:extLst>
          </p:cNvPr>
          <p:cNvCxnSpPr>
            <a:cxnSpLocks/>
            <a:stCxn id="101" idx="2"/>
            <a:endCxn id="107" idx="0"/>
          </p:cNvCxnSpPr>
          <p:nvPr/>
        </p:nvCxnSpPr>
        <p:spPr>
          <a:xfrm>
            <a:off x="22533966" y="359370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C5F9C3F8-39B5-4931-A7D1-E73D2F97A579}"/>
              </a:ext>
            </a:extLst>
          </p:cNvPr>
          <p:cNvCxnSpPr>
            <a:cxnSpLocks/>
            <a:stCxn id="104" idx="2"/>
            <a:endCxn id="108" idx="0"/>
          </p:cNvCxnSpPr>
          <p:nvPr/>
        </p:nvCxnSpPr>
        <p:spPr>
          <a:xfrm>
            <a:off x="15256752" y="519708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41948C6E-DBF4-4CEB-AEF4-C037994029C5}"/>
              </a:ext>
            </a:extLst>
          </p:cNvPr>
          <p:cNvCxnSpPr>
            <a:cxnSpLocks/>
            <a:stCxn id="107" idx="2"/>
            <a:endCxn id="110" idx="0"/>
          </p:cNvCxnSpPr>
          <p:nvPr/>
        </p:nvCxnSpPr>
        <p:spPr>
          <a:xfrm>
            <a:off x="22533966" y="519708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924B79A6-7750-4D1D-A6F1-055D6522EB0E}"/>
              </a:ext>
            </a:extLst>
          </p:cNvPr>
          <p:cNvCxnSpPr>
            <a:cxnSpLocks/>
            <a:stCxn id="113" idx="2"/>
            <a:endCxn id="118" idx="0"/>
          </p:cNvCxnSpPr>
          <p:nvPr/>
        </p:nvCxnSpPr>
        <p:spPr>
          <a:xfrm>
            <a:off x="22533966" y="840384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ED6BCC2-0D86-4110-BC8C-C211BDF64A05}"/>
              </a:ext>
            </a:extLst>
          </p:cNvPr>
          <p:cNvCxnSpPr>
            <a:cxnSpLocks/>
            <a:stCxn id="118" idx="2"/>
            <a:endCxn id="126" idx="0"/>
          </p:cNvCxnSpPr>
          <p:nvPr/>
        </p:nvCxnSpPr>
        <p:spPr>
          <a:xfrm>
            <a:off x="22533966" y="1000721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D29F08AF-8BB5-426E-A211-9F60EA3B215C}"/>
              </a:ext>
            </a:extLst>
          </p:cNvPr>
          <p:cNvCxnSpPr>
            <a:cxnSpLocks/>
            <a:stCxn id="116" idx="2"/>
            <a:endCxn id="122" idx="0"/>
          </p:cNvCxnSpPr>
          <p:nvPr/>
        </p:nvCxnSpPr>
        <p:spPr>
          <a:xfrm>
            <a:off x="15256752" y="10007219"/>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121942B-CC9B-4B8B-B92D-69421305D0A2}"/>
              </a:ext>
            </a:extLst>
          </p:cNvPr>
          <p:cNvCxnSpPr>
            <a:cxnSpLocks/>
            <a:stCxn id="126" idx="2"/>
            <a:endCxn id="139" idx="0"/>
          </p:cNvCxnSpPr>
          <p:nvPr/>
        </p:nvCxnSpPr>
        <p:spPr>
          <a:xfrm>
            <a:off x="22533966" y="1161059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0302953B-875C-48CC-9224-9A1DE91D0847}"/>
              </a:ext>
            </a:extLst>
          </p:cNvPr>
          <p:cNvCxnSpPr>
            <a:cxnSpLocks/>
            <a:stCxn id="124" idx="2"/>
            <a:endCxn id="136" idx="0"/>
          </p:cNvCxnSpPr>
          <p:nvPr/>
        </p:nvCxnSpPr>
        <p:spPr>
          <a:xfrm>
            <a:off x="18895360" y="1161059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382AA8C3-BE0A-4001-AEC2-9962471C41B4}"/>
              </a:ext>
            </a:extLst>
          </p:cNvPr>
          <p:cNvCxnSpPr>
            <a:cxnSpLocks/>
            <a:stCxn id="122" idx="2"/>
            <a:endCxn id="134" idx="0"/>
          </p:cNvCxnSpPr>
          <p:nvPr/>
        </p:nvCxnSpPr>
        <p:spPr>
          <a:xfrm>
            <a:off x="15256752" y="1161059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DFE46254-0719-40A7-BA62-1C02598C4693}"/>
              </a:ext>
            </a:extLst>
          </p:cNvPr>
          <p:cNvCxnSpPr>
            <a:cxnSpLocks/>
            <a:stCxn id="120" idx="2"/>
            <a:endCxn id="130" idx="0"/>
          </p:cNvCxnSpPr>
          <p:nvPr/>
        </p:nvCxnSpPr>
        <p:spPr>
          <a:xfrm>
            <a:off x="11618144" y="1161059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Connector: Curved 188">
            <a:extLst>
              <a:ext uri="{FF2B5EF4-FFF2-40B4-BE49-F238E27FC236}">
                <a16:creationId xmlns:a16="http://schemas.microsoft.com/office/drawing/2014/main" id="{82F37F28-BA77-4EBE-BD31-8CB07B3FA850}"/>
              </a:ext>
            </a:extLst>
          </p:cNvPr>
          <p:cNvCxnSpPr>
            <a:stCxn id="113" idx="2"/>
            <a:endCxn id="116" idx="0"/>
          </p:cNvCxnSpPr>
          <p:nvPr/>
        </p:nvCxnSpPr>
        <p:spPr>
          <a:xfrm rot="5400000">
            <a:off x="18617547" y="5043049"/>
            <a:ext cx="555630" cy="727721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0" name="Connector: Curved 189">
            <a:extLst>
              <a:ext uri="{FF2B5EF4-FFF2-40B4-BE49-F238E27FC236}">
                <a16:creationId xmlns:a16="http://schemas.microsoft.com/office/drawing/2014/main" id="{4FA81D66-FB3B-44A1-8A6A-AFABF9A26BC2}"/>
              </a:ext>
            </a:extLst>
          </p:cNvPr>
          <p:cNvCxnSpPr>
            <a:cxnSpLocks/>
            <a:stCxn id="118" idx="2"/>
            <a:endCxn id="124" idx="0"/>
          </p:cNvCxnSpPr>
          <p:nvPr/>
        </p:nvCxnSpPr>
        <p:spPr>
          <a:xfrm rot="5400000">
            <a:off x="20436851" y="8465731"/>
            <a:ext cx="555630" cy="3638606"/>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1" name="Connector: Curved 190">
            <a:extLst>
              <a:ext uri="{FF2B5EF4-FFF2-40B4-BE49-F238E27FC236}">
                <a16:creationId xmlns:a16="http://schemas.microsoft.com/office/drawing/2014/main" id="{DA769742-E6E0-4E67-A57C-170954D8C80A}"/>
              </a:ext>
            </a:extLst>
          </p:cNvPr>
          <p:cNvCxnSpPr>
            <a:cxnSpLocks/>
            <a:stCxn id="116" idx="2"/>
            <a:endCxn id="120" idx="0"/>
          </p:cNvCxnSpPr>
          <p:nvPr/>
        </p:nvCxnSpPr>
        <p:spPr>
          <a:xfrm rot="5400000">
            <a:off x="13159635" y="8465728"/>
            <a:ext cx="555630" cy="3638608"/>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2" name="Connector: Curved 191">
            <a:extLst>
              <a:ext uri="{FF2B5EF4-FFF2-40B4-BE49-F238E27FC236}">
                <a16:creationId xmlns:a16="http://schemas.microsoft.com/office/drawing/2014/main" id="{6494A184-993A-49E3-9D02-5F07EAB2F5BD}"/>
              </a:ext>
            </a:extLst>
          </p:cNvPr>
          <p:cNvCxnSpPr>
            <a:cxnSpLocks/>
            <a:stCxn id="126" idx="2"/>
            <a:endCxn id="138" idx="0"/>
          </p:cNvCxnSpPr>
          <p:nvPr/>
        </p:nvCxnSpPr>
        <p:spPr>
          <a:xfrm rot="5400000">
            <a:off x="21346503" y="10978761"/>
            <a:ext cx="555630" cy="1819302"/>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48F11B37-BE80-471F-B6E3-548BEF44D94C}"/>
              </a:ext>
            </a:extLst>
          </p:cNvPr>
          <p:cNvCxnSpPr>
            <a:cxnSpLocks/>
            <a:stCxn id="124" idx="2"/>
            <a:endCxn id="135" idx="0"/>
          </p:cNvCxnSpPr>
          <p:nvPr/>
        </p:nvCxnSpPr>
        <p:spPr>
          <a:xfrm rot="5400000">
            <a:off x="17707895" y="1097875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16CD1E65-8D5D-4EBE-94EC-7B31FE9ED36F}"/>
              </a:ext>
            </a:extLst>
          </p:cNvPr>
          <p:cNvCxnSpPr>
            <a:cxnSpLocks/>
            <a:stCxn id="122" idx="2"/>
            <a:endCxn id="132" idx="0"/>
          </p:cNvCxnSpPr>
          <p:nvPr/>
        </p:nvCxnSpPr>
        <p:spPr>
          <a:xfrm rot="5400000">
            <a:off x="14069287" y="1097875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5" name="Connector: Curved 194">
            <a:extLst>
              <a:ext uri="{FF2B5EF4-FFF2-40B4-BE49-F238E27FC236}">
                <a16:creationId xmlns:a16="http://schemas.microsoft.com/office/drawing/2014/main" id="{DB49E542-82D0-4A8F-97E9-2A7017F24317}"/>
              </a:ext>
            </a:extLst>
          </p:cNvPr>
          <p:cNvCxnSpPr>
            <a:cxnSpLocks/>
            <a:stCxn id="120" idx="2"/>
            <a:endCxn id="128" idx="0"/>
          </p:cNvCxnSpPr>
          <p:nvPr/>
        </p:nvCxnSpPr>
        <p:spPr>
          <a:xfrm rot="5400000">
            <a:off x="10430679" y="10978758"/>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7" name="Arrow: Left 196">
            <a:extLst>
              <a:ext uri="{FF2B5EF4-FFF2-40B4-BE49-F238E27FC236}">
                <a16:creationId xmlns:a16="http://schemas.microsoft.com/office/drawing/2014/main" id="{A7544D86-AFBD-4964-BF39-31633909F381}"/>
              </a:ext>
            </a:extLst>
          </p:cNvPr>
          <p:cNvSpPr/>
          <p:nvPr/>
        </p:nvSpPr>
        <p:spPr>
          <a:xfrm rot="16200000">
            <a:off x="18630638" y="7460611"/>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a:solidFill>
                  <a:prstClr val="white"/>
                </a:solidFill>
                <a:latin typeface="Calibri" panose="020F0502020204030204"/>
              </a:rPr>
              <a:t>Time</a:t>
            </a:r>
          </a:p>
        </p:txBody>
      </p:sp>
      <p:sp>
        <p:nvSpPr>
          <p:cNvPr id="139" name="Rectangle 138">
            <a:extLst>
              <a:ext uri="{FF2B5EF4-FFF2-40B4-BE49-F238E27FC236}">
                <a16:creationId xmlns:a16="http://schemas.microsoft.com/office/drawing/2014/main" id="{E4108EFE-A031-4D01-8233-69A9C3774576}"/>
              </a:ext>
            </a:extLst>
          </p:cNvPr>
          <p:cNvSpPr/>
          <p:nvPr/>
        </p:nvSpPr>
        <p:spPr>
          <a:xfrm>
            <a:off x="21895793" y="12166226"/>
            <a:ext cx="1276346" cy="10477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black"/>
                </a:solidFill>
                <a:latin typeface="Calibri" panose="020F0502020204030204"/>
              </a:rPr>
              <a:t>28</a:t>
            </a:r>
            <a:endParaRPr lang="en-US" sz="5600" kern="1200" baseline="-25000">
              <a:solidFill>
                <a:prstClr val="black"/>
              </a:solidFill>
              <a:latin typeface="Calibri" panose="020F0502020204030204"/>
            </a:endParaRPr>
          </a:p>
        </p:txBody>
      </p:sp>
    </p:spTree>
    <p:extLst>
      <p:ext uri="{BB962C8B-B14F-4D97-AF65-F5344CB8AC3E}">
        <p14:creationId xmlns:p14="http://schemas.microsoft.com/office/powerpoint/2010/main" val="20130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0-#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0-#ppt_w/2"/>
                                          </p:val>
                                        </p:tav>
                                        <p:tav tm="100000">
                                          <p:val>
                                            <p:strVal val="#ppt_x"/>
                                          </p:val>
                                        </p:tav>
                                      </p:tavLst>
                                    </p:anim>
                                    <p:anim calcmode="lin" valueType="num">
                                      <p:cBhvr additive="base">
                                        <p:cTn id="12"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4" grpId="0"/>
      <p:bldP spid="8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DDA1C6C-80B9-4239-9291-B4200D70773F}"/>
              </a:ext>
            </a:extLst>
          </p:cNvPr>
          <p:cNvSpPr/>
          <p:nvPr/>
        </p:nvSpPr>
        <p:spPr>
          <a:xfrm>
            <a:off x="7136746" y="8890344"/>
            <a:ext cx="1054192" cy="1046440"/>
          </a:xfrm>
          <a:prstGeom prst="rect">
            <a:avLst/>
          </a:prstGeom>
          <a:solidFill>
            <a:schemeClr val="bg1"/>
          </a:solid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srgbClr val="002A5C"/>
                </a:solidFill>
                <a:latin typeface="Consolas" panose="020B0609020204030204" pitchFamily="49" charset="0"/>
              </a:rPr>
              <a:t>I</a:t>
            </a:r>
            <a:endParaRPr lang="en-US" sz="4800" kern="1200" baseline="-25000">
              <a:solidFill>
                <a:srgbClr val="002A5C"/>
              </a:solidFill>
              <a:latin typeface="Consolas" panose="020B0609020204030204" pitchFamily="49" charset="0"/>
            </a:endParaRPr>
          </a:p>
        </p:txBody>
      </p:sp>
      <p:sp>
        <p:nvSpPr>
          <p:cNvPr id="35" name="Rectangle 34">
            <a:extLst>
              <a:ext uri="{FF2B5EF4-FFF2-40B4-BE49-F238E27FC236}">
                <a16:creationId xmlns:a16="http://schemas.microsoft.com/office/drawing/2014/main" id="{FDE644B7-763E-4BBB-AA62-77B936EE085D}"/>
              </a:ext>
            </a:extLst>
          </p:cNvPr>
          <p:cNvSpPr/>
          <p:nvPr/>
        </p:nvSpPr>
        <p:spPr>
          <a:xfrm>
            <a:off x="8961642"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7</a:t>
            </a:r>
          </a:p>
        </p:txBody>
      </p:sp>
      <p:sp>
        <p:nvSpPr>
          <p:cNvPr id="36" name="Rectangle 35">
            <a:extLst>
              <a:ext uri="{FF2B5EF4-FFF2-40B4-BE49-F238E27FC236}">
                <a16:creationId xmlns:a16="http://schemas.microsoft.com/office/drawing/2014/main" id="{C55C2D38-BCAD-4BF4-B057-A812AE1AC05C}"/>
              </a:ext>
            </a:extLst>
          </p:cNvPr>
          <p:cNvSpPr/>
          <p:nvPr/>
        </p:nvSpPr>
        <p:spPr>
          <a:xfrm>
            <a:off x="10786538"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6</a:t>
            </a:r>
          </a:p>
        </p:txBody>
      </p:sp>
      <p:sp>
        <p:nvSpPr>
          <p:cNvPr id="26" name="Rectangle 25">
            <a:extLst>
              <a:ext uri="{FF2B5EF4-FFF2-40B4-BE49-F238E27FC236}">
                <a16:creationId xmlns:a16="http://schemas.microsoft.com/office/drawing/2014/main" id="{D305976D-FAC0-4F46-B81C-3A6693E90B09}"/>
              </a:ext>
            </a:extLst>
          </p:cNvPr>
          <p:cNvSpPr/>
          <p:nvPr/>
        </p:nvSpPr>
        <p:spPr>
          <a:xfrm>
            <a:off x="12611434"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5</a:t>
            </a:r>
          </a:p>
        </p:txBody>
      </p:sp>
      <p:sp>
        <p:nvSpPr>
          <p:cNvPr id="37" name="Rectangle 36">
            <a:extLst>
              <a:ext uri="{FF2B5EF4-FFF2-40B4-BE49-F238E27FC236}">
                <a16:creationId xmlns:a16="http://schemas.microsoft.com/office/drawing/2014/main" id="{028F82C0-61B5-4402-A098-81EE4F0ECE24}"/>
              </a:ext>
            </a:extLst>
          </p:cNvPr>
          <p:cNvSpPr/>
          <p:nvPr/>
        </p:nvSpPr>
        <p:spPr>
          <a:xfrm>
            <a:off x="14436330"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4</a:t>
            </a:r>
          </a:p>
        </p:txBody>
      </p:sp>
      <p:sp>
        <p:nvSpPr>
          <p:cNvPr id="38" name="Rectangle 37">
            <a:extLst>
              <a:ext uri="{FF2B5EF4-FFF2-40B4-BE49-F238E27FC236}">
                <a16:creationId xmlns:a16="http://schemas.microsoft.com/office/drawing/2014/main" id="{112432BB-D7FC-4410-BC6B-BB91BD4B8EB6}"/>
              </a:ext>
            </a:extLst>
          </p:cNvPr>
          <p:cNvSpPr/>
          <p:nvPr/>
        </p:nvSpPr>
        <p:spPr>
          <a:xfrm>
            <a:off x="16261226"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3</a:t>
            </a:r>
          </a:p>
        </p:txBody>
      </p:sp>
      <p:sp>
        <p:nvSpPr>
          <p:cNvPr id="39" name="Rectangle 38">
            <a:extLst>
              <a:ext uri="{FF2B5EF4-FFF2-40B4-BE49-F238E27FC236}">
                <a16:creationId xmlns:a16="http://schemas.microsoft.com/office/drawing/2014/main" id="{9A9EDE30-A56C-4E3B-A279-D3EFC0374299}"/>
              </a:ext>
            </a:extLst>
          </p:cNvPr>
          <p:cNvSpPr/>
          <p:nvPr/>
        </p:nvSpPr>
        <p:spPr>
          <a:xfrm>
            <a:off x="18086122"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2</a:t>
            </a:r>
          </a:p>
        </p:txBody>
      </p:sp>
      <p:sp>
        <p:nvSpPr>
          <p:cNvPr id="40" name="Rectangle 39">
            <a:extLst>
              <a:ext uri="{FF2B5EF4-FFF2-40B4-BE49-F238E27FC236}">
                <a16:creationId xmlns:a16="http://schemas.microsoft.com/office/drawing/2014/main" id="{FE2D7AFE-26A0-42F6-A095-F9172DB16F28}"/>
              </a:ext>
            </a:extLst>
          </p:cNvPr>
          <p:cNvSpPr/>
          <p:nvPr/>
        </p:nvSpPr>
        <p:spPr>
          <a:xfrm>
            <a:off x="19911012" y="8890344"/>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1</a:t>
            </a:r>
          </a:p>
        </p:txBody>
      </p:sp>
      <p:sp>
        <p:nvSpPr>
          <p:cNvPr id="96" name="Rectangle 95">
            <a:extLst>
              <a:ext uri="{FF2B5EF4-FFF2-40B4-BE49-F238E27FC236}">
                <a16:creationId xmlns:a16="http://schemas.microsoft.com/office/drawing/2014/main" id="{8AEF497D-169F-41AC-AFEA-FCECEC651696}"/>
              </a:ext>
            </a:extLst>
          </p:cNvPr>
          <p:cNvSpPr/>
          <p:nvPr/>
        </p:nvSpPr>
        <p:spPr>
          <a:xfrm>
            <a:off x="7136746"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0</a:t>
            </a:r>
          </a:p>
        </p:txBody>
      </p:sp>
      <p:sp>
        <p:nvSpPr>
          <p:cNvPr id="97" name="Rectangle 96">
            <a:extLst>
              <a:ext uri="{FF2B5EF4-FFF2-40B4-BE49-F238E27FC236}">
                <a16:creationId xmlns:a16="http://schemas.microsoft.com/office/drawing/2014/main" id="{2C039838-1A30-4B1F-9CBF-5ABAF83A0EEF}"/>
              </a:ext>
            </a:extLst>
          </p:cNvPr>
          <p:cNvSpPr/>
          <p:nvPr/>
        </p:nvSpPr>
        <p:spPr>
          <a:xfrm>
            <a:off x="8961642"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a:t>
            </a:r>
          </a:p>
        </p:txBody>
      </p:sp>
      <p:sp>
        <p:nvSpPr>
          <p:cNvPr id="98" name="Rectangle 97">
            <a:extLst>
              <a:ext uri="{FF2B5EF4-FFF2-40B4-BE49-F238E27FC236}">
                <a16:creationId xmlns:a16="http://schemas.microsoft.com/office/drawing/2014/main" id="{98800446-582C-4111-BEAD-9A94A45FC925}"/>
              </a:ext>
            </a:extLst>
          </p:cNvPr>
          <p:cNvSpPr/>
          <p:nvPr/>
        </p:nvSpPr>
        <p:spPr>
          <a:xfrm>
            <a:off x="10786538"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99" name="Rectangle 98">
            <a:extLst>
              <a:ext uri="{FF2B5EF4-FFF2-40B4-BE49-F238E27FC236}">
                <a16:creationId xmlns:a16="http://schemas.microsoft.com/office/drawing/2014/main" id="{E214C88F-5657-4753-B65A-D664AFA6ACD0}"/>
              </a:ext>
            </a:extLst>
          </p:cNvPr>
          <p:cNvSpPr/>
          <p:nvPr/>
        </p:nvSpPr>
        <p:spPr>
          <a:xfrm>
            <a:off x="12611434"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100" name="Rectangle 99">
            <a:extLst>
              <a:ext uri="{FF2B5EF4-FFF2-40B4-BE49-F238E27FC236}">
                <a16:creationId xmlns:a16="http://schemas.microsoft.com/office/drawing/2014/main" id="{DA0B6C2C-F7D0-454A-9817-E5443CC7CF67}"/>
              </a:ext>
            </a:extLst>
          </p:cNvPr>
          <p:cNvSpPr/>
          <p:nvPr/>
        </p:nvSpPr>
        <p:spPr>
          <a:xfrm>
            <a:off x="14436330"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10</a:t>
            </a:r>
          </a:p>
        </p:txBody>
      </p:sp>
      <p:sp>
        <p:nvSpPr>
          <p:cNvPr id="101" name="Rectangle 100">
            <a:extLst>
              <a:ext uri="{FF2B5EF4-FFF2-40B4-BE49-F238E27FC236}">
                <a16:creationId xmlns:a16="http://schemas.microsoft.com/office/drawing/2014/main" id="{DF0F3BB1-35AD-4F89-9440-83B607CF4313}"/>
              </a:ext>
            </a:extLst>
          </p:cNvPr>
          <p:cNvSpPr/>
          <p:nvPr/>
        </p:nvSpPr>
        <p:spPr>
          <a:xfrm>
            <a:off x="16261226"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15</a:t>
            </a:r>
          </a:p>
        </p:txBody>
      </p:sp>
      <p:sp>
        <p:nvSpPr>
          <p:cNvPr id="102" name="Rectangle 101">
            <a:extLst>
              <a:ext uri="{FF2B5EF4-FFF2-40B4-BE49-F238E27FC236}">
                <a16:creationId xmlns:a16="http://schemas.microsoft.com/office/drawing/2014/main" id="{6EB57702-FF9B-4588-8D2E-95A68C49A2A3}"/>
              </a:ext>
            </a:extLst>
          </p:cNvPr>
          <p:cNvSpPr/>
          <p:nvPr/>
        </p:nvSpPr>
        <p:spPr>
          <a:xfrm>
            <a:off x="18086122"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21</a:t>
            </a:r>
          </a:p>
        </p:txBody>
      </p:sp>
      <p:sp>
        <p:nvSpPr>
          <p:cNvPr id="103" name="Rectangle 102">
            <a:extLst>
              <a:ext uri="{FF2B5EF4-FFF2-40B4-BE49-F238E27FC236}">
                <a16:creationId xmlns:a16="http://schemas.microsoft.com/office/drawing/2014/main" id="{7A9E97E3-7961-4466-9453-4746F4C6364B}"/>
              </a:ext>
            </a:extLst>
          </p:cNvPr>
          <p:cNvSpPr/>
          <p:nvPr/>
        </p:nvSpPr>
        <p:spPr>
          <a:xfrm>
            <a:off x="19911012" y="888383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28</a:t>
            </a:r>
          </a:p>
        </p:txBody>
      </p:sp>
      <p:sp>
        <p:nvSpPr>
          <p:cNvPr id="23" name="Rectangle 22">
            <a:extLst>
              <a:ext uri="{FF2B5EF4-FFF2-40B4-BE49-F238E27FC236}">
                <a16:creationId xmlns:a16="http://schemas.microsoft.com/office/drawing/2014/main" id="{D3C8BA7A-8FAD-45BF-9903-18C106819AD6}"/>
              </a:ext>
            </a:extLst>
          </p:cNvPr>
          <p:cNvSpPr/>
          <p:nvPr/>
        </p:nvSpPr>
        <p:spPr>
          <a:xfrm>
            <a:off x="7136746" y="4732058"/>
            <a:ext cx="1054192" cy="1046440"/>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G</a:t>
            </a:r>
            <a:r>
              <a:rPr lang="en-US" sz="4800" kern="1200" baseline="-25000">
                <a:solidFill>
                  <a:prstClr val="white"/>
                </a:solidFill>
                <a:latin typeface="Calibri" panose="020F0502020204030204"/>
              </a:rPr>
              <a:t>7</a:t>
            </a:r>
          </a:p>
        </p:txBody>
      </p:sp>
      <p:sp>
        <p:nvSpPr>
          <p:cNvPr id="27" name="Rectangle 26">
            <a:extLst>
              <a:ext uri="{FF2B5EF4-FFF2-40B4-BE49-F238E27FC236}">
                <a16:creationId xmlns:a16="http://schemas.microsoft.com/office/drawing/2014/main" id="{5915F9B9-F1CB-41E5-9786-D4CD6336F427}"/>
              </a:ext>
            </a:extLst>
          </p:cNvPr>
          <p:cNvSpPr/>
          <p:nvPr/>
        </p:nvSpPr>
        <p:spPr>
          <a:xfrm>
            <a:off x="8961642"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7</a:t>
            </a:r>
          </a:p>
        </p:txBody>
      </p:sp>
      <p:sp>
        <p:nvSpPr>
          <p:cNvPr id="28" name="Rectangle 27">
            <a:extLst>
              <a:ext uri="{FF2B5EF4-FFF2-40B4-BE49-F238E27FC236}">
                <a16:creationId xmlns:a16="http://schemas.microsoft.com/office/drawing/2014/main" id="{7EE01654-AC03-46C4-9F0D-640499835D3F}"/>
              </a:ext>
            </a:extLst>
          </p:cNvPr>
          <p:cNvSpPr/>
          <p:nvPr/>
        </p:nvSpPr>
        <p:spPr>
          <a:xfrm>
            <a:off x="10786538"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6</a:t>
            </a:r>
          </a:p>
        </p:txBody>
      </p:sp>
      <p:sp>
        <p:nvSpPr>
          <p:cNvPr id="29" name="Rectangle 28">
            <a:extLst>
              <a:ext uri="{FF2B5EF4-FFF2-40B4-BE49-F238E27FC236}">
                <a16:creationId xmlns:a16="http://schemas.microsoft.com/office/drawing/2014/main" id="{D2A8657B-1716-42F7-A92E-0E8309C13A84}"/>
              </a:ext>
            </a:extLst>
          </p:cNvPr>
          <p:cNvSpPr/>
          <p:nvPr/>
        </p:nvSpPr>
        <p:spPr>
          <a:xfrm>
            <a:off x="12611434"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5</a:t>
            </a:r>
          </a:p>
        </p:txBody>
      </p:sp>
      <p:sp>
        <p:nvSpPr>
          <p:cNvPr id="30" name="Rectangle 29">
            <a:extLst>
              <a:ext uri="{FF2B5EF4-FFF2-40B4-BE49-F238E27FC236}">
                <a16:creationId xmlns:a16="http://schemas.microsoft.com/office/drawing/2014/main" id="{EA39A6C0-7A74-4B5D-B45C-B9E1C67EDDB4}"/>
              </a:ext>
            </a:extLst>
          </p:cNvPr>
          <p:cNvSpPr/>
          <p:nvPr/>
        </p:nvSpPr>
        <p:spPr>
          <a:xfrm>
            <a:off x="14436330"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4</a:t>
            </a:r>
          </a:p>
        </p:txBody>
      </p:sp>
      <p:sp>
        <p:nvSpPr>
          <p:cNvPr id="31" name="Rectangle 30">
            <a:extLst>
              <a:ext uri="{FF2B5EF4-FFF2-40B4-BE49-F238E27FC236}">
                <a16:creationId xmlns:a16="http://schemas.microsoft.com/office/drawing/2014/main" id="{84EAA7E1-C986-44C3-835D-21510DE68236}"/>
              </a:ext>
            </a:extLst>
          </p:cNvPr>
          <p:cNvSpPr/>
          <p:nvPr/>
        </p:nvSpPr>
        <p:spPr>
          <a:xfrm>
            <a:off x="16261226"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3</a:t>
            </a:r>
          </a:p>
        </p:txBody>
      </p:sp>
      <p:sp>
        <p:nvSpPr>
          <p:cNvPr id="32" name="Rectangle 31">
            <a:extLst>
              <a:ext uri="{FF2B5EF4-FFF2-40B4-BE49-F238E27FC236}">
                <a16:creationId xmlns:a16="http://schemas.microsoft.com/office/drawing/2014/main" id="{9018F4EF-9C9C-44C6-AD99-369F42E4B108}"/>
              </a:ext>
            </a:extLst>
          </p:cNvPr>
          <p:cNvSpPr/>
          <p:nvPr/>
        </p:nvSpPr>
        <p:spPr>
          <a:xfrm>
            <a:off x="18086122"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2</a:t>
            </a:r>
          </a:p>
        </p:txBody>
      </p:sp>
      <p:sp>
        <p:nvSpPr>
          <p:cNvPr id="33" name="Rectangle 32">
            <a:extLst>
              <a:ext uri="{FF2B5EF4-FFF2-40B4-BE49-F238E27FC236}">
                <a16:creationId xmlns:a16="http://schemas.microsoft.com/office/drawing/2014/main" id="{BB68CC07-0864-488D-8E68-7C5425C658BB}"/>
              </a:ext>
            </a:extLst>
          </p:cNvPr>
          <p:cNvSpPr/>
          <p:nvPr/>
        </p:nvSpPr>
        <p:spPr>
          <a:xfrm>
            <a:off x="19911012" y="4732058"/>
            <a:ext cx="1054192" cy="1046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J</a:t>
            </a:r>
            <a:r>
              <a:rPr lang="en-US" sz="4800" kern="1200" baseline="-25000">
                <a:solidFill>
                  <a:prstClr val="white"/>
                </a:solidFill>
                <a:latin typeface="Calibri" panose="020F0502020204030204"/>
              </a:rPr>
              <a:t>1</a:t>
            </a:r>
          </a:p>
        </p:txBody>
      </p:sp>
      <p:sp>
        <p:nvSpPr>
          <p:cNvPr id="88" name="Rectangle 87">
            <a:extLst>
              <a:ext uri="{FF2B5EF4-FFF2-40B4-BE49-F238E27FC236}">
                <a16:creationId xmlns:a16="http://schemas.microsoft.com/office/drawing/2014/main" id="{3A324639-9D98-4B95-8ECD-B6AC9B6F2479}"/>
              </a:ext>
            </a:extLst>
          </p:cNvPr>
          <p:cNvSpPr/>
          <p:nvPr/>
        </p:nvSpPr>
        <p:spPr>
          <a:xfrm>
            <a:off x="7153016"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1</a:t>
            </a:r>
          </a:p>
        </p:txBody>
      </p:sp>
      <p:sp>
        <p:nvSpPr>
          <p:cNvPr id="89" name="Rectangle 88">
            <a:extLst>
              <a:ext uri="{FF2B5EF4-FFF2-40B4-BE49-F238E27FC236}">
                <a16:creationId xmlns:a16="http://schemas.microsoft.com/office/drawing/2014/main" id="{B819CEAB-2194-45FC-8ECA-70DA6F422DC7}"/>
              </a:ext>
            </a:extLst>
          </p:cNvPr>
          <p:cNvSpPr/>
          <p:nvPr/>
        </p:nvSpPr>
        <p:spPr>
          <a:xfrm>
            <a:off x="897791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2</a:t>
            </a:r>
          </a:p>
        </p:txBody>
      </p:sp>
      <p:sp>
        <p:nvSpPr>
          <p:cNvPr id="90" name="Rectangle 89">
            <a:extLst>
              <a:ext uri="{FF2B5EF4-FFF2-40B4-BE49-F238E27FC236}">
                <a16:creationId xmlns:a16="http://schemas.microsoft.com/office/drawing/2014/main" id="{56886567-F873-49CC-9D12-0937D06AD1D1}"/>
              </a:ext>
            </a:extLst>
          </p:cNvPr>
          <p:cNvSpPr/>
          <p:nvPr/>
        </p:nvSpPr>
        <p:spPr>
          <a:xfrm>
            <a:off x="10802808"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3</a:t>
            </a:r>
          </a:p>
        </p:txBody>
      </p:sp>
      <p:sp>
        <p:nvSpPr>
          <p:cNvPr id="91" name="Rectangle 90">
            <a:extLst>
              <a:ext uri="{FF2B5EF4-FFF2-40B4-BE49-F238E27FC236}">
                <a16:creationId xmlns:a16="http://schemas.microsoft.com/office/drawing/2014/main" id="{C770A735-F08C-464A-B98B-F36B4CD548BC}"/>
              </a:ext>
            </a:extLst>
          </p:cNvPr>
          <p:cNvSpPr/>
          <p:nvPr/>
        </p:nvSpPr>
        <p:spPr>
          <a:xfrm>
            <a:off x="12627704"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4</a:t>
            </a:r>
          </a:p>
        </p:txBody>
      </p:sp>
      <p:sp>
        <p:nvSpPr>
          <p:cNvPr id="92" name="Rectangle 91">
            <a:extLst>
              <a:ext uri="{FF2B5EF4-FFF2-40B4-BE49-F238E27FC236}">
                <a16:creationId xmlns:a16="http://schemas.microsoft.com/office/drawing/2014/main" id="{11D65A32-B5D8-4088-AAEF-7C66089A2544}"/>
              </a:ext>
            </a:extLst>
          </p:cNvPr>
          <p:cNvSpPr/>
          <p:nvPr/>
        </p:nvSpPr>
        <p:spPr>
          <a:xfrm>
            <a:off x="14452600"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5</a:t>
            </a:r>
          </a:p>
        </p:txBody>
      </p:sp>
      <p:sp>
        <p:nvSpPr>
          <p:cNvPr id="93" name="Rectangle 92">
            <a:extLst>
              <a:ext uri="{FF2B5EF4-FFF2-40B4-BE49-F238E27FC236}">
                <a16:creationId xmlns:a16="http://schemas.microsoft.com/office/drawing/2014/main" id="{C1BBE2BB-1ED1-4C2B-9BDC-EFF4C9D68C7E}"/>
              </a:ext>
            </a:extLst>
          </p:cNvPr>
          <p:cNvSpPr/>
          <p:nvPr/>
        </p:nvSpPr>
        <p:spPr>
          <a:xfrm>
            <a:off x="16277496"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6</a:t>
            </a:r>
          </a:p>
        </p:txBody>
      </p:sp>
      <p:sp>
        <p:nvSpPr>
          <p:cNvPr id="94" name="Rectangle 93">
            <a:extLst>
              <a:ext uri="{FF2B5EF4-FFF2-40B4-BE49-F238E27FC236}">
                <a16:creationId xmlns:a16="http://schemas.microsoft.com/office/drawing/2014/main" id="{EB1E0DE5-E55E-487D-B64A-C2C067C7DF49}"/>
              </a:ext>
            </a:extLst>
          </p:cNvPr>
          <p:cNvSpPr/>
          <p:nvPr/>
        </p:nvSpPr>
        <p:spPr>
          <a:xfrm>
            <a:off x="1810239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7</a:t>
            </a:r>
          </a:p>
        </p:txBody>
      </p:sp>
      <p:sp>
        <p:nvSpPr>
          <p:cNvPr id="95" name="Rectangle 94">
            <a:extLst>
              <a:ext uri="{FF2B5EF4-FFF2-40B4-BE49-F238E27FC236}">
                <a16:creationId xmlns:a16="http://schemas.microsoft.com/office/drawing/2014/main" id="{2A454B17-A7A5-4146-989C-FC7E470242B9}"/>
              </a:ext>
            </a:extLst>
          </p:cNvPr>
          <p:cNvSpPr/>
          <p:nvPr/>
        </p:nvSpPr>
        <p:spPr>
          <a:xfrm>
            <a:off x="19927282" y="4732058"/>
            <a:ext cx="1054192" cy="1046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black"/>
                </a:solidFill>
                <a:latin typeface="Calibri" panose="020F0502020204030204"/>
              </a:rPr>
              <a:t>8</a:t>
            </a:r>
          </a:p>
        </p:txBody>
      </p:sp>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a:solidFill>
                  <a:srgbClr val="002A5C"/>
                </a:solidFill>
              </a:rPr>
              <a:t>Reformulate BP as a Scan Operation</a:t>
            </a:r>
          </a:p>
        </p:txBody>
      </p:sp>
      <p:sp>
        <p:nvSpPr>
          <p:cNvPr id="14" name="TextBox 13">
            <a:extLst>
              <a:ext uri="{FF2B5EF4-FFF2-40B4-BE49-F238E27FC236}">
                <a16:creationId xmlns:a16="http://schemas.microsoft.com/office/drawing/2014/main" id="{4C02CAAF-11DF-4606-8E70-90916526C8ED}"/>
              </a:ext>
            </a:extLst>
          </p:cNvPr>
          <p:cNvSpPr txBox="1"/>
          <p:nvPr/>
        </p:nvSpPr>
        <p:spPr>
          <a:xfrm>
            <a:off x="1688618" y="4732058"/>
            <a:ext cx="5057316"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Input sequence:</a:t>
            </a:r>
          </a:p>
        </p:txBody>
      </p:sp>
      <p:sp>
        <p:nvSpPr>
          <p:cNvPr id="15" name="TextBox 14">
            <a:extLst>
              <a:ext uri="{FF2B5EF4-FFF2-40B4-BE49-F238E27FC236}">
                <a16:creationId xmlns:a16="http://schemas.microsoft.com/office/drawing/2014/main" id="{D89415BA-5D7F-40E7-AD66-B8ADA2F94B91}"/>
              </a:ext>
            </a:extLst>
          </p:cNvPr>
          <p:cNvSpPr txBox="1"/>
          <p:nvPr/>
        </p:nvSpPr>
        <p:spPr>
          <a:xfrm>
            <a:off x="1676399" y="3372310"/>
            <a:ext cx="8745558" cy="954107"/>
          </a:xfrm>
          <a:prstGeom prst="rect">
            <a:avLst/>
          </a:prstGeom>
          <a:noFill/>
        </p:spPr>
        <p:txBody>
          <a:bodyPr wrap="square" rtlCol="0">
            <a:spAutoFit/>
          </a:bodyPr>
          <a:lstStyle/>
          <a:p>
            <a:pPr algn="l" defTabSz="1828800" hangingPunct="1">
              <a:defRPr/>
            </a:pPr>
            <a:r>
              <a:rPr lang="en-US" sz="5600" kern="1200" dirty="0">
                <a:solidFill>
                  <a:prstClr val="black"/>
                </a:solidFill>
                <a:latin typeface="Calibri" panose="020F0502020204030204"/>
                <a:ea typeface="+mn-ea"/>
                <a:cs typeface="+mn-cs"/>
              </a:rPr>
              <a:t>Binary</a:t>
            </a:r>
            <a:r>
              <a:rPr lang="en-US" sz="5600" b="0" kern="1200">
                <a:solidFill>
                  <a:prstClr val="black"/>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associative</a:t>
            </a:r>
            <a:r>
              <a:rPr lang="en-US" sz="5600" b="0" kern="1200">
                <a:solidFill>
                  <a:prstClr val="black"/>
                </a:solidFill>
                <a:latin typeface="Calibri" panose="020F0502020204030204"/>
                <a:ea typeface="+mn-ea"/>
                <a:cs typeface="+mn-cs"/>
              </a:rPr>
              <a:t> operator:</a:t>
            </a:r>
            <a:endParaRPr lang="en-US" sz="5600" kern="1200">
              <a:solidFill>
                <a:srgbClr val="FF0000"/>
              </a:solidFill>
              <a:latin typeface="Calibri" panose="020F0502020204030204"/>
              <a:ea typeface="+mn-ea"/>
              <a:cs typeface="+mn-cs"/>
            </a:endParaRPr>
          </a:p>
        </p:txBody>
      </p:sp>
      <p:sp>
        <p:nvSpPr>
          <p:cNvPr id="18" name="TextBox 17">
            <a:extLst>
              <a:ext uri="{FF2B5EF4-FFF2-40B4-BE49-F238E27FC236}">
                <a16:creationId xmlns:a16="http://schemas.microsoft.com/office/drawing/2014/main" id="{119B699C-8AC6-444D-A2B7-87E178C32F87}"/>
              </a:ext>
            </a:extLst>
          </p:cNvPr>
          <p:cNvSpPr txBox="1"/>
          <p:nvPr/>
        </p:nvSpPr>
        <p:spPr>
          <a:xfrm>
            <a:off x="1688617" y="8877644"/>
            <a:ext cx="5057318"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Exclusive scan:</a:t>
            </a:r>
          </a:p>
        </p:txBody>
      </p:sp>
      <p:sp>
        <p:nvSpPr>
          <p:cNvPr id="3" name="Slide Number Placeholder 2">
            <a:extLst>
              <a:ext uri="{FF2B5EF4-FFF2-40B4-BE49-F238E27FC236}">
                <a16:creationId xmlns:a16="http://schemas.microsoft.com/office/drawing/2014/main" id="{11F7C084-1C26-4156-AD21-8A2E52267BC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72</a:t>
            </a:fld>
            <a:endParaRPr lang="en-US" sz="2400" b="0" kern="1200" dirty="0">
              <a:solidFill>
                <a:prstClr val="black">
                  <a:tint val="75000"/>
                </a:prstClr>
              </a:solidFill>
              <a:latin typeface="Calibri" panose="020F0502020204030204"/>
              <a:ea typeface="+mn-ea"/>
              <a:cs typeface="+mn-cs"/>
            </a:endParaRPr>
          </a:p>
        </p:txBody>
      </p:sp>
      <p:sp>
        <p:nvSpPr>
          <p:cNvPr id="44" name="TextBox 43">
            <a:extLst>
              <a:ext uri="{FF2B5EF4-FFF2-40B4-BE49-F238E27FC236}">
                <a16:creationId xmlns:a16="http://schemas.microsoft.com/office/drawing/2014/main" id="{0E2476EB-8D22-468E-AED0-649B96B18C53}"/>
              </a:ext>
            </a:extLst>
          </p:cNvPr>
          <p:cNvSpPr txBox="1"/>
          <p:nvPr/>
        </p:nvSpPr>
        <p:spPr>
          <a:xfrm>
            <a:off x="10421957" y="3372310"/>
            <a:ext cx="3615370" cy="954107"/>
          </a:xfrm>
          <a:prstGeom prst="rect">
            <a:avLst/>
          </a:prstGeom>
          <a:noFill/>
        </p:spPr>
        <p:txBody>
          <a:bodyPr wrap="square" rtlCol="0">
            <a:spAutoFit/>
          </a:bodyPr>
          <a:lstStyle/>
          <a:p>
            <a:pPr algn="l" defTabSz="1828800" hangingPunct="1">
              <a:defRPr/>
            </a:pPr>
            <a:r>
              <a:rPr lang="en-US" sz="5600" kern="1200">
                <a:solidFill>
                  <a:srgbClr val="FF0000"/>
                </a:solidFill>
                <a:latin typeface="Calibri" panose="020F0502020204030204"/>
                <a:ea typeface="+mn-ea"/>
                <a:cs typeface="+mn-cs"/>
              </a:rPr>
              <a:t>A ◊ B = BA</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2D3EE79-D819-4BE9-BB5B-D861C2514FB7}"/>
                  </a:ext>
                </a:extLst>
              </p:cNvPr>
              <p:cNvSpPr txBox="1"/>
              <p:nvPr/>
            </p:nvSpPr>
            <p:spPr>
              <a:xfrm>
                <a:off x="19140315" y="2084747"/>
                <a:ext cx="2803898" cy="811889"/>
              </a:xfrm>
              <a:prstGeom prst="rect">
                <a:avLst/>
              </a:prstGeom>
              <a:noFill/>
            </p:spPr>
            <p:txBody>
              <a:bodyPr wrap="square" lIns="0" tIns="0" rIns="0" bIns="0" rtlCol="0">
                <a:spAutoFit/>
              </a:bodyPr>
              <a:lstStyle/>
              <a:p>
                <a:pPr algn="l" defTabSz="1828800" hangingPunct="1">
                  <a:defRPr/>
                </a:pPr>
                <a:r>
                  <a:rPr lang="en-US" sz="4800" i="1" kern="1200">
                    <a:solidFill>
                      <a:prstClr val="black"/>
                    </a:solidFill>
                    <a:latin typeface="Cambria Math" panose="02040503050406030204" pitchFamily="18" charset="0"/>
                    <a:ea typeface="Cambria Math" panose="02040503050406030204" pitchFamily="18" charset="0"/>
                    <a:cs typeface="+mn-cs"/>
                  </a:rPr>
                  <a:t>G</a:t>
                </a:r>
                <a:r>
                  <a:rPr lang="en-US" sz="4800" i="1" kern="1200" baseline="-25000">
                    <a:solidFill>
                      <a:prstClr val="black"/>
                    </a:solidFill>
                    <a:latin typeface="Cambria Math" panose="02040503050406030204" pitchFamily="18" charset="0"/>
                    <a:ea typeface="Cambria Math" panose="02040503050406030204" pitchFamily="18" charset="0"/>
                    <a:cs typeface="+mn-cs"/>
                  </a:rPr>
                  <a:t>i</a:t>
                </a:r>
                <a:r>
                  <a:rPr lang="en-US" sz="4800" kern="1200">
                    <a:solidFill>
                      <a:prstClr val="black"/>
                    </a:solidFill>
                    <a:latin typeface="Calibri" panose="020F0502020204030204"/>
                    <a:ea typeface="+mn-ea"/>
                    <a:cs typeface="+mn-cs"/>
                  </a:rPr>
                  <a:t> </a:t>
                </a:r>
                <a:r>
                  <a:rPr lang="en-US" sz="4800" kern="1200">
                    <a:solidFill>
                      <a:prstClr val="black"/>
                    </a:solidFill>
                    <a:latin typeface="Cambria Math" panose="02040503050406030204" pitchFamily="18" charset="0"/>
                    <a:ea typeface="Cambria Math" panose="02040503050406030204" pitchFamily="18" charset="0"/>
                    <a:cs typeface="+mn-cs"/>
                  </a:rPr>
                  <a:t>=</a:t>
                </a:r>
                <a:r>
                  <a:rPr lang="en-US" sz="4800" kern="1200">
                    <a:solidFill>
                      <a:prstClr val="black"/>
                    </a:solidFill>
                    <a:latin typeface="Calibri" panose="020F0502020204030204"/>
                    <a:ea typeface="+mn-ea"/>
                    <a:cs typeface="+mn-cs"/>
                  </a:rPr>
                  <a:t> </a:t>
                </a:r>
                <a14:m>
                  <m:oMath xmlns:m="http://schemas.openxmlformats.org/officeDocument/2006/math">
                    <m:sSub>
                      <m:sSubPr>
                        <m:ctrlPr>
                          <a:rPr lang="en-US" sz="4800" i="1" kern="1200">
                            <a:solidFill>
                              <a:prstClr val="black"/>
                            </a:solidFill>
                            <a:latin typeface="Cambria Math" panose="02040503050406030204" pitchFamily="18" charset="0"/>
                            <a:ea typeface="+mn-ea"/>
                            <a:cs typeface="+mn-cs"/>
                          </a:rPr>
                        </m:ctrlPr>
                      </m:sSubPr>
                      <m:e>
                        <m:r>
                          <a:rPr lang="en-US" sz="4800" i="1" kern="1200">
                            <a:solidFill>
                              <a:prstClr val="black"/>
                            </a:solidFill>
                            <a:latin typeface="Cambria Math" panose="02040503050406030204" pitchFamily="18" charset="0"/>
                            <a:ea typeface="+mn-ea"/>
                            <a:cs typeface="+mn-cs"/>
                          </a:rPr>
                          <m:t>𝜵</m:t>
                        </m:r>
                      </m:e>
                      <m:sub>
                        <m:sSub>
                          <m:sSubPr>
                            <m:ctrlPr>
                              <a:rPr lang="en-US" sz="4800" i="1" kern="1200">
                                <a:solidFill>
                                  <a:prstClr val="black"/>
                                </a:solidFill>
                                <a:latin typeface="Cambria Math" panose="02040503050406030204" pitchFamily="18" charset="0"/>
                                <a:ea typeface="+mn-ea"/>
                                <a:cs typeface="+mn-cs"/>
                              </a:rPr>
                            </m:ctrlPr>
                          </m:sSubPr>
                          <m:e>
                            <m:acc>
                              <m:accPr>
                                <m:chr m:val="⃗"/>
                                <m:ctrlPr>
                                  <a:rPr lang="en-US" sz="4800" i="1" kern="1200">
                                    <a:solidFill>
                                      <a:prstClr val="black"/>
                                    </a:solidFill>
                                    <a:latin typeface="Cambria Math" panose="02040503050406030204" pitchFamily="18" charset="0"/>
                                    <a:ea typeface="+mn-ea"/>
                                    <a:cs typeface="+mn-cs"/>
                                  </a:rPr>
                                </m:ctrlPr>
                              </m:accPr>
                              <m:e>
                                <m:r>
                                  <a:rPr lang="en-US" sz="4800" i="1" kern="1200">
                                    <a:solidFill>
                                      <a:prstClr val="black"/>
                                    </a:solidFill>
                                    <a:latin typeface="Cambria Math" panose="02040503050406030204" pitchFamily="18" charset="0"/>
                                    <a:ea typeface="+mn-ea"/>
                                    <a:cs typeface="+mn-cs"/>
                                  </a:rPr>
                                  <m:t>𝒙</m:t>
                                </m:r>
                              </m:e>
                            </m:acc>
                          </m:e>
                          <m:sub>
                            <m:r>
                              <a:rPr lang="en-US" sz="4800" i="1" kern="1200">
                                <a:solidFill>
                                  <a:prstClr val="black"/>
                                </a:solidFill>
                                <a:latin typeface="Cambria Math" panose="02040503050406030204" pitchFamily="18" charset="0"/>
                                <a:ea typeface="+mn-ea"/>
                                <a:cs typeface="+mn-cs"/>
                              </a:rPr>
                              <m:t>𝒊</m:t>
                            </m:r>
                          </m:sub>
                        </m:sSub>
                      </m:sub>
                    </m:sSub>
                    <m:r>
                      <a:rPr lang="en-US" sz="4800" i="1" kern="1200">
                        <a:solidFill>
                          <a:prstClr val="black"/>
                        </a:solidFill>
                        <a:latin typeface="Cambria Math" panose="02040503050406030204" pitchFamily="18" charset="0"/>
                        <a:ea typeface="+mn-ea"/>
                        <a:cs typeface="+mn-cs"/>
                      </a:rPr>
                      <m:t>𝒍</m:t>
                    </m:r>
                  </m:oMath>
                </a14:m>
                <a:endParaRPr lang="en-US" sz="4800" kern="1200">
                  <a:solidFill>
                    <a:prstClr val="black"/>
                  </a:solidFill>
                  <a:latin typeface="Calibri" panose="020F0502020204030204"/>
                  <a:ea typeface="+mn-ea"/>
                  <a:cs typeface="+mn-cs"/>
                </a:endParaRPr>
              </a:p>
            </p:txBody>
          </p:sp>
        </mc:Choice>
        <mc:Fallback xmlns="">
          <p:sp>
            <p:nvSpPr>
              <p:cNvPr id="46" name="TextBox 45">
                <a:extLst>
                  <a:ext uri="{FF2B5EF4-FFF2-40B4-BE49-F238E27FC236}">
                    <a16:creationId xmlns:a16="http://schemas.microsoft.com/office/drawing/2014/main" id="{F2D3EE79-D819-4BE9-BB5B-D861C2514FB7}"/>
                  </a:ext>
                </a:extLst>
              </p:cNvPr>
              <p:cNvSpPr txBox="1">
                <a:spLocks noRot="1" noChangeAspect="1" noMove="1" noResize="1" noEditPoints="1" noAdjustHandles="1" noChangeArrowheads="1" noChangeShapeType="1" noTextEdit="1"/>
              </p:cNvSpPr>
              <p:nvPr/>
            </p:nvSpPr>
            <p:spPr>
              <a:xfrm>
                <a:off x="19140315" y="2084747"/>
                <a:ext cx="2803898" cy="811889"/>
              </a:xfrm>
              <a:prstGeom prst="rect">
                <a:avLst/>
              </a:prstGeom>
              <a:blipFill>
                <a:blip r:embed="rId3"/>
                <a:stretch>
                  <a:fillRect l="-13261" t="-24060" b="-34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455095F-ED69-442D-BB47-A373037CD321}"/>
                  </a:ext>
                </a:extLst>
              </p:cNvPr>
              <p:cNvSpPr txBox="1"/>
              <p:nvPr/>
            </p:nvSpPr>
            <p:spPr>
              <a:xfrm>
                <a:off x="19140315" y="2896764"/>
                <a:ext cx="3925106" cy="1377108"/>
              </a:xfrm>
              <a:prstGeom prst="rect">
                <a:avLst/>
              </a:prstGeom>
              <a:noFill/>
            </p:spPr>
            <p:txBody>
              <a:bodyPr wrap="square" lIns="0" tIns="0" rIns="0" bIns="0" rtlCol="0">
                <a:spAutoFit/>
              </a:bodyPr>
              <a:lstStyle/>
              <a:p>
                <a:pPr algn="l" defTabSz="1828800" hangingPunct="1">
                  <a:defRPr/>
                </a:pPr>
                <a:r>
                  <a:rPr lang="en-US" sz="4800" i="1" kern="1200">
                    <a:solidFill>
                      <a:prstClr val="black"/>
                    </a:solidFill>
                    <a:latin typeface="Cambria Math" panose="02040503050406030204" pitchFamily="18" charset="0"/>
                    <a:ea typeface="Cambria Math" panose="02040503050406030204" pitchFamily="18" charset="0"/>
                    <a:cs typeface="+mn-cs"/>
                  </a:rPr>
                  <a:t>J</a:t>
                </a:r>
                <a:r>
                  <a:rPr lang="en-US" sz="4800" i="1" kern="1200" baseline="-25000">
                    <a:solidFill>
                      <a:prstClr val="black"/>
                    </a:solidFill>
                    <a:latin typeface="Cambria Math" panose="02040503050406030204" pitchFamily="18" charset="0"/>
                    <a:ea typeface="Cambria Math" panose="02040503050406030204" pitchFamily="18" charset="0"/>
                    <a:cs typeface="+mn-cs"/>
                  </a:rPr>
                  <a:t>i+1 </a:t>
                </a:r>
                <a:r>
                  <a:rPr lang="en-US" sz="4800" kern="1200">
                    <a:solidFill>
                      <a:prstClr val="black"/>
                    </a:solidFill>
                    <a:latin typeface="Cambria Math" panose="02040503050406030204" pitchFamily="18" charset="0"/>
                    <a:ea typeface="Cambria Math" panose="02040503050406030204" pitchFamily="18" charset="0"/>
                    <a:cs typeface="+mn-cs"/>
                  </a:rPr>
                  <a:t>=</a:t>
                </a:r>
                <a:r>
                  <a:rPr lang="en-US" sz="4800" i="1" kern="1200">
                    <a:solidFill>
                      <a:prstClr val="black"/>
                    </a:solidFill>
                    <a:latin typeface="Cambria Math" panose="02040503050406030204" pitchFamily="18" charset="0"/>
                    <a:ea typeface="Cambria Math" panose="02040503050406030204" pitchFamily="18" charset="0"/>
                    <a:cs typeface="+mn-cs"/>
                  </a:rPr>
                  <a:t> </a:t>
                </a:r>
                <a14:m>
                  <m:oMath xmlns:m="http://schemas.openxmlformats.org/officeDocument/2006/math">
                    <m:sSup>
                      <m:sSupPr>
                        <m:ctrlPr>
                          <a:rPr lang="en-US" sz="4800" i="1" kern="1200">
                            <a:solidFill>
                              <a:prstClr val="black"/>
                            </a:solidFill>
                            <a:latin typeface="Cambria Math" panose="02040503050406030204" pitchFamily="18" charset="0"/>
                            <a:ea typeface="+mn-ea"/>
                            <a:cs typeface="+mn-cs"/>
                          </a:rPr>
                        </m:ctrlPr>
                      </m:sSupPr>
                      <m:e>
                        <m:d>
                          <m:dPr>
                            <m:ctrlPr>
                              <a:rPr lang="en-US" sz="4800" i="1" kern="1200">
                                <a:solidFill>
                                  <a:prstClr val="black"/>
                                </a:solidFill>
                                <a:latin typeface="Cambria Math" panose="02040503050406030204" pitchFamily="18" charset="0"/>
                                <a:ea typeface="+mn-ea"/>
                                <a:cs typeface="+mn-cs"/>
                              </a:rPr>
                            </m:ctrlPr>
                          </m:dPr>
                          <m:e>
                            <m:f>
                              <m:fPr>
                                <m:ctrlPr>
                                  <a:rPr lang="en-US" sz="4800" i="1" kern="1200">
                                    <a:solidFill>
                                      <a:prstClr val="black"/>
                                    </a:solidFill>
                                    <a:latin typeface="Cambria Math" panose="02040503050406030204" pitchFamily="18" charset="0"/>
                                    <a:ea typeface="+mn-ea"/>
                                    <a:cs typeface="+mn-cs"/>
                                  </a:rPr>
                                </m:ctrlPr>
                              </m:fPr>
                              <m:num>
                                <m:r>
                                  <a:rPr lang="en-US" sz="4800" i="1" kern="1200">
                                    <a:solidFill>
                                      <a:prstClr val="black"/>
                                    </a:solidFill>
                                    <a:latin typeface="Cambria Math" panose="02040503050406030204" pitchFamily="18" charset="0"/>
                                    <a:ea typeface="+mn-ea"/>
                                    <a:cs typeface="+mn-cs"/>
                                  </a:rPr>
                                  <m:t>𝝏</m:t>
                                </m:r>
                                <m:sSub>
                                  <m:sSubPr>
                                    <m:ctrlPr>
                                      <a:rPr lang="en-US" sz="4800" i="1" kern="1200">
                                        <a:solidFill>
                                          <a:prstClr val="black"/>
                                        </a:solidFill>
                                        <a:latin typeface="Cambria Math" panose="02040503050406030204" pitchFamily="18" charset="0"/>
                                        <a:ea typeface="+mn-ea"/>
                                        <a:cs typeface="+mn-cs"/>
                                      </a:rPr>
                                    </m:ctrlPr>
                                  </m:sSubPr>
                                  <m:e>
                                    <m:acc>
                                      <m:accPr>
                                        <m:chr m:val="⃗"/>
                                        <m:ctrlPr>
                                          <a:rPr lang="en-US" sz="4800" i="1" kern="1200">
                                            <a:solidFill>
                                              <a:prstClr val="black"/>
                                            </a:solidFill>
                                            <a:latin typeface="Cambria Math" panose="02040503050406030204" pitchFamily="18" charset="0"/>
                                            <a:ea typeface="+mn-ea"/>
                                            <a:cs typeface="+mn-cs"/>
                                          </a:rPr>
                                        </m:ctrlPr>
                                      </m:accPr>
                                      <m:e>
                                        <m:r>
                                          <a:rPr lang="en-US" sz="4800" i="1" kern="1200">
                                            <a:solidFill>
                                              <a:prstClr val="black"/>
                                            </a:solidFill>
                                            <a:latin typeface="Cambria Math" panose="02040503050406030204" pitchFamily="18" charset="0"/>
                                            <a:ea typeface="+mn-ea"/>
                                            <a:cs typeface="+mn-cs"/>
                                          </a:rPr>
                                          <m:t>𝒙</m:t>
                                        </m:r>
                                      </m:e>
                                    </m:acc>
                                  </m:e>
                                  <m:sub>
                                    <m:r>
                                      <a:rPr lang="en-US" sz="4800" i="1" kern="1200">
                                        <a:solidFill>
                                          <a:prstClr val="black"/>
                                        </a:solidFill>
                                        <a:latin typeface="Cambria Math" panose="02040503050406030204" pitchFamily="18" charset="0"/>
                                        <a:ea typeface="+mn-ea"/>
                                        <a:cs typeface="+mn-cs"/>
                                      </a:rPr>
                                      <m:t>𝒊</m:t>
                                    </m:r>
                                    <m:r>
                                      <a:rPr lang="en-US" sz="4800" i="1" kern="1200">
                                        <a:solidFill>
                                          <a:prstClr val="black"/>
                                        </a:solidFill>
                                        <a:latin typeface="Cambria Math" panose="02040503050406030204" pitchFamily="18" charset="0"/>
                                        <a:ea typeface="+mn-ea"/>
                                        <a:cs typeface="+mn-cs"/>
                                      </a:rPr>
                                      <m:t>+</m:t>
                                    </m:r>
                                    <m:r>
                                      <a:rPr lang="en-US" sz="4800" i="1" kern="1200">
                                        <a:solidFill>
                                          <a:prstClr val="black"/>
                                        </a:solidFill>
                                        <a:latin typeface="Cambria Math" panose="02040503050406030204" pitchFamily="18" charset="0"/>
                                        <a:ea typeface="+mn-ea"/>
                                        <a:cs typeface="+mn-cs"/>
                                      </a:rPr>
                                      <m:t>𝟏</m:t>
                                    </m:r>
                                  </m:sub>
                                </m:sSub>
                              </m:num>
                              <m:den>
                                <m:r>
                                  <a:rPr lang="en-US" sz="4800" i="1" kern="1200">
                                    <a:solidFill>
                                      <a:prstClr val="black"/>
                                    </a:solidFill>
                                    <a:latin typeface="Cambria Math" panose="02040503050406030204" pitchFamily="18" charset="0"/>
                                    <a:ea typeface="+mn-ea"/>
                                    <a:cs typeface="+mn-cs"/>
                                  </a:rPr>
                                  <m:t>𝝏</m:t>
                                </m:r>
                                <m:sSub>
                                  <m:sSubPr>
                                    <m:ctrlPr>
                                      <a:rPr lang="en-US" sz="4800" i="1" kern="1200">
                                        <a:solidFill>
                                          <a:prstClr val="black"/>
                                        </a:solidFill>
                                        <a:latin typeface="Cambria Math" panose="02040503050406030204" pitchFamily="18" charset="0"/>
                                        <a:ea typeface="+mn-ea"/>
                                        <a:cs typeface="+mn-cs"/>
                                      </a:rPr>
                                    </m:ctrlPr>
                                  </m:sSubPr>
                                  <m:e>
                                    <m:acc>
                                      <m:accPr>
                                        <m:chr m:val="⃗"/>
                                        <m:ctrlPr>
                                          <a:rPr lang="en-US" sz="4800" i="1" kern="1200">
                                            <a:solidFill>
                                              <a:prstClr val="black"/>
                                            </a:solidFill>
                                            <a:latin typeface="Cambria Math" panose="02040503050406030204" pitchFamily="18" charset="0"/>
                                            <a:ea typeface="+mn-ea"/>
                                            <a:cs typeface="+mn-cs"/>
                                          </a:rPr>
                                        </m:ctrlPr>
                                      </m:accPr>
                                      <m:e>
                                        <m:r>
                                          <a:rPr lang="en-US" sz="4800" i="1" kern="1200">
                                            <a:solidFill>
                                              <a:prstClr val="black"/>
                                            </a:solidFill>
                                            <a:latin typeface="Cambria Math" panose="02040503050406030204" pitchFamily="18" charset="0"/>
                                            <a:ea typeface="+mn-ea"/>
                                            <a:cs typeface="+mn-cs"/>
                                          </a:rPr>
                                          <m:t>𝒙</m:t>
                                        </m:r>
                                      </m:e>
                                    </m:acc>
                                  </m:e>
                                  <m:sub>
                                    <m:r>
                                      <a:rPr lang="en-US" sz="4800" i="1" kern="1200">
                                        <a:solidFill>
                                          <a:prstClr val="black"/>
                                        </a:solidFill>
                                        <a:latin typeface="Cambria Math" panose="02040503050406030204" pitchFamily="18" charset="0"/>
                                        <a:ea typeface="+mn-ea"/>
                                        <a:cs typeface="+mn-cs"/>
                                      </a:rPr>
                                      <m:t>𝒊</m:t>
                                    </m:r>
                                  </m:sub>
                                </m:sSub>
                              </m:den>
                            </m:f>
                          </m:e>
                        </m:d>
                      </m:e>
                      <m:sup>
                        <m:r>
                          <a:rPr lang="en-US" sz="4800" i="1" kern="1200">
                            <a:solidFill>
                              <a:prstClr val="black"/>
                            </a:solidFill>
                            <a:latin typeface="Cambria Math" panose="02040503050406030204" pitchFamily="18" charset="0"/>
                            <a:ea typeface="+mn-ea"/>
                            <a:cs typeface="+mn-cs"/>
                          </a:rPr>
                          <m:t>𝑻</m:t>
                        </m:r>
                      </m:sup>
                    </m:sSup>
                  </m:oMath>
                </a14:m>
                <a:endParaRPr lang="en-US" sz="4800" kern="1200">
                  <a:solidFill>
                    <a:prstClr val="black"/>
                  </a:solidFill>
                  <a:latin typeface="Calibri" panose="020F0502020204030204"/>
                  <a:ea typeface="+mn-ea"/>
                  <a:cs typeface="+mn-cs"/>
                </a:endParaRPr>
              </a:p>
            </p:txBody>
          </p:sp>
        </mc:Choice>
        <mc:Fallback xmlns="">
          <p:sp>
            <p:nvSpPr>
              <p:cNvPr id="47" name="TextBox 46">
                <a:extLst>
                  <a:ext uri="{FF2B5EF4-FFF2-40B4-BE49-F238E27FC236}">
                    <a16:creationId xmlns:a16="http://schemas.microsoft.com/office/drawing/2014/main" id="{6455095F-ED69-442D-BB47-A373037CD321}"/>
                  </a:ext>
                </a:extLst>
              </p:cNvPr>
              <p:cNvSpPr txBox="1">
                <a:spLocks noRot="1" noChangeAspect="1" noMove="1" noResize="1" noEditPoints="1" noAdjustHandles="1" noChangeArrowheads="1" noChangeShapeType="1" noTextEdit="1"/>
              </p:cNvSpPr>
              <p:nvPr/>
            </p:nvSpPr>
            <p:spPr>
              <a:xfrm>
                <a:off x="19140315" y="2896764"/>
                <a:ext cx="3925106" cy="1377108"/>
              </a:xfrm>
              <a:prstGeom prst="rect">
                <a:avLst/>
              </a:prstGeom>
              <a:blipFill>
                <a:blip r:embed="rId4"/>
                <a:stretch>
                  <a:fillRect l="-9472" b="-7080"/>
                </a:stretch>
              </a:blipFill>
            </p:spPr>
            <p:txBody>
              <a:bodyPr/>
              <a:lstStyle/>
              <a:p>
                <a:r>
                  <a:rPr lang="en-US">
                    <a:noFill/>
                  </a:rPr>
                  <a:t> </a:t>
                </a:r>
              </a:p>
            </p:txBody>
          </p:sp>
        </mc:Fallback>
      </mc:AlternateContent>
      <p:sp>
        <p:nvSpPr>
          <p:cNvPr id="67" name="TextBox 66">
            <a:extLst>
              <a:ext uri="{FF2B5EF4-FFF2-40B4-BE49-F238E27FC236}">
                <a16:creationId xmlns:a16="http://schemas.microsoft.com/office/drawing/2014/main" id="{63A31E0A-5D2E-4B5E-9750-E5A7D690E672}"/>
              </a:ext>
            </a:extLst>
          </p:cNvPr>
          <p:cNvSpPr txBox="1"/>
          <p:nvPr/>
        </p:nvSpPr>
        <p:spPr>
          <a:xfrm>
            <a:off x="1676399" y="10668674"/>
            <a:ext cx="20267814" cy="954107"/>
          </a:xfrm>
          <a:prstGeom prst="rect">
            <a:avLst/>
          </a:prstGeom>
          <a:noFill/>
          <a:ln w="38100">
            <a:solidFill>
              <a:srgbClr val="002A5C"/>
            </a:solidFill>
          </a:ln>
        </p:spPr>
        <p:txBody>
          <a:bodyPr wrap="square" rtlCol="0">
            <a:spAutoFit/>
          </a:bodyPr>
          <a:lstStyle/>
          <a:p>
            <a:pPr algn="l" defTabSz="1828800" hangingPunct="1">
              <a:defRPr/>
            </a:pPr>
            <a:r>
              <a:rPr lang="en-US" sz="5600" u="sng" kern="1200" dirty="0">
                <a:solidFill>
                  <a:prstClr val="black"/>
                </a:solidFill>
                <a:latin typeface="Calibri" panose="020F0502020204030204"/>
                <a:ea typeface="+mn-ea"/>
                <a:cs typeface="+mn-cs"/>
              </a:rPr>
              <a:t>Key Insight</a:t>
            </a:r>
            <a:r>
              <a:rPr lang="en-US" sz="5600" b="0" u="sng" kern="1200" dirty="0">
                <a:solidFill>
                  <a:prstClr val="black"/>
                </a:solidFill>
                <a:latin typeface="Calibri" panose="020F0502020204030204"/>
                <a:ea typeface="+mn-ea"/>
                <a:cs typeface="+mn-cs"/>
              </a:rPr>
              <a:t>:</a:t>
            </a:r>
            <a:r>
              <a:rPr lang="en-US" sz="5600" b="0" kern="1200" dirty="0">
                <a:solidFill>
                  <a:prstClr val="black"/>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matrix multiplication</a:t>
            </a:r>
            <a:r>
              <a:rPr lang="en-US" sz="5600" kern="1200" dirty="0">
                <a:solidFill>
                  <a:srgbClr val="8C468C"/>
                </a:solidFill>
                <a:latin typeface="Calibri" panose="020F0502020204030204"/>
                <a:ea typeface="+mn-ea"/>
                <a:cs typeface="+mn-cs"/>
              </a:rPr>
              <a:t> </a:t>
            </a:r>
            <a:r>
              <a:rPr lang="en-US" sz="5600" b="0" kern="1200" dirty="0">
                <a:solidFill>
                  <a:prstClr val="black"/>
                </a:solidFill>
                <a:latin typeface="Calibri" panose="020F0502020204030204"/>
                <a:ea typeface="+mn-ea"/>
                <a:cs typeface="+mn-cs"/>
              </a:rPr>
              <a:t>in</a:t>
            </a:r>
            <a:r>
              <a:rPr lang="en-US" sz="5600" kern="1200" dirty="0">
                <a:solidFill>
                  <a:srgbClr val="8C468C"/>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BP</a:t>
            </a:r>
            <a:r>
              <a:rPr lang="en-US" sz="5600" kern="1200" dirty="0">
                <a:solidFill>
                  <a:srgbClr val="8C468C"/>
                </a:solidFill>
                <a:latin typeface="Calibri" panose="020F0502020204030204"/>
                <a:ea typeface="+mn-ea"/>
                <a:cs typeface="+mn-cs"/>
              </a:rPr>
              <a:t> </a:t>
            </a:r>
            <a:r>
              <a:rPr lang="en-US" sz="5600" b="0" kern="1200" dirty="0">
                <a:solidFill>
                  <a:prstClr val="black"/>
                </a:solidFill>
                <a:latin typeface="Calibri" panose="020F0502020204030204"/>
                <a:ea typeface="+mn-ea"/>
                <a:cs typeface="+mn-cs"/>
              </a:rPr>
              <a:t>is also </a:t>
            </a:r>
            <a:r>
              <a:rPr lang="en-US" sz="5600" kern="1200" dirty="0">
                <a:solidFill>
                  <a:prstClr val="black"/>
                </a:solidFill>
                <a:latin typeface="Calibri" panose="020F0502020204030204"/>
                <a:ea typeface="+mn-ea"/>
                <a:cs typeface="+mn-cs"/>
              </a:rPr>
              <a:t>binary</a:t>
            </a:r>
            <a:r>
              <a:rPr lang="en-US" sz="5600" b="0" kern="1200" dirty="0">
                <a:solidFill>
                  <a:prstClr val="black"/>
                </a:solidFill>
                <a:latin typeface="Calibri" panose="020F0502020204030204"/>
                <a:ea typeface="+mn-ea"/>
                <a:cs typeface="+mn-cs"/>
              </a:rPr>
              <a:t> &amp; </a:t>
            </a:r>
            <a:r>
              <a:rPr lang="en-US" sz="5600" kern="1200" dirty="0">
                <a:solidFill>
                  <a:prstClr val="black"/>
                </a:solidFill>
                <a:latin typeface="Calibri" panose="020F0502020204030204"/>
                <a:ea typeface="+mn-ea"/>
                <a:cs typeface="+mn-cs"/>
              </a:rPr>
              <a:t>associative</a:t>
            </a:r>
            <a:r>
              <a:rPr lang="en-US" sz="5600" b="0" kern="1200" dirty="0">
                <a:solidFill>
                  <a:prstClr val="black"/>
                </a:solidFill>
                <a:latin typeface="Calibri" panose="020F0502020204030204"/>
                <a:ea typeface="+mn-ea"/>
                <a:cs typeface="+mn-cs"/>
              </a:rPr>
              <a:t>!</a:t>
            </a:r>
          </a:p>
        </p:txBody>
      </p:sp>
      <p:sp>
        <p:nvSpPr>
          <p:cNvPr id="86" name="TextBox 85">
            <a:extLst>
              <a:ext uri="{FF2B5EF4-FFF2-40B4-BE49-F238E27FC236}">
                <a16:creationId xmlns:a16="http://schemas.microsoft.com/office/drawing/2014/main" id="{32088E83-C7AD-4131-9EE7-D801948DD1C6}"/>
              </a:ext>
            </a:extLst>
          </p:cNvPr>
          <p:cNvSpPr txBox="1"/>
          <p:nvPr/>
        </p:nvSpPr>
        <p:spPr>
          <a:xfrm>
            <a:off x="10181994" y="3370737"/>
            <a:ext cx="728952" cy="954107"/>
          </a:xfrm>
          <a:prstGeom prst="rect">
            <a:avLst/>
          </a:prstGeom>
          <a:noFill/>
        </p:spPr>
        <p:txBody>
          <a:bodyPr wrap="square" rtlCol="0">
            <a:spAutoFit/>
          </a:bodyPr>
          <a:lstStyle/>
          <a:p>
            <a:pPr algn="l" defTabSz="1828800" hangingPunct="1">
              <a:defRPr/>
            </a:pPr>
            <a:r>
              <a:rPr lang="en-US" sz="5600" kern="1200">
                <a:solidFill>
                  <a:srgbClr val="FF0000"/>
                </a:solidFill>
                <a:latin typeface="Calibri" panose="020F0502020204030204"/>
                <a:ea typeface="+mn-ea"/>
                <a:cs typeface="+mn-cs"/>
              </a:rPr>
              <a:t>+</a:t>
            </a:r>
          </a:p>
        </p:txBody>
      </p:sp>
      <p:sp>
        <p:nvSpPr>
          <p:cNvPr id="87" name="TextBox 86">
            <a:extLst>
              <a:ext uri="{FF2B5EF4-FFF2-40B4-BE49-F238E27FC236}">
                <a16:creationId xmlns:a16="http://schemas.microsoft.com/office/drawing/2014/main" id="{7E2562DA-B98D-4C7B-AE7D-96E9C35A973A}"/>
              </a:ext>
            </a:extLst>
          </p:cNvPr>
          <p:cNvSpPr txBox="1"/>
          <p:nvPr/>
        </p:nvSpPr>
        <p:spPr>
          <a:xfrm>
            <a:off x="14374615" y="3381376"/>
            <a:ext cx="2846586" cy="954107"/>
          </a:xfrm>
          <a:prstGeom prst="rect">
            <a:avLst/>
          </a:prstGeom>
          <a:noFill/>
        </p:spPr>
        <p:txBody>
          <a:bodyPr wrap="square" rtlCol="0">
            <a:spAutoFit/>
          </a:bodyPr>
          <a:lstStyle/>
          <a:p>
            <a:pPr algn="l" defTabSz="1828800" hangingPunct="1">
              <a:defRPr/>
            </a:pPr>
            <a:r>
              <a:rPr lang="en-US" sz="5600" b="0" kern="1200">
                <a:solidFill>
                  <a:prstClr val="black"/>
                </a:solidFill>
                <a:latin typeface="Calibri" panose="020F0502020204030204"/>
                <a:ea typeface="+mn-ea"/>
                <a:cs typeface="+mn-cs"/>
              </a:rPr>
              <a:t>Identity: </a:t>
            </a:r>
            <a:endParaRPr lang="en-US" sz="5600" kern="1200">
              <a:solidFill>
                <a:srgbClr val="FF0000"/>
              </a:solidFill>
              <a:latin typeface="Consolas" panose="020B0609020204030204" pitchFamily="49" charset="0"/>
              <a:ea typeface="+mn-ea"/>
              <a:cs typeface="+mn-cs"/>
            </a:endParaRPr>
          </a:p>
        </p:txBody>
      </p:sp>
      <p:sp>
        <p:nvSpPr>
          <p:cNvPr id="104" name="TextBox 103">
            <a:extLst>
              <a:ext uri="{FF2B5EF4-FFF2-40B4-BE49-F238E27FC236}">
                <a16:creationId xmlns:a16="http://schemas.microsoft.com/office/drawing/2014/main" id="{092BD56D-6A3F-46CF-AF7C-E0119B125243}"/>
              </a:ext>
            </a:extLst>
          </p:cNvPr>
          <p:cNvSpPr txBox="1"/>
          <p:nvPr/>
        </p:nvSpPr>
        <p:spPr>
          <a:xfrm>
            <a:off x="16892944" y="3387883"/>
            <a:ext cx="844948" cy="954107"/>
          </a:xfrm>
          <a:prstGeom prst="rect">
            <a:avLst/>
          </a:prstGeom>
          <a:noFill/>
        </p:spPr>
        <p:txBody>
          <a:bodyPr wrap="square" rtlCol="0">
            <a:spAutoFit/>
          </a:bodyPr>
          <a:lstStyle/>
          <a:p>
            <a:pPr algn="l" defTabSz="1828800" hangingPunct="1">
              <a:defRPr/>
            </a:pPr>
            <a:r>
              <a:rPr lang="en-US" sz="5600" kern="1200">
                <a:solidFill>
                  <a:srgbClr val="FF0000"/>
                </a:solidFill>
                <a:latin typeface="Consolas" panose="020B0609020204030204" pitchFamily="49" charset="0"/>
                <a:ea typeface="+mn-ea"/>
                <a:cs typeface="+mn-cs"/>
              </a:rPr>
              <a:t>I</a:t>
            </a:r>
          </a:p>
        </p:txBody>
      </p:sp>
      <p:sp>
        <p:nvSpPr>
          <p:cNvPr id="105" name="TextBox 104">
            <a:extLst>
              <a:ext uri="{FF2B5EF4-FFF2-40B4-BE49-F238E27FC236}">
                <a16:creationId xmlns:a16="http://schemas.microsoft.com/office/drawing/2014/main" id="{537E522C-824E-4387-93A3-C873722AA66C}"/>
              </a:ext>
            </a:extLst>
          </p:cNvPr>
          <p:cNvSpPr txBox="1"/>
          <p:nvPr/>
        </p:nvSpPr>
        <p:spPr>
          <a:xfrm>
            <a:off x="16892944" y="3387883"/>
            <a:ext cx="844948" cy="954107"/>
          </a:xfrm>
          <a:prstGeom prst="rect">
            <a:avLst/>
          </a:prstGeom>
          <a:noFill/>
        </p:spPr>
        <p:txBody>
          <a:bodyPr wrap="square" rtlCol="0">
            <a:spAutoFit/>
          </a:bodyPr>
          <a:lstStyle/>
          <a:p>
            <a:pPr algn="l" defTabSz="1828800" hangingPunct="1">
              <a:defRPr/>
            </a:pPr>
            <a:r>
              <a:rPr lang="en-US" sz="5600" kern="1200">
                <a:solidFill>
                  <a:srgbClr val="FF0000"/>
                </a:solidFill>
                <a:latin typeface="Consolas" panose="020B0609020204030204" pitchFamily="49" charset="0"/>
                <a:ea typeface="+mn-ea"/>
                <a:cs typeface="+mn-cs"/>
              </a:rPr>
              <a:t>0</a:t>
            </a:r>
          </a:p>
        </p:txBody>
      </p:sp>
    </p:spTree>
    <p:extLst>
      <p:ext uri="{BB962C8B-B14F-4D97-AF65-F5344CB8AC3E}">
        <p14:creationId xmlns:p14="http://schemas.microsoft.com/office/powerpoint/2010/main" val="334608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fade">
                                      <p:cBhvr>
                                        <p:cTn id="12" dur="500"/>
                                        <p:tgtEl>
                                          <p:spTgt spid="44">
                                            <p:txEl>
                                              <p:pRg st="0" end="0"/>
                                            </p:txEl>
                                          </p:spTgt>
                                        </p:tgtEl>
                                      </p:cBhvr>
                                    </p:animEffect>
                                  </p:childTnLst>
                                </p:cTn>
                              </p:par>
                              <p:par>
                                <p:cTn id="13" presetID="10" presetClass="exit" presetSubtype="0" fill="hold" grpId="0" nodeType="withEffect">
                                  <p:stCondLst>
                                    <p:cond delay="0"/>
                                  </p:stCondLst>
                                  <p:childTnLst>
                                    <p:animEffect transition="out" filter="fade">
                                      <p:cBhvr>
                                        <p:cTn id="14" dur="500"/>
                                        <p:tgtEl>
                                          <p:spTgt spid="86"/>
                                        </p:tgtEl>
                                      </p:cBhvr>
                                    </p:animEffect>
                                    <p:set>
                                      <p:cBhvr>
                                        <p:cTn id="15" dur="1" fill="hold">
                                          <p:stCondLst>
                                            <p:cond delay="499"/>
                                          </p:stCondLst>
                                        </p:cTn>
                                        <p:tgtEl>
                                          <p:spTgt spid="8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xit" presetSubtype="0" fill="hold" grpId="0" nodeType="withEffect">
                                  <p:stCondLst>
                                    <p:cond delay="0"/>
                                  </p:stCondLst>
                                  <p:childTnLst>
                                    <p:animEffect transition="out" filter="fade">
                                      <p:cBhvr>
                                        <p:cTn id="20" dur="500"/>
                                        <p:tgtEl>
                                          <p:spTgt spid="105"/>
                                        </p:tgtEl>
                                      </p:cBhvr>
                                    </p:animEffect>
                                    <p:set>
                                      <p:cBhvr>
                                        <p:cTn id="21" dur="1" fill="hold">
                                          <p:stCondLst>
                                            <p:cond delay="499"/>
                                          </p:stCondLst>
                                        </p:cTn>
                                        <p:tgtEl>
                                          <p:spTgt spid="10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xit" presetSubtype="0" fill="hold" grpId="0" nodeType="withEffect">
                                  <p:stCondLst>
                                    <p:cond delay="0"/>
                                  </p:stCondLst>
                                  <p:childTnLst>
                                    <p:animEffect transition="out" filter="fade">
                                      <p:cBhvr>
                                        <p:cTn id="49" dur="500"/>
                                        <p:tgtEl>
                                          <p:spTgt spid="88"/>
                                        </p:tgtEl>
                                      </p:cBhvr>
                                    </p:animEffect>
                                    <p:set>
                                      <p:cBhvr>
                                        <p:cTn id="50" dur="1" fill="hold">
                                          <p:stCondLst>
                                            <p:cond delay="499"/>
                                          </p:stCondLst>
                                        </p:cTn>
                                        <p:tgtEl>
                                          <p:spTgt spid="88"/>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89"/>
                                        </p:tgtEl>
                                      </p:cBhvr>
                                    </p:animEffect>
                                    <p:set>
                                      <p:cBhvr>
                                        <p:cTn id="53" dur="1" fill="hold">
                                          <p:stCondLst>
                                            <p:cond delay="499"/>
                                          </p:stCondLst>
                                        </p:cTn>
                                        <p:tgtEl>
                                          <p:spTgt spid="8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90"/>
                                        </p:tgtEl>
                                      </p:cBhvr>
                                    </p:animEffect>
                                    <p:set>
                                      <p:cBhvr>
                                        <p:cTn id="56" dur="1" fill="hold">
                                          <p:stCondLst>
                                            <p:cond delay="499"/>
                                          </p:stCondLst>
                                        </p:cTn>
                                        <p:tgtEl>
                                          <p:spTgt spid="90"/>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91"/>
                                        </p:tgtEl>
                                      </p:cBhvr>
                                    </p:animEffect>
                                    <p:set>
                                      <p:cBhvr>
                                        <p:cTn id="59" dur="1" fill="hold">
                                          <p:stCondLst>
                                            <p:cond delay="499"/>
                                          </p:stCondLst>
                                        </p:cTn>
                                        <p:tgtEl>
                                          <p:spTgt spid="91"/>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92"/>
                                        </p:tgtEl>
                                      </p:cBhvr>
                                    </p:animEffect>
                                    <p:set>
                                      <p:cBhvr>
                                        <p:cTn id="62" dur="1" fill="hold">
                                          <p:stCondLst>
                                            <p:cond delay="499"/>
                                          </p:stCondLst>
                                        </p:cTn>
                                        <p:tgtEl>
                                          <p:spTgt spid="92"/>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3"/>
                                        </p:tgtEl>
                                      </p:cBhvr>
                                    </p:animEffect>
                                    <p:set>
                                      <p:cBhvr>
                                        <p:cTn id="65" dur="1" fill="hold">
                                          <p:stCondLst>
                                            <p:cond delay="499"/>
                                          </p:stCondLst>
                                        </p:cTn>
                                        <p:tgtEl>
                                          <p:spTgt spid="93"/>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94"/>
                                        </p:tgtEl>
                                      </p:cBhvr>
                                    </p:animEffect>
                                    <p:set>
                                      <p:cBhvr>
                                        <p:cTn id="68" dur="1" fill="hold">
                                          <p:stCondLst>
                                            <p:cond delay="499"/>
                                          </p:stCondLst>
                                        </p:cTn>
                                        <p:tgtEl>
                                          <p:spTgt spid="94"/>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95"/>
                                        </p:tgtEl>
                                      </p:cBhvr>
                                    </p:animEffect>
                                    <p:set>
                                      <p:cBhvr>
                                        <p:cTn id="71" dur="1" fill="hold">
                                          <p:stCondLst>
                                            <p:cond delay="499"/>
                                          </p:stCondLst>
                                        </p:cTn>
                                        <p:tgtEl>
                                          <p:spTgt spid="95"/>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xit" presetSubtype="0" fill="hold" grpId="0" nodeType="withEffect">
                                  <p:stCondLst>
                                    <p:cond delay="0"/>
                                  </p:stCondLst>
                                  <p:childTnLst>
                                    <p:animEffect transition="out" filter="fade">
                                      <p:cBhvr>
                                        <p:cTn id="105" dur="500"/>
                                        <p:tgtEl>
                                          <p:spTgt spid="97"/>
                                        </p:tgtEl>
                                      </p:cBhvr>
                                    </p:animEffect>
                                    <p:set>
                                      <p:cBhvr>
                                        <p:cTn id="106" dur="1" fill="hold">
                                          <p:stCondLst>
                                            <p:cond delay="499"/>
                                          </p:stCondLst>
                                        </p:cTn>
                                        <p:tgtEl>
                                          <p:spTgt spid="97"/>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98"/>
                                        </p:tgtEl>
                                      </p:cBhvr>
                                    </p:animEffect>
                                    <p:set>
                                      <p:cBhvr>
                                        <p:cTn id="109" dur="1" fill="hold">
                                          <p:stCondLst>
                                            <p:cond delay="499"/>
                                          </p:stCondLst>
                                        </p:cTn>
                                        <p:tgtEl>
                                          <p:spTgt spid="98"/>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99"/>
                                        </p:tgtEl>
                                      </p:cBhvr>
                                    </p:animEffect>
                                    <p:set>
                                      <p:cBhvr>
                                        <p:cTn id="112" dur="1" fill="hold">
                                          <p:stCondLst>
                                            <p:cond delay="499"/>
                                          </p:stCondLst>
                                        </p:cTn>
                                        <p:tgtEl>
                                          <p:spTgt spid="99"/>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100"/>
                                        </p:tgtEl>
                                      </p:cBhvr>
                                    </p:animEffect>
                                    <p:set>
                                      <p:cBhvr>
                                        <p:cTn id="115" dur="1" fill="hold">
                                          <p:stCondLst>
                                            <p:cond delay="499"/>
                                          </p:stCondLst>
                                        </p:cTn>
                                        <p:tgtEl>
                                          <p:spTgt spid="100"/>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101"/>
                                        </p:tgtEl>
                                      </p:cBhvr>
                                    </p:animEffect>
                                    <p:set>
                                      <p:cBhvr>
                                        <p:cTn id="118" dur="1" fill="hold">
                                          <p:stCondLst>
                                            <p:cond delay="499"/>
                                          </p:stCondLst>
                                        </p:cTn>
                                        <p:tgtEl>
                                          <p:spTgt spid="101"/>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02"/>
                                        </p:tgtEl>
                                      </p:cBhvr>
                                    </p:animEffect>
                                    <p:set>
                                      <p:cBhvr>
                                        <p:cTn id="121" dur="1" fill="hold">
                                          <p:stCondLst>
                                            <p:cond delay="499"/>
                                          </p:stCondLst>
                                        </p:cTn>
                                        <p:tgtEl>
                                          <p:spTgt spid="102"/>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03"/>
                                        </p:tgtEl>
                                      </p:cBhvr>
                                    </p:animEffect>
                                    <p:set>
                                      <p:cBhvr>
                                        <p:cTn id="124" dur="1" fill="hold">
                                          <p:stCondLst>
                                            <p:cond delay="499"/>
                                          </p:stCondLst>
                                        </p:cTn>
                                        <p:tgtEl>
                                          <p:spTgt spid="103"/>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96"/>
                                        </p:tgtEl>
                                      </p:cBhvr>
                                    </p:animEffect>
                                    <p:set>
                                      <p:cBhvr>
                                        <p:cTn id="127"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6" grpId="0" animBg="1"/>
      <p:bldP spid="37" grpId="0" animBg="1"/>
      <p:bldP spid="38" grpId="0" animBg="1"/>
      <p:bldP spid="39" grpId="0" animBg="1"/>
      <p:bldP spid="40" grpId="0" animBg="1"/>
      <p:bldP spid="96" grpId="0" animBg="1"/>
      <p:bldP spid="97" grpId="0" animBg="1"/>
      <p:bldP spid="98" grpId="0" animBg="1"/>
      <p:bldP spid="99" grpId="0" animBg="1"/>
      <p:bldP spid="100" grpId="0" animBg="1"/>
      <p:bldP spid="101" grpId="0" animBg="1"/>
      <p:bldP spid="102" grpId="0" animBg="1"/>
      <p:bldP spid="103" grpId="0" animBg="1"/>
      <p:bldP spid="23" grpId="0" animBg="1"/>
      <p:bldP spid="27" grpId="0" animBg="1"/>
      <p:bldP spid="28" grpId="0" animBg="1"/>
      <p:bldP spid="29" grpId="0" animBg="1"/>
      <p:bldP spid="30" grpId="0" animBg="1"/>
      <p:bldP spid="31" grpId="0" animBg="1"/>
      <p:bldP spid="32" grpId="0" animBg="1"/>
      <p:bldP spid="33" grpId="0" animBg="1"/>
      <p:bldP spid="88" grpId="0" animBg="1"/>
      <p:bldP spid="89" grpId="0" animBg="1"/>
      <p:bldP spid="90" grpId="0" animBg="1"/>
      <p:bldP spid="91" grpId="0" animBg="1"/>
      <p:bldP spid="92" grpId="0" animBg="1"/>
      <p:bldP spid="93" grpId="0" animBg="1"/>
      <p:bldP spid="94" grpId="0" animBg="1"/>
      <p:bldP spid="95" grpId="0" animBg="1"/>
      <p:bldP spid="46" grpId="0"/>
      <p:bldP spid="47" grpId="0"/>
      <p:bldP spid="67" grpId="0" animBg="1"/>
      <p:bldP spid="86" grpId="0"/>
      <p:bldP spid="104" grpId="0"/>
      <p:bldP spid="10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a:xfrm>
            <a:off x="1676401" y="407511"/>
            <a:ext cx="6662058" cy="2651126"/>
          </a:xfrm>
        </p:spPr>
        <p:txBody>
          <a:bodyPr>
            <a:normAutofit fontScale="90000"/>
          </a:bodyPr>
          <a:lstStyle/>
          <a:p>
            <a:pPr>
              <a:lnSpc>
                <a:spcPct val="100000"/>
              </a:lnSpc>
            </a:pPr>
            <a:r>
              <a:rPr lang="en-US" b="1" dirty="0">
                <a:solidFill>
                  <a:srgbClr val="002A5C"/>
                </a:solidFill>
              </a:rPr>
              <a:t>Scale BP by </a:t>
            </a:r>
            <a:r>
              <a:rPr lang="en-US" b="1" dirty="0" err="1">
                <a:solidFill>
                  <a:srgbClr val="002A5C"/>
                </a:solidFill>
              </a:rPr>
              <a:t>Blelloch</a:t>
            </a:r>
            <a:r>
              <a:rPr lang="en-US" b="1" dirty="0">
                <a:solidFill>
                  <a:srgbClr val="002A5C"/>
                </a:solidFill>
              </a:rPr>
              <a:t> Scan</a:t>
            </a:r>
          </a:p>
        </p:txBody>
      </p:sp>
      <p:sp>
        <p:nvSpPr>
          <p:cNvPr id="81" name="Left Brace 80">
            <a:extLst>
              <a:ext uri="{FF2B5EF4-FFF2-40B4-BE49-F238E27FC236}">
                <a16:creationId xmlns:a16="http://schemas.microsoft.com/office/drawing/2014/main" id="{E81C9A18-38EA-49AD-81DE-F69EA9894A3E}"/>
              </a:ext>
            </a:extLst>
          </p:cNvPr>
          <p:cNvSpPr/>
          <p:nvPr/>
        </p:nvSpPr>
        <p:spPr>
          <a:xfrm>
            <a:off x="8205170" y="2725245"/>
            <a:ext cx="825072" cy="10668014"/>
          </a:xfrm>
          <a:prstGeom prst="leftBrace">
            <a:avLst>
              <a:gd name="adj1" fmla="val 10441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84" name="TextBox 83">
            <a:extLst>
              <a:ext uri="{FF2B5EF4-FFF2-40B4-BE49-F238E27FC236}">
                <a16:creationId xmlns:a16="http://schemas.microsoft.com/office/drawing/2014/main" id="{67DF4966-2DAF-4D23-9472-3C0B6A82C481}"/>
              </a:ext>
            </a:extLst>
          </p:cNvPr>
          <p:cNvSpPr txBox="1"/>
          <p:nvPr/>
        </p:nvSpPr>
        <p:spPr>
          <a:xfrm>
            <a:off x="5997196" y="7533090"/>
            <a:ext cx="2139008" cy="954107"/>
          </a:xfrm>
          <a:prstGeom prst="rect">
            <a:avLst/>
          </a:prstGeom>
          <a:noFill/>
        </p:spPr>
        <p:txBody>
          <a:bodyPr wrap="square" rtlCol="0">
            <a:spAutoFit/>
          </a:bodyPr>
          <a:lstStyle/>
          <a:p>
            <a:pPr defTabSz="1828800" hangingPunct="1">
              <a:defRPr/>
            </a:pPr>
            <a:r>
              <a:rPr lang="en-US" sz="5600" kern="1200" dirty="0">
                <a:solidFill>
                  <a:srgbClr val="00823B"/>
                </a:solidFill>
                <a:latin typeface="Calibri" panose="020F0502020204030204" pitchFamily="34" charset="0"/>
                <a:ea typeface="+mn-ea"/>
                <a:cs typeface="Calibri" panose="020F0502020204030204" pitchFamily="34" charset="0"/>
              </a:rPr>
              <a:t>2logn</a:t>
            </a:r>
            <a:endParaRPr lang="en-US" sz="5600" kern="1200" dirty="0">
              <a:solidFill>
                <a:srgbClr val="00823B"/>
              </a:solidFill>
              <a:latin typeface="Calibri" panose="020F0502020204030204"/>
              <a:ea typeface="+mn-ea"/>
              <a:cs typeface="+mn-cs"/>
            </a:endParaRPr>
          </a:p>
        </p:txBody>
      </p:sp>
      <p:sp>
        <p:nvSpPr>
          <p:cNvPr id="87" name="TextBox 86">
            <a:extLst>
              <a:ext uri="{FF2B5EF4-FFF2-40B4-BE49-F238E27FC236}">
                <a16:creationId xmlns:a16="http://schemas.microsoft.com/office/drawing/2014/main" id="{D50F2A83-BBD1-41F4-BFA8-09AAF15D999E}"/>
              </a:ext>
            </a:extLst>
          </p:cNvPr>
          <p:cNvSpPr txBox="1"/>
          <p:nvPr/>
        </p:nvSpPr>
        <p:spPr>
          <a:xfrm>
            <a:off x="1211861" y="6671314"/>
            <a:ext cx="4794674" cy="2677656"/>
          </a:xfrm>
          <a:prstGeom prst="rect">
            <a:avLst/>
          </a:prstGeom>
          <a:noFill/>
          <a:ln w="38100">
            <a:solidFill>
              <a:schemeClr val="tx1"/>
            </a:solidFill>
          </a:ln>
        </p:spPr>
        <p:txBody>
          <a:bodyPr wrap="square" rtlCol="0">
            <a:spAutoFit/>
          </a:bodyPr>
          <a:lstStyle/>
          <a:p>
            <a:pPr algn="l" defTabSz="1828800" hangingPunct="1">
              <a:defRPr/>
            </a:pPr>
            <a:r>
              <a:rPr lang="en-US" sz="5600" kern="1200" dirty="0">
                <a:solidFill>
                  <a:srgbClr val="00823B"/>
                </a:solidFill>
                <a:latin typeface="Calibri" panose="020F0502020204030204"/>
                <a:ea typeface="+mn-ea"/>
                <a:cs typeface="+mn-cs"/>
              </a:rPr>
              <a:t>Logarithmic</a:t>
            </a:r>
            <a:r>
              <a:rPr lang="en-US" sz="5600" b="0" kern="1200" dirty="0">
                <a:solidFill>
                  <a:prstClr val="black"/>
                </a:solidFill>
                <a:latin typeface="Calibri" panose="020F0502020204030204"/>
                <a:ea typeface="+mn-ea"/>
                <a:cs typeface="+mn-cs"/>
              </a:rPr>
              <a:t> steps along the critical path!</a:t>
            </a:r>
          </a:p>
        </p:txBody>
      </p:sp>
      <p:sp>
        <p:nvSpPr>
          <p:cNvPr id="78" name="Rectangle 77">
            <a:extLst>
              <a:ext uri="{FF2B5EF4-FFF2-40B4-BE49-F238E27FC236}">
                <a16:creationId xmlns:a16="http://schemas.microsoft.com/office/drawing/2014/main" id="{3CA26118-B6E0-41B9-959D-30C65782E368}"/>
              </a:ext>
            </a:extLst>
          </p:cNvPr>
          <p:cNvSpPr/>
          <p:nvPr/>
        </p:nvSpPr>
        <p:spPr>
          <a:xfrm>
            <a:off x="9160667"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a:t>
            </a:r>
            <a:endParaRPr lang="en-US" sz="5600" kern="1200" baseline="-25000" dirty="0">
              <a:solidFill>
                <a:prstClr val="black"/>
              </a:solidFill>
              <a:latin typeface="Calibri" panose="020F0502020204030204"/>
            </a:endParaRPr>
          </a:p>
        </p:txBody>
      </p:sp>
      <p:sp>
        <p:nvSpPr>
          <p:cNvPr id="80" name="Rectangle 79">
            <a:extLst>
              <a:ext uri="{FF2B5EF4-FFF2-40B4-BE49-F238E27FC236}">
                <a16:creationId xmlns:a16="http://schemas.microsoft.com/office/drawing/2014/main" id="{AFA8911E-B556-41EC-BCF2-F6B6D19B049C}"/>
              </a:ext>
            </a:extLst>
          </p:cNvPr>
          <p:cNvSpPr/>
          <p:nvPr/>
        </p:nvSpPr>
        <p:spPr>
          <a:xfrm>
            <a:off x="10979971"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a:t>
            </a:r>
            <a:endParaRPr lang="en-US" sz="5600" kern="1200" baseline="-25000" dirty="0">
              <a:solidFill>
                <a:prstClr val="black"/>
              </a:solidFill>
              <a:latin typeface="Calibri" panose="020F0502020204030204"/>
            </a:endParaRPr>
          </a:p>
        </p:txBody>
      </p:sp>
      <p:sp>
        <p:nvSpPr>
          <p:cNvPr id="90" name="Rectangle 89">
            <a:extLst>
              <a:ext uri="{FF2B5EF4-FFF2-40B4-BE49-F238E27FC236}">
                <a16:creationId xmlns:a16="http://schemas.microsoft.com/office/drawing/2014/main" id="{C3BFFDAD-15FB-4D30-BB2D-81D1002ACDBD}"/>
              </a:ext>
            </a:extLst>
          </p:cNvPr>
          <p:cNvSpPr/>
          <p:nvPr/>
        </p:nvSpPr>
        <p:spPr>
          <a:xfrm>
            <a:off x="12799275"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93" name="Rectangle 92">
            <a:extLst>
              <a:ext uri="{FF2B5EF4-FFF2-40B4-BE49-F238E27FC236}">
                <a16:creationId xmlns:a16="http://schemas.microsoft.com/office/drawing/2014/main" id="{115F8C26-A98A-4C2C-BB88-478D2B1D1B22}"/>
              </a:ext>
            </a:extLst>
          </p:cNvPr>
          <p:cNvSpPr/>
          <p:nvPr/>
        </p:nvSpPr>
        <p:spPr>
          <a:xfrm>
            <a:off x="14618579"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4</a:t>
            </a:r>
            <a:endParaRPr lang="en-US" sz="5600" kern="1200" baseline="-25000" dirty="0">
              <a:solidFill>
                <a:prstClr val="black"/>
              </a:solidFill>
              <a:latin typeface="Calibri" panose="020F0502020204030204"/>
            </a:endParaRPr>
          </a:p>
        </p:txBody>
      </p:sp>
      <p:sp>
        <p:nvSpPr>
          <p:cNvPr id="96" name="Rectangle 95">
            <a:extLst>
              <a:ext uri="{FF2B5EF4-FFF2-40B4-BE49-F238E27FC236}">
                <a16:creationId xmlns:a16="http://schemas.microsoft.com/office/drawing/2014/main" id="{3C7F3422-1530-45E5-8B07-40865958177D}"/>
              </a:ext>
            </a:extLst>
          </p:cNvPr>
          <p:cNvSpPr/>
          <p:nvPr/>
        </p:nvSpPr>
        <p:spPr>
          <a:xfrm>
            <a:off x="16437883"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5</a:t>
            </a:r>
            <a:endParaRPr lang="en-US" sz="5600" kern="1200" baseline="-25000" dirty="0">
              <a:solidFill>
                <a:prstClr val="black"/>
              </a:solidFill>
              <a:latin typeface="Calibri" panose="020F0502020204030204"/>
            </a:endParaRPr>
          </a:p>
        </p:txBody>
      </p:sp>
      <p:sp>
        <p:nvSpPr>
          <p:cNvPr id="99" name="Rectangle 98">
            <a:extLst>
              <a:ext uri="{FF2B5EF4-FFF2-40B4-BE49-F238E27FC236}">
                <a16:creationId xmlns:a16="http://schemas.microsoft.com/office/drawing/2014/main" id="{B239F2A5-AC60-487F-9E15-D11EF5851FB1}"/>
              </a:ext>
            </a:extLst>
          </p:cNvPr>
          <p:cNvSpPr/>
          <p:nvPr/>
        </p:nvSpPr>
        <p:spPr>
          <a:xfrm>
            <a:off x="18257187"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6</a:t>
            </a:r>
            <a:endParaRPr lang="en-US" sz="5600" kern="1200" baseline="-25000" dirty="0">
              <a:solidFill>
                <a:prstClr val="black"/>
              </a:solidFill>
              <a:latin typeface="Calibri" panose="020F0502020204030204"/>
            </a:endParaRPr>
          </a:p>
        </p:txBody>
      </p:sp>
      <p:sp>
        <p:nvSpPr>
          <p:cNvPr id="100" name="Rectangle 99">
            <a:extLst>
              <a:ext uri="{FF2B5EF4-FFF2-40B4-BE49-F238E27FC236}">
                <a16:creationId xmlns:a16="http://schemas.microsoft.com/office/drawing/2014/main" id="{615E425D-1E3B-4E1E-ACEF-1D1295AF5EB7}"/>
              </a:ext>
            </a:extLst>
          </p:cNvPr>
          <p:cNvSpPr/>
          <p:nvPr/>
        </p:nvSpPr>
        <p:spPr>
          <a:xfrm>
            <a:off x="20076491"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7</a:t>
            </a:r>
            <a:endParaRPr lang="en-US" sz="5600" kern="1200" baseline="-25000" dirty="0">
              <a:solidFill>
                <a:prstClr val="black"/>
              </a:solidFill>
              <a:latin typeface="Calibri" panose="020F0502020204030204"/>
            </a:endParaRPr>
          </a:p>
        </p:txBody>
      </p:sp>
      <p:sp>
        <p:nvSpPr>
          <p:cNvPr id="101" name="Rectangle 100">
            <a:extLst>
              <a:ext uri="{FF2B5EF4-FFF2-40B4-BE49-F238E27FC236}">
                <a16:creationId xmlns:a16="http://schemas.microsoft.com/office/drawing/2014/main" id="{01BB8872-A7F0-40E3-A11A-0794F4F3825F}"/>
              </a:ext>
            </a:extLst>
          </p:cNvPr>
          <p:cNvSpPr/>
          <p:nvPr/>
        </p:nvSpPr>
        <p:spPr>
          <a:xfrm>
            <a:off x="21895793" y="272524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8</a:t>
            </a:r>
            <a:endParaRPr lang="en-US" sz="5600" kern="1200" baseline="-25000" dirty="0">
              <a:solidFill>
                <a:prstClr val="black"/>
              </a:solidFill>
              <a:latin typeface="Calibri" panose="020F0502020204030204"/>
            </a:endParaRPr>
          </a:p>
        </p:txBody>
      </p:sp>
      <p:sp>
        <p:nvSpPr>
          <p:cNvPr id="102" name="Rectangle 101">
            <a:extLst>
              <a:ext uri="{FF2B5EF4-FFF2-40B4-BE49-F238E27FC236}">
                <a16:creationId xmlns:a16="http://schemas.microsoft.com/office/drawing/2014/main" id="{8277AD2C-DD62-4522-9DD5-713F7AAF2481}"/>
              </a:ext>
            </a:extLst>
          </p:cNvPr>
          <p:cNvSpPr/>
          <p:nvPr/>
        </p:nvSpPr>
        <p:spPr>
          <a:xfrm>
            <a:off x="10979971" y="432862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04" name="Rectangle 103">
            <a:extLst>
              <a:ext uri="{FF2B5EF4-FFF2-40B4-BE49-F238E27FC236}">
                <a16:creationId xmlns:a16="http://schemas.microsoft.com/office/drawing/2014/main" id="{C42255CC-F683-4C2E-8D4D-091F719BE395}"/>
              </a:ext>
            </a:extLst>
          </p:cNvPr>
          <p:cNvSpPr/>
          <p:nvPr/>
        </p:nvSpPr>
        <p:spPr>
          <a:xfrm>
            <a:off x="14618579" y="432862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7</a:t>
            </a:r>
            <a:endParaRPr lang="en-US" sz="5600" kern="1200" baseline="-25000" dirty="0">
              <a:solidFill>
                <a:prstClr val="black"/>
              </a:solidFill>
              <a:latin typeface="Calibri" panose="020F0502020204030204"/>
            </a:endParaRPr>
          </a:p>
        </p:txBody>
      </p:sp>
      <p:sp>
        <p:nvSpPr>
          <p:cNvPr id="105" name="Rectangle 104">
            <a:extLst>
              <a:ext uri="{FF2B5EF4-FFF2-40B4-BE49-F238E27FC236}">
                <a16:creationId xmlns:a16="http://schemas.microsoft.com/office/drawing/2014/main" id="{090C13B9-16C1-436A-8D63-67CE2B535388}"/>
              </a:ext>
            </a:extLst>
          </p:cNvPr>
          <p:cNvSpPr/>
          <p:nvPr/>
        </p:nvSpPr>
        <p:spPr>
          <a:xfrm>
            <a:off x="18257187" y="432862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11</a:t>
            </a:r>
            <a:endParaRPr lang="en-US" sz="5600" kern="1200" baseline="-25000" dirty="0">
              <a:solidFill>
                <a:prstClr val="black"/>
              </a:solidFill>
              <a:latin typeface="Calibri" panose="020F0502020204030204"/>
            </a:endParaRPr>
          </a:p>
        </p:txBody>
      </p:sp>
      <p:sp>
        <p:nvSpPr>
          <p:cNvPr id="107" name="Rectangle 106">
            <a:extLst>
              <a:ext uri="{FF2B5EF4-FFF2-40B4-BE49-F238E27FC236}">
                <a16:creationId xmlns:a16="http://schemas.microsoft.com/office/drawing/2014/main" id="{77619C8A-1912-4293-BE0E-B160C08FC6E7}"/>
              </a:ext>
            </a:extLst>
          </p:cNvPr>
          <p:cNvSpPr/>
          <p:nvPr/>
        </p:nvSpPr>
        <p:spPr>
          <a:xfrm>
            <a:off x="21895793" y="432862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15</a:t>
            </a:r>
            <a:endParaRPr lang="en-US" sz="5600" kern="1200" baseline="-25000" dirty="0">
              <a:solidFill>
                <a:prstClr val="black"/>
              </a:solidFill>
              <a:latin typeface="Calibri" panose="020F0502020204030204"/>
            </a:endParaRPr>
          </a:p>
        </p:txBody>
      </p:sp>
      <p:sp>
        <p:nvSpPr>
          <p:cNvPr id="108" name="Rectangle 107">
            <a:extLst>
              <a:ext uri="{FF2B5EF4-FFF2-40B4-BE49-F238E27FC236}">
                <a16:creationId xmlns:a16="http://schemas.microsoft.com/office/drawing/2014/main" id="{14363046-B1F3-4053-AF78-B044A015DA9F}"/>
              </a:ext>
            </a:extLst>
          </p:cNvPr>
          <p:cNvSpPr/>
          <p:nvPr/>
        </p:nvSpPr>
        <p:spPr>
          <a:xfrm>
            <a:off x="14618579" y="593200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10" name="Rectangle 109">
            <a:extLst>
              <a:ext uri="{FF2B5EF4-FFF2-40B4-BE49-F238E27FC236}">
                <a16:creationId xmlns:a16="http://schemas.microsoft.com/office/drawing/2014/main" id="{015640EB-E0CF-4B32-8328-B7D91A8F052A}"/>
              </a:ext>
            </a:extLst>
          </p:cNvPr>
          <p:cNvSpPr/>
          <p:nvPr/>
        </p:nvSpPr>
        <p:spPr>
          <a:xfrm>
            <a:off x="21895793" y="5932000"/>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26</a:t>
            </a:r>
            <a:endParaRPr lang="en-US" sz="5600" kern="1200" baseline="-25000" dirty="0">
              <a:solidFill>
                <a:prstClr val="black"/>
              </a:solidFill>
              <a:latin typeface="Calibri" panose="020F0502020204030204"/>
            </a:endParaRPr>
          </a:p>
        </p:txBody>
      </p:sp>
      <p:sp>
        <p:nvSpPr>
          <p:cNvPr id="111" name="Rectangle 110">
            <a:extLst>
              <a:ext uri="{FF2B5EF4-FFF2-40B4-BE49-F238E27FC236}">
                <a16:creationId xmlns:a16="http://schemas.microsoft.com/office/drawing/2014/main" id="{C2E0403D-6190-4BF8-A008-903B84992152}"/>
              </a:ext>
            </a:extLst>
          </p:cNvPr>
          <p:cNvSpPr/>
          <p:nvPr/>
        </p:nvSpPr>
        <p:spPr>
          <a:xfrm>
            <a:off x="14618579" y="753537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13" name="Rectangle 112">
            <a:extLst>
              <a:ext uri="{FF2B5EF4-FFF2-40B4-BE49-F238E27FC236}">
                <a16:creationId xmlns:a16="http://schemas.microsoft.com/office/drawing/2014/main" id="{4E21B1E7-A08F-415B-9912-2CC2B356E260}"/>
              </a:ext>
            </a:extLst>
          </p:cNvPr>
          <p:cNvSpPr/>
          <p:nvPr/>
        </p:nvSpPr>
        <p:spPr>
          <a:xfrm>
            <a:off x="21895793" y="7535378"/>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onsolas" panose="020B0609020204030204" pitchFamily="49" charset="0"/>
              </a:rPr>
              <a:t>0</a:t>
            </a:r>
            <a:endParaRPr lang="en-US" sz="5600" kern="1200" baseline="-25000" dirty="0">
              <a:solidFill>
                <a:prstClr val="black"/>
              </a:solidFill>
              <a:latin typeface="Consolas" panose="020B0609020204030204" pitchFamily="49" charset="0"/>
            </a:endParaRPr>
          </a:p>
        </p:txBody>
      </p:sp>
      <p:sp>
        <p:nvSpPr>
          <p:cNvPr id="114" name="Rectangle 113">
            <a:extLst>
              <a:ext uri="{FF2B5EF4-FFF2-40B4-BE49-F238E27FC236}">
                <a16:creationId xmlns:a16="http://schemas.microsoft.com/office/drawing/2014/main" id="{4F3F44D7-C9AD-4B3F-9B5E-7540816E5241}"/>
              </a:ext>
            </a:extLst>
          </p:cNvPr>
          <p:cNvSpPr/>
          <p:nvPr/>
        </p:nvSpPr>
        <p:spPr>
          <a:xfrm>
            <a:off x="10979971" y="913875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16" name="Rectangle 115">
            <a:extLst>
              <a:ext uri="{FF2B5EF4-FFF2-40B4-BE49-F238E27FC236}">
                <a16:creationId xmlns:a16="http://schemas.microsoft.com/office/drawing/2014/main" id="{F38D5F67-DF1A-41A7-AEEB-FCEAC39F2CAF}"/>
              </a:ext>
            </a:extLst>
          </p:cNvPr>
          <p:cNvSpPr/>
          <p:nvPr/>
        </p:nvSpPr>
        <p:spPr>
          <a:xfrm>
            <a:off x="14618579" y="913875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onsolas" panose="020B0609020204030204" pitchFamily="49" charset="0"/>
              </a:rPr>
              <a:t>0</a:t>
            </a:r>
            <a:endParaRPr lang="en-US" sz="5600" kern="1200" baseline="-25000" dirty="0">
              <a:solidFill>
                <a:prstClr val="black"/>
              </a:solidFill>
              <a:latin typeface="Consolas" panose="020B0609020204030204" pitchFamily="49" charset="0"/>
            </a:endParaRPr>
          </a:p>
        </p:txBody>
      </p:sp>
      <p:sp>
        <p:nvSpPr>
          <p:cNvPr id="117" name="Rectangle 116">
            <a:extLst>
              <a:ext uri="{FF2B5EF4-FFF2-40B4-BE49-F238E27FC236}">
                <a16:creationId xmlns:a16="http://schemas.microsoft.com/office/drawing/2014/main" id="{7FC72BC9-ED5B-4BC9-98FE-F4DA988911B6}"/>
              </a:ext>
            </a:extLst>
          </p:cNvPr>
          <p:cNvSpPr/>
          <p:nvPr/>
        </p:nvSpPr>
        <p:spPr>
          <a:xfrm>
            <a:off x="18257187" y="913875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11</a:t>
            </a:r>
            <a:endParaRPr lang="en-US" sz="5600" kern="1200" baseline="-25000" dirty="0">
              <a:solidFill>
                <a:prstClr val="black"/>
              </a:solidFill>
              <a:latin typeface="Calibri" panose="020F0502020204030204"/>
            </a:endParaRPr>
          </a:p>
        </p:txBody>
      </p:sp>
      <p:sp>
        <p:nvSpPr>
          <p:cNvPr id="118" name="Rectangle 117">
            <a:extLst>
              <a:ext uri="{FF2B5EF4-FFF2-40B4-BE49-F238E27FC236}">
                <a16:creationId xmlns:a16="http://schemas.microsoft.com/office/drawing/2014/main" id="{BAD1952A-5EF1-45AB-B971-3F23226FA2B3}"/>
              </a:ext>
            </a:extLst>
          </p:cNvPr>
          <p:cNvSpPr/>
          <p:nvPr/>
        </p:nvSpPr>
        <p:spPr>
          <a:xfrm>
            <a:off x="21895793" y="9138756"/>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19" name="Rectangle 118">
            <a:extLst>
              <a:ext uri="{FF2B5EF4-FFF2-40B4-BE49-F238E27FC236}">
                <a16:creationId xmlns:a16="http://schemas.microsoft.com/office/drawing/2014/main" id="{2246EB02-C014-4119-9D66-EC06BE52B251}"/>
              </a:ext>
            </a:extLst>
          </p:cNvPr>
          <p:cNvSpPr/>
          <p:nvPr/>
        </p:nvSpPr>
        <p:spPr>
          <a:xfrm>
            <a:off x="9160667"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a:t>
            </a:r>
            <a:endParaRPr lang="en-US" sz="5600" kern="1200" baseline="-25000" dirty="0">
              <a:solidFill>
                <a:prstClr val="black"/>
              </a:solidFill>
              <a:latin typeface="Calibri" panose="020F0502020204030204"/>
            </a:endParaRPr>
          </a:p>
        </p:txBody>
      </p:sp>
      <p:sp>
        <p:nvSpPr>
          <p:cNvPr id="120" name="Rectangle 119">
            <a:extLst>
              <a:ext uri="{FF2B5EF4-FFF2-40B4-BE49-F238E27FC236}">
                <a16:creationId xmlns:a16="http://schemas.microsoft.com/office/drawing/2014/main" id="{15166C47-CABD-4F8C-AC07-172430F88105}"/>
              </a:ext>
            </a:extLst>
          </p:cNvPr>
          <p:cNvSpPr/>
          <p:nvPr/>
        </p:nvSpPr>
        <p:spPr>
          <a:xfrm>
            <a:off x="10979971"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onsolas" panose="020B0609020204030204" pitchFamily="49" charset="0"/>
              </a:rPr>
              <a:t>0</a:t>
            </a:r>
            <a:endParaRPr lang="en-US" sz="5600" kern="1200" baseline="-25000" dirty="0">
              <a:solidFill>
                <a:prstClr val="black"/>
              </a:solidFill>
              <a:latin typeface="Consolas" panose="020B0609020204030204" pitchFamily="49" charset="0"/>
            </a:endParaRPr>
          </a:p>
        </p:txBody>
      </p:sp>
      <p:sp>
        <p:nvSpPr>
          <p:cNvPr id="121" name="Rectangle 120">
            <a:extLst>
              <a:ext uri="{FF2B5EF4-FFF2-40B4-BE49-F238E27FC236}">
                <a16:creationId xmlns:a16="http://schemas.microsoft.com/office/drawing/2014/main" id="{5F40CF9F-B85E-4621-8629-A451DC920923}"/>
              </a:ext>
            </a:extLst>
          </p:cNvPr>
          <p:cNvSpPr/>
          <p:nvPr/>
        </p:nvSpPr>
        <p:spPr>
          <a:xfrm>
            <a:off x="12799275"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22" name="Rectangle 121">
            <a:extLst>
              <a:ext uri="{FF2B5EF4-FFF2-40B4-BE49-F238E27FC236}">
                <a16:creationId xmlns:a16="http://schemas.microsoft.com/office/drawing/2014/main" id="{C7AE5A58-D598-43CB-86A5-D1B53285C94C}"/>
              </a:ext>
            </a:extLst>
          </p:cNvPr>
          <p:cNvSpPr/>
          <p:nvPr/>
        </p:nvSpPr>
        <p:spPr>
          <a:xfrm>
            <a:off x="14618579"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23" name="Rectangle 122">
            <a:extLst>
              <a:ext uri="{FF2B5EF4-FFF2-40B4-BE49-F238E27FC236}">
                <a16:creationId xmlns:a16="http://schemas.microsoft.com/office/drawing/2014/main" id="{90FC0A68-53B6-4EE0-B9F0-7F9AE5702698}"/>
              </a:ext>
            </a:extLst>
          </p:cNvPr>
          <p:cNvSpPr/>
          <p:nvPr/>
        </p:nvSpPr>
        <p:spPr>
          <a:xfrm>
            <a:off x="16437883"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5</a:t>
            </a:r>
            <a:endParaRPr lang="en-US" sz="5600" kern="1200" baseline="-25000" dirty="0">
              <a:solidFill>
                <a:prstClr val="black"/>
              </a:solidFill>
              <a:latin typeface="Calibri" panose="020F0502020204030204"/>
            </a:endParaRPr>
          </a:p>
        </p:txBody>
      </p:sp>
      <p:sp>
        <p:nvSpPr>
          <p:cNvPr id="124" name="Rectangle 123">
            <a:extLst>
              <a:ext uri="{FF2B5EF4-FFF2-40B4-BE49-F238E27FC236}">
                <a16:creationId xmlns:a16="http://schemas.microsoft.com/office/drawing/2014/main" id="{A4A35428-9C2F-4D16-9E45-1EF8D9A8301F}"/>
              </a:ext>
            </a:extLst>
          </p:cNvPr>
          <p:cNvSpPr/>
          <p:nvPr/>
        </p:nvSpPr>
        <p:spPr>
          <a:xfrm>
            <a:off x="18257187"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25" name="Rectangle 124">
            <a:extLst>
              <a:ext uri="{FF2B5EF4-FFF2-40B4-BE49-F238E27FC236}">
                <a16:creationId xmlns:a16="http://schemas.microsoft.com/office/drawing/2014/main" id="{05AF2380-37C9-4073-81FD-F29E22996308}"/>
              </a:ext>
            </a:extLst>
          </p:cNvPr>
          <p:cNvSpPr/>
          <p:nvPr/>
        </p:nvSpPr>
        <p:spPr>
          <a:xfrm>
            <a:off x="20076491"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7</a:t>
            </a:r>
            <a:endParaRPr lang="en-US" sz="5600" kern="1200" baseline="-25000" dirty="0">
              <a:solidFill>
                <a:prstClr val="black"/>
              </a:solidFill>
              <a:latin typeface="Calibri" panose="020F0502020204030204"/>
            </a:endParaRPr>
          </a:p>
        </p:txBody>
      </p:sp>
      <p:sp>
        <p:nvSpPr>
          <p:cNvPr id="126" name="Rectangle 125">
            <a:extLst>
              <a:ext uri="{FF2B5EF4-FFF2-40B4-BE49-F238E27FC236}">
                <a16:creationId xmlns:a16="http://schemas.microsoft.com/office/drawing/2014/main" id="{AE354D35-6E6A-4E15-BAB9-B6E20E80CB9E}"/>
              </a:ext>
            </a:extLst>
          </p:cNvPr>
          <p:cNvSpPr/>
          <p:nvPr/>
        </p:nvSpPr>
        <p:spPr>
          <a:xfrm>
            <a:off x="21895793" y="10742134"/>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21</a:t>
            </a:r>
            <a:endParaRPr lang="en-US" sz="5600" kern="1200" baseline="-25000" dirty="0">
              <a:solidFill>
                <a:prstClr val="black"/>
              </a:solidFill>
              <a:latin typeface="Calibri" panose="020F0502020204030204"/>
            </a:endParaRPr>
          </a:p>
        </p:txBody>
      </p:sp>
      <p:sp>
        <p:nvSpPr>
          <p:cNvPr id="128" name="Rectangle 127">
            <a:extLst>
              <a:ext uri="{FF2B5EF4-FFF2-40B4-BE49-F238E27FC236}">
                <a16:creationId xmlns:a16="http://schemas.microsoft.com/office/drawing/2014/main" id="{93400BD7-7281-42D1-B3B9-DCF1F55F4BA1}"/>
              </a:ext>
            </a:extLst>
          </p:cNvPr>
          <p:cNvSpPr/>
          <p:nvPr/>
        </p:nvSpPr>
        <p:spPr>
          <a:xfrm>
            <a:off x="9160667"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onsolas" panose="020B0609020204030204" pitchFamily="49" charset="0"/>
              </a:rPr>
              <a:t>0</a:t>
            </a:r>
            <a:endParaRPr lang="en-US" sz="5600" kern="1200" baseline="-25000" dirty="0">
              <a:solidFill>
                <a:prstClr val="black"/>
              </a:solidFill>
              <a:latin typeface="Consolas" panose="020B0609020204030204" pitchFamily="49" charset="0"/>
            </a:endParaRPr>
          </a:p>
        </p:txBody>
      </p:sp>
      <p:sp>
        <p:nvSpPr>
          <p:cNvPr id="130" name="Rectangle 129">
            <a:extLst>
              <a:ext uri="{FF2B5EF4-FFF2-40B4-BE49-F238E27FC236}">
                <a16:creationId xmlns:a16="http://schemas.microsoft.com/office/drawing/2014/main" id="{AD94F4E8-BD42-47B8-8030-2663F7A6A777}"/>
              </a:ext>
            </a:extLst>
          </p:cNvPr>
          <p:cNvSpPr/>
          <p:nvPr/>
        </p:nvSpPr>
        <p:spPr>
          <a:xfrm>
            <a:off x="10979971"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a:t>
            </a:r>
            <a:endParaRPr lang="en-US" sz="5600" kern="1200" baseline="-25000" dirty="0">
              <a:solidFill>
                <a:prstClr val="black"/>
              </a:solidFill>
              <a:latin typeface="Calibri" panose="020F0502020204030204"/>
            </a:endParaRPr>
          </a:p>
        </p:txBody>
      </p:sp>
      <p:sp>
        <p:nvSpPr>
          <p:cNvPr id="132" name="Rectangle 131">
            <a:extLst>
              <a:ext uri="{FF2B5EF4-FFF2-40B4-BE49-F238E27FC236}">
                <a16:creationId xmlns:a16="http://schemas.microsoft.com/office/drawing/2014/main" id="{A4435C10-CF3F-4AB7-88E7-5BBB29D28E90}"/>
              </a:ext>
            </a:extLst>
          </p:cNvPr>
          <p:cNvSpPr/>
          <p:nvPr/>
        </p:nvSpPr>
        <p:spPr>
          <a:xfrm>
            <a:off x="12799275"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3</a:t>
            </a:r>
            <a:endParaRPr lang="en-US" sz="5600" kern="1200" baseline="-25000" dirty="0">
              <a:solidFill>
                <a:prstClr val="black"/>
              </a:solidFill>
              <a:latin typeface="Calibri" panose="020F0502020204030204"/>
            </a:endParaRPr>
          </a:p>
        </p:txBody>
      </p:sp>
      <p:sp>
        <p:nvSpPr>
          <p:cNvPr id="134" name="Rectangle 133">
            <a:extLst>
              <a:ext uri="{FF2B5EF4-FFF2-40B4-BE49-F238E27FC236}">
                <a16:creationId xmlns:a16="http://schemas.microsoft.com/office/drawing/2014/main" id="{68274FEA-31E5-4532-BC07-0F9B5F1E6E23}"/>
              </a:ext>
            </a:extLst>
          </p:cNvPr>
          <p:cNvSpPr/>
          <p:nvPr/>
        </p:nvSpPr>
        <p:spPr>
          <a:xfrm>
            <a:off x="14618579"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6</a:t>
            </a:r>
            <a:endParaRPr lang="en-US" sz="5600" kern="1200" baseline="-25000" dirty="0">
              <a:solidFill>
                <a:prstClr val="black"/>
              </a:solidFill>
              <a:latin typeface="Calibri" panose="020F0502020204030204"/>
            </a:endParaRPr>
          </a:p>
        </p:txBody>
      </p:sp>
      <p:sp>
        <p:nvSpPr>
          <p:cNvPr id="135" name="Rectangle 134">
            <a:extLst>
              <a:ext uri="{FF2B5EF4-FFF2-40B4-BE49-F238E27FC236}">
                <a16:creationId xmlns:a16="http://schemas.microsoft.com/office/drawing/2014/main" id="{29259DDE-7E38-45A3-8280-EC110A2D1B2D}"/>
              </a:ext>
            </a:extLst>
          </p:cNvPr>
          <p:cNvSpPr/>
          <p:nvPr/>
        </p:nvSpPr>
        <p:spPr>
          <a:xfrm>
            <a:off x="16437883"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10</a:t>
            </a:r>
            <a:endParaRPr lang="en-US" sz="5600" kern="1200" baseline="-25000" dirty="0">
              <a:solidFill>
                <a:prstClr val="black"/>
              </a:solidFill>
              <a:latin typeface="Calibri" panose="020F0502020204030204"/>
            </a:endParaRPr>
          </a:p>
        </p:txBody>
      </p:sp>
      <p:sp>
        <p:nvSpPr>
          <p:cNvPr id="136" name="Rectangle 135">
            <a:extLst>
              <a:ext uri="{FF2B5EF4-FFF2-40B4-BE49-F238E27FC236}">
                <a16:creationId xmlns:a16="http://schemas.microsoft.com/office/drawing/2014/main" id="{DB7A2003-3A2C-4CE9-8C72-C1DDC4FD0BA7}"/>
              </a:ext>
            </a:extLst>
          </p:cNvPr>
          <p:cNvSpPr/>
          <p:nvPr/>
        </p:nvSpPr>
        <p:spPr>
          <a:xfrm>
            <a:off x="18257187"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15</a:t>
            </a:r>
            <a:endParaRPr lang="en-US" sz="5600" kern="1200" baseline="-25000" dirty="0">
              <a:solidFill>
                <a:prstClr val="black"/>
              </a:solidFill>
              <a:latin typeface="Calibri" panose="020F0502020204030204"/>
            </a:endParaRPr>
          </a:p>
        </p:txBody>
      </p:sp>
      <p:sp>
        <p:nvSpPr>
          <p:cNvPr id="138" name="Rectangle 137">
            <a:extLst>
              <a:ext uri="{FF2B5EF4-FFF2-40B4-BE49-F238E27FC236}">
                <a16:creationId xmlns:a16="http://schemas.microsoft.com/office/drawing/2014/main" id="{E9B8F2AD-B558-443D-8E0D-62B2A1C124EB}"/>
              </a:ext>
            </a:extLst>
          </p:cNvPr>
          <p:cNvSpPr/>
          <p:nvPr/>
        </p:nvSpPr>
        <p:spPr>
          <a:xfrm>
            <a:off x="20076491"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21</a:t>
            </a:r>
            <a:endParaRPr lang="en-US" sz="5600" kern="1200" baseline="-25000" dirty="0">
              <a:solidFill>
                <a:prstClr val="black"/>
              </a:solidFill>
              <a:latin typeface="Calibri" panose="020F0502020204030204"/>
            </a:endParaRPr>
          </a:p>
        </p:txBody>
      </p:sp>
      <p:sp>
        <p:nvSpPr>
          <p:cNvPr id="139" name="Rectangle 138">
            <a:extLst>
              <a:ext uri="{FF2B5EF4-FFF2-40B4-BE49-F238E27FC236}">
                <a16:creationId xmlns:a16="http://schemas.microsoft.com/office/drawing/2014/main" id="{E4108EFE-A031-4D01-8233-69A9C3774576}"/>
              </a:ext>
            </a:extLst>
          </p:cNvPr>
          <p:cNvSpPr/>
          <p:nvPr/>
        </p:nvSpPr>
        <p:spPr>
          <a:xfrm>
            <a:off x="21895793" y="12345512"/>
            <a:ext cx="1276346" cy="10477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black"/>
                </a:solidFill>
                <a:latin typeface="Calibri" panose="020F0502020204030204"/>
              </a:rPr>
              <a:t>28</a:t>
            </a:r>
            <a:endParaRPr lang="en-US" sz="5600" kern="1200" baseline="-25000" dirty="0">
              <a:solidFill>
                <a:prstClr val="black"/>
              </a:solidFill>
              <a:latin typeface="Calibri" panose="020F0502020204030204"/>
            </a:endParaRPr>
          </a:p>
        </p:txBody>
      </p:sp>
      <p:cxnSp>
        <p:nvCxnSpPr>
          <p:cNvPr id="140" name="Connector: Elbow 139">
            <a:extLst>
              <a:ext uri="{FF2B5EF4-FFF2-40B4-BE49-F238E27FC236}">
                <a16:creationId xmlns:a16="http://schemas.microsoft.com/office/drawing/2014/main" id="{B1ACBDB1-4AF7-478C-8E67-81F3B0D7D6B2}"/>
              </a:ext>
            </a:extLst>
          </p:cNvPr>
          <p:cNvCxnSpPr>
            <a:stCxn id="78" idx="2"/>
            <a:endCxn id="102" idx="1"/>
          </p:cNvCxnSpPr>
          <p:nvPr/>
        </p:nvCxnSpPr>
        <p:spPr>
          <a:xfrm rot="16200000" flipH="1">
            <a:off x="9849652" y="372217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ECBBFF51-87D3-43C7-8087-C525C3F4E643}"/>
              </a:ext>
            </a:extLst>
          </p:cNvPr>
          <p:cNvCxnSpPr>
            <a:cxnSpLocks/>
            <a:stCxn id="90" idx="2"/>
            <a:endCxn id="104" idx="1"/>
          </p:cNvCxnSpPr>
          <p:nvPr/>
        </p:nvCxnSpPr>
        <p:spPr>
          <a:xfrm rot="16200000" flipH="1">
            <a:off x="13488260" y="372217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CFA6CE98-F6D2-46A6-81B2-7B5341EEF8A7}"/>
              </a:ext>
            </a:extLst>
          </p:cNvPr>
          <p:cNvCxnSpPr>
            <a:cxnSpLocks/>
            <a:stCxn id="96" idx="2"/>
            <a:endCxn id="105" idx="1"/>
          </p:cNvCxnSpPr>
          <p:nvPr/>
        </p:nvCxnSpPr>
        <p:spPr>
          <a:xfrm rot="16200000" flipH="1">
            <a:off x="17126868" y="3722179"/>
            <a:ext cx="1079504" cy="11811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A65E35E3-4EA8-4733-BF00-14F90C9844FB}"/>
              </a:ext>
            </a:extLst>
          </p:cNvPr>
          <p:cNvCxnSpPr>
            <a:cxnSpLocks/>
            <a:stCxn id="100" idx="2"/>
            <a:endCxn id="107" idx="1"/>
          </p:cNvCxnSpPr>
          <p:nvPr/>
        </p:nvCxnSpPr>
        <p:spPr>
          <a:xfrm rot="16200000" flipH="1">
            <a:off x="20765476" y="3722180"/>
            <a:ext cx="1079504" cy="11811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8EAC12DB-1E0F-4DDD-92B0-0CAB7DEFEB14}"/>
              </a:ext>
            </a:extLst>
          </p:cNvPr>
          <p:cNvCxnSpPr>
            <a:cxnSpLocks/>
            <a:stCxn id="102" idx="2"/>
            <a:endCxn id="108" idx="1"/>
          </p:cNvCxnSpPr>
          <p:nvPr/>
        </p:nvCxnSpPr>
        <p:spPr>
          <a:xfrm rot="16200000" flipH="1">
            <a:off x="12578608" y="4415905"/>
            <a:ext cx="1079504" cy="30004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4697E203-9F09-44D8-8928-2AB50088116B}"/>
              </a:ext>
            </a:extLst>
          </p:cNvPr>
          <p:cNvCxnSpPr>
            <a:cxnSpLocks/>
            <a:stCxn id="105" idx="2"/>
            <a:endCxn id="110" idx="1"/>
          </p:cNvCxnSpPr>
          <p:nvPr/>
        </p:nvCxnSpPr>
        <p:spPr>
          <a:xfrm rot="16200000" flipH="1">
            <a:off x="19855824" y="4415906"/>
            <a:ext cx="1079504" cy="300043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675E62C2-BED5-47B2-B29E-2340BDD6AC6E}"/>
              </a:ext>
            </a:extLst>
          </p:cNvPr>
          <p:cNvCxnSpPr>
            <a:cxnSpLocks/>
            <a:stCxn id="111" idx="2"/>
            <a:endCxn id="118" idx="0"/>
          </p:cNvCxnSpPr>
          <p:nvPr/>
        </p:nvCxnSpPr>
        <p:spPr>
          <a:xfrm rot="16200000" flipH="1">
            <a:off x="18617545" y="5222333"/>
            <a:ext cx="555630" cy="727721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FD76FBA7-DBEA-4649-9720-34B21DC539AF}"/>
              </a:ext>
            </a:extLst>
          </p:cNvPr>
          <p:cNvCxnSpPr>
            <a:cxnSpLocks/>
            <a:stCxn id="114" idx="2"/>
            <a:endCxn id="122" idx="0"/>
          </p:cNvCxnSpPr>
          <p:nvPr/>
        </p:nvCxnSpPr>
        <p:spPr>
          <a:xfrm rot="16200000" flipH="1">
            <a:off x="13159635" y="8645014"/>
            <a:ext cx="555630" cy="363860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55A5B1C5-A1F0-47BF-B80B-D349DF1B2F23}"/>
              </a:ext>
            </a:extLst>
          </p:cNvPr>
          <p:cNvCxnSpPr>
            <a:cxnSpLocks/>
            <a:stCxn id="117" idx="2"/>
            <a:endCxn id="126" idx="0"/>
          </p:cNvCxnSpPr>
          <p:nvPr/>
        </p:nvCxnSpPr>
        <p:spPr>
          <a:xfrm rot="16200000" flipH="1">
            <a:off x="20436849" y="8645015"/>
            <a:ext cx="555630" cy="363860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63873E70-732F-44DA-A7C2-34097C873580}"/>
              </a:ext>
            </a:extLst>
          </p:cNvPr>
          <p:cNvCxnSpPr>
            <a:cxnSpLocks/>
            <a:stCxn id="119" idx="2"/>
            <a:endCxn id="130" idx="0"/>
          </p:cNvCxnSpPr>
          <p:nvPr/>
        </p:nvCxnSpPr>
        <p:spPr>
          <a:xfrm rot="16200000" flipH="1">
            <a:off x="10430679" y="11158044"/>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nector: Elbow 155">
            <a:extLst>
              <a:ext uri="{FF2B5EF4-FFF2-40B4-BE49-F238E27FC236}">
                <a16:creationId xmlns:a16="http://schemas.microsoft.com/office/drawing/2014/main" id="{E6C89CF0-2E0A-405C-9F09-60695DB4DEF3}"/>
              </a:ext>
            </a:extLst>
          </p:cNvPr>
          <p:cNvCxnSpPr>
            <a:cxnSpLocks/>
            <a:stCxn id="121" idx="2"/>
            <a:endCxn id="134" idx="0"/>
          </p:cNvCxnSpPr>
          <p:nvPr/>
        </p:nvCxnSpPr>
        <p:spPr>
          <a:xfrm rot="16200000" flipH="1">
            <a:off x="14069287" y="11158044"/>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onnector: Elbow 173">
            <a:extLst>
              <a:ext uri="{FF2B5EF4-FFF2-40B4-BE49-F238E27FC236}">
                <a16:creationId xmlns:a16="http://schemas.microsoft.com/office/drawing/2014/main" id="{69D58BF1-BB13-474E-997B-1666BD204728}"/>
              </a:ext>
            </a:extLst>
          </p:cNvPr>
          <p:cNvCxnSpPr>
            <a:cxnSpLocks/>
            <a:stCxn id="123" idx="2"/>
            <a:endCxn id="136" idx="0"/>
          </p:cNvCxnSpPr>
          <p:nvPr/>
        </p:nvCxnSpPr>
        <p:spPr>
          <a:xfrm rot="16200000" flipH="1">
            <a:off x="17707895" y="11158044"/>
            <a:ext cx="555630" cy="18193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09D6E1F2-2A21-4F2F-89E0-ECFA6172B691}"/>
              </a:ext>
            </a:extLst>
          </p:cNvPr>
          <p:cNvCxnSpPr>
            <a:cxnSpLocks/>
            <a:stCxn id="125" idx="2"/>
            <a:endCxn id="139" idx="0"/>
          </p:cNvCxnSpPr>
          <p:nvPr/>
        </p:nvCxnSpPr>
        <p:spPr>
          <a:xfrm rot="16200000" flipH="1">
            <a:off x="21346501" y="11158045"/>
            <a:ext cx="555630" cy="181930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CEB18C0D-8829-4EE5-BF28-67C24414D93D}"/>
              </a:ext>
            </a:extLst>
          </p:cNvPr>
          <p:cNvCxnSpPr>
            <a:cxnSpLocks/>
            <a:stCxn id="80" idx="2"/>
            <a:endCxn id="102" idx="0"/>
          </p:cNvCxnSpPr>
          <p:nvPr/>
        </p:nvCxnSpPr>
        <p:spPr>
          <a:xfrm>
            <a:off x="11618144" y="377299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BC0F2FF6-9712-499D-BDC7-C4C8EF00B56C}"/>
              </a:ext>
            </a:extLst>
          </p:cNvPr>
          <p:cNvCxnSpPr>
            <a:cxnSpLocks/>
            <a:stCxn id="93" idx="2"/>
            <a:endCxn id="104" idx="0"/>
          </p:cNvCxnSpPr>
          <p:nvPr/>
        </p:nvCxnSpPr>
        <p:spPr>
          <a:xfrm>
            <a:off x="15256752" y="377299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9D4148E2-00F4-4C51-A025-3A5432BA829E}"/>
              </a:ext>
            </a:extLst>
          </p:cNvPr>
          <p:cNvCxnSpPr>
            <a:cxnSpLocks/>
            <a:stCxn id="99" idx="2"/>
            <a:endCxn id="105" idx="0"/>
          </p:cNvCxnSpPr>
          <p:nvPr/>
        </p:nvCxnSpPr>
        <p:spPr>
          <a:xfrm>
            <a:off x="18895360" y="377299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E2C5415-DADC-4E2F-B15C-C0E7ED57724D}"/>
              </a:ext>
            </a:extLst>
          </p:cNvPr>
          <p:cNvCxnSpPr>
            <a:cxnSpLocks/>
            <a:stCxn id="101" idx="2"/>
            <a:endCxn id="107" idx="0"/>
          </p:cNvCxnSpPr>
          <p:nvPr/>
        </p:nvCxnSpPr>
        <p:spPr>
          <a:xfrm>
            <a:off x="22533966" y="377299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C5F9C3F8-39B5-4931-A7D1-E73D2F97A579}"/>
              </a:ext>
            </a:extLst>
          </p:cNvPr>
          <p:cNvCxnSpPr>
            <a:cxnSpLocks/>
            <a:stCxn id="104" idx="2"/>
            <a:endCxn id="108" idx="0"/>
          </p:cNvCxnSpPr>
          <p:nvPr/>
        </p:nvCxnSpPr>
        <p:spPr>
          <a:xfrm>
            <a:off x="15256752" y="537637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41948C6E-DBF4-4CEB-AEF4-C037994029C5}"/>
              </a:ext>
            </a:extLst>
          </p:cNvPr>
          <p:cNvCxnSpPr>
            <a:cxnSpLocks/>
            <a:stCxn id="107" idx="2"/>
            <a:endCxn id="110" idx="0"/>
          </p:cNvCxnSpPr>
          <p:nvPr/>
        </p:nvCxnSpPr>
        <p:spPr>
          <a:xfrm>
            <a:off x="22533966" y="5376371"/>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924B79A6-7750-4D1D-A6F1-055D6522EB0E}"/>
              </a:ext>
            </a:extLst>
          </p:cNvPr>
          <p:cNvCxnSpPr>
            <a:cxnSpLocks/>
            <a:stCxn id="113" idx="2"/>
            <a:endCxn id="118" idx="0"/>
          </p:cNvCxnSpPr>
          <p:nvPr/>
        </p:nvCxnSpPr>
        <p:spPr>
          <a:xfrm>
            <a:off x="22533966" y="8583127"/>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ED6BCC2-0D86-4110-BC8C-C211BDF64A05}"/>
              </a:ext>
            </a:extLst>
          </p:cNvPr>
          <p:cNvCxnSpPr>
            <a:cxnSpLocks/>
            <a:stCxn id="118" idx="2"/>
            <a:endCxn id="126" idx="0"/>
          </p:cNvCxnSpPr>
          <p:nvPr/>
        </p:nvCxnSpPr>
        <p:spPr>
          <a:xfrm>
            <a:off x="22533966" y="1018650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D29F08AF-8BB5-426E-A211-9F60EA3B215C}"/>
              </a:ext>
            </a:extLst>
          </p:cNvPr>
          <p:cNvCxnSpPr>
            <a:cxnSpLocks/>
            <a:stCxn id="116" idx="2"/>
            <a:endCxn id="122" idx="0"/>
          </p:cNvCxnSpPr>
          <p:nvPr/>
        </p:nvCxnSpPr>
        <p:spPr>
          <a:xfrm>
            <a:off x="15256752" y="10186505"/>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121942B-CC9B-4B8B-B92D-69421305D0A2}"/>
              </a:ext>
            </a:extLst>
          </p:cNvPr>
          <p:cNvCxnSpPr>
            <a:cxnSpLocks/>
            <a:stCxn id="126" idx="2"/>
            <a:endCxn id="139" idx="0"/>
          </p:cNvCxnSpPr>
          <p:nvPr/>
        </p:nvCxnSpPr>
        <p:spPr>
          <a:xfrm>
            <a:off x="22533966" y="1178988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0302953B-875C-48CC-9224-9A1DE91D0847}"/>
              </a:ext>
            </a:extLst>
          </p:cNvPr>
          <p:cNvCxnSpPr>
            <a:cxnSpLocks/>
            <a:stCxn id="124" idx="2"/>
            <a:endCxn id="136" idx="0"/>
          </p:cNvCxnSpPr>
          <p:nvPr/>
        </p:nvCxnSpPr>
        <p:spPr>
          <a:xfrm>
            <a:off x="18895360" y="1178988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382AA8C3-BE0A-4001-AEC2-9962471C41B4}"/>
              </a:ext>
            </a:extLst>
          </p:cNvPr>
          <p:cNvCxnSpPr>
            <a:cxnSpLocks/>
            <a:stCxn id="122" idx="2"/>
            <a:endCxn id="134" idx="0"/>
          </p:cNvCxnSpPr>
          <p:nvPr/>
        </p:nvCxnSpPr>
        <p:spPr>
          <a:xfrm>
            <a:off x="15256752" y="1178988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DFE46254-0719-40A7-BA62-1C02598C4693}"/>
              </a:ext>
            </a:extLst>
          </p:cNvPr>
          <p:cNvCxnSpPr>
            <a:cxnSpLocks/>
            <a:stCxn id="120" idx="2"/>
            <a:endCxn id="130" idx="0"/>
          </p:cNvCxnSpPr>
          <p:nvPr/>
        </p:nvCxnSpPr>
        <p:spPr>
          <a:xfrm>
            <a:off x="11618144" y="11789883"/>
            <a:ext cx="0" cy="55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Connector: Curved 188">
            <a:extLst>
              <a:ext uri="{FF2B5EF4-FFF2-40B4-BE49-F238E27FC236}">
                <a16:creationId xmlns:a16="http://schemas.microsoft.com/office/drawing/2014/main" id="{82F37F28-BA77-4EBE-BD31-8CB07B3FA850}"/>
              </a:ext>
            </a:extLst>
          </p:cNvPr>
          <p:cNvCxnSpPr>
            <a:stCxn id="113" idx="2"/>
            <a:endCxn id="116" idx="0"/>
          </p:cNvCxnSpPr>
          <p:nvPr/>
        </p:nvCxnSpPr>
        <p:spPr>
          <a:xfrm rot="5400000">
            <a:off x="18617547" y="5222335"/>
            <a:ext cx="555630" cy="7277214"/>
          </a:xfrm>
          <a:prstGeom prst="curvedConnector3">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0" name="Connector: Curved 189">
            <a:extLst>
              <a:ext uri="{FF2B5EF4-FFF2-40B4-BE49-F238E27FC236}">
                <a16:creationId xmlns:a16="http://schemas.microsoft.com/office/drawing/2014/main" id="{4FA81D66-FB3B-44A1-8A6A-AFABF9A26BC2}"/>
              </a:ext>
            </a:extLst>
          </p:cNvPr>
          <p:cNvCxnSpPr>
            <a:cxnSpLocks/>
            <a:stCxn id="118" idx="2"/>
            <a:endCxn id="124" idx="0"/>
          </p:cNvCxnSpPr>
          <p:nvPr/>
        </p:nvCxnSpPr>
        <p:spPr>
          <a:xfrm rot="5400000">
            <a:off x="20436851" y="8645017"/>
            <a:ext cx="555630" cy="3638606"/>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1" name="Connector: Curved 190">
            <a:extLst>
              <a:ext uri="{FF2B5EF4-FFF2-40B4-BE49-F238E27FC236}">
                <a16:creationId xmlns:a16="http://schemas.microsoft.com/office/drawing/2014/main" id="{DA769742-E6E0-4E67-A57C-170954D8C80A}"/>
              </a:ext>
            </a:extLst>
          </p:cNvPr>
          <p:cNvCxnSpPr>
            <a:cxnSpLocks/>
            <a:stCxn id="116" idx="2"/>
            <a:endCxn id="120" idx="0"/>
          </p:cNvCxnSpPr>
          <p:nvPr/>
        </p:nvCxnSpPr>
        <p:spPr>
          <a:xfrm rot="5400000">
            <a:off x="13159635" y="8645014"/>
            <a:ext cx="555630" cy="3638608"/>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2" name="Connector: Curved 191">
            <a:extLst>
              <a:ext uri="{FF2B5EF4-FFF2-40B4-BE49-F238E27FC236}">
                <a16:creationId xmlns:a16="http://schemas.microsoft.com/office/drawing/2014/main" id="{6494A184-993A-49E3-9D02-5F07EAB2F5BD}"/>
              </a:ext>
            </a:extLst>
          </p:cNvPr>
          <p:cNvCxnSpPr>
            <a:cxnSpLocks/>
            <a:stCxn id="126" idx="2"/>
            <a:endCxn id="138" idx="0"/>
          </p:cNvCxnSpPr>
          <p:nvPr/>
        </p:nvCxnSpPr>
        <p:spPr>
          <a:xfrm rot="5400000">
            <a:off x="21346503" y="11158047"/>
            <a:ext cx="555630" cy="1819302"/>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48F11B37-BE80-471F-B6E3-548BEF44D94C}"/>
              </a:ext>
            </a:extLst>
          </p:cNvPr>
          <p:cNvCxnSpPr>
            <a:cxnSpLocks/>
            <a:stCxn id="124" idx="2"/>
            <a:endCxn id="135" idx="0"/>
          </p:cNvCxnSpPr>
          <p:nvPr/>
        </p:nvCxnSpPr>
        <p:spPr>
          <a:xfrm rot="5400000">
            <a:off x="17707895" y="11158044"/>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16CD1E65-8D5D-4EBE-94EC-7B31FE9ED36F}"/>
              </a:ext>
            </a:extLst>
          </p:cNvPr>
          <p:cNvCxnSpPr>
            <a:cxnSpLocks/>
            <a:stCxn id="122" idx="2"/>
            <a:endCxn id="132" idx="0"/>
          </p:cNvCxnSpPr>
          <p:nvPr/>
        </p:nvCxnSpPr>
        <p:spPr>
          <a:xfrm rot="5400000">
            <a:off x="14069287" y="11158044"/>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5" name="Connector: Curved 194">
            <a:extLst>
              <a:ext uri="{FF2B5EF4-FFF2-40B4-BE49-F238E27FC236}">
                <a16:creationId xmlns:a16="http://schemas.microsoft.com/office/drawing/2014/main" id="{DB49E542-82D0-4A8F-97E9-2A7017F24317}"/>
              </a:ext>
            </a:extLst>
          </p:cNvPr>
          <p:cNvCxnSpPr>
            <a:cxnSpLocks/>
            <a:stCxn id="120" idx="2"/>
            <a:endCxn id="128" idx="0"/>
          </p:cNvCxnSpPr>
          <p:nvPr/>
        </p:nvCxnSpPr>
        <p:spPr>
          <a:xfrm rot="5400000">
            <a:off x="10430679" y="11158044"/>
            <a:ext cx="555630" cy="1819304"/>
          </a:xfrm>
          <a:prstGeom prst="curvedConnector3">
            <a:avLst>
              <a:gd name="adj1" fmla="val 50000"/>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FAEAA211-6BE6-4FBE-A5BB-CE13484CF66B}"/>
              </a:ext>
            </a:extLst>
          </p:cNvPr>
          <p:cNvSpPr/>
          <p:nvPr/>
        </p:nvSpPr>
        <p:spPr>
          <a:xfrm>
            <a:off x="9153779" y="272524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7</a:t>
            </a:r>
          </a:p>
        </p:txBody>
      </p:sp>
      <p:sp>
        <p:nvSpPr>
          <p:cNvPr id="77" name="Rectangle 76">
            <a:extLst>
              <a:ext uri="{FF2B5EF4-FFF2-40B4-BE49-F238E27FC236}">
                <a16:creationId xmlns:a16="http://schemas.microsoft.com/office/drawing/2014/main" id="{9FCB2A3E-E412-4B0A-9C13-A0BBC529AF2F}"/>
              </a:ext>
            </a:extLst>
          </p:cNvPr>
          <p:cNvSpPr/>
          <p:nvPr/>
        </p:nvSpPr>
        <p:spPr>
          <a:xfrm>
            <a:off x="10973083"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7</a:t>
            </a:r>
          </a:p>
        </p:txBody>
      </p:sp>
      <p:sp>
        <p:nvSpPr>
          <p:cNvPr id="79" name="Rectangle 78">
            <a:extLst>
              <a:ext uri="{FF2B5EF4-FFF2-40B4-BE49-F238E27FC236}">
                <a16:creationId xmlns:a16="http://schemas.microsoft.com/office/drawing/2014/main" id="{291CE03F-7108-47F0-8F71-CFFEF1CAC523}"/>
              </a:ext>
            </a:extLst>
          </p:cNvPr>
          <p:cNvSpPr/>
          <p:nvPr/>
        </p:nvSpPr>
        <p:spPr>
          <a:xfrm>
            <a:off x="12792387"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6</a:t>
            </a:r>
          </a:p>
        </p:txBody>
      </p:sp>
      <p:sp>
        <p:nvSpPr>
          <p:cNvPr id="82" name="Rectangle 81">
            <a:extLst>
              <a:ext uri="{FF2B5EF4-FFF2-40B4-BE49-F238E27FC236}">
                <a16:creationId xmlns:a16="http://schemas.microsoft.com/office/drawing/2014/main" id="{B409892F-3AF0-45B7-861A-E661135929B8}"/>
              </a:ext>
            </a:extLst>
          </p:cNvPr>
          <p:cNvSpPr/>
          <p:nvPr/>
        </p:nvSpPr>
        <p:spPr>
          <a:xfrm>
            <a:off x="14611691"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5</a:t>
            </a:r>
          </a:p>
        </p:txBody>
      </p:sp>
      <p:sp>
        <p:nvSpPr>
          <p:cNvPr id="83" name="Rectangle 82">
            <a:extLst>
              <a:ext uri="{FF2B5EF4-FFF2-40B4-BE49-F238E27FC236}">
                <a16:creationId xmlns:a16="http://schemas.microsoft.com/office/drawing/2014/main" id="{C88F8C4B-38D2-4355-9970-FD842F57AB6A}"/>
              </a:ext>
            </a:extLst>
          </p:cNvPr>
          <p:cNvSpPr/>
          <p:nvPr/>
        </p:nvSpPr>
        <p:spPr>
          <a:xfrm>
            <a:off x="16430995"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4</a:t>
            </a:r>
          </a:p>
        </p:txBody>
      </p:sp>
      <p:sp>
        <p:nvSpPr>
          <p:cNvPr id="85" name="Rectangle 84">
            <a:extLst>
              <a:ext uri="{FF2B5EF4-FFF2-40B4-BE49-F238E27FC236}">
                <a16:creationId xmlns:a16="http://schemas.microsoft.com/office/drawing/2014/main" id="{E96C16D1-CD5E-448D-828B-57FC86189B09}"/>
              </a:ext>
            </a:extLst>
          </p:cNvPr>
          <p:cNvSpPr/>
          <p:nvPr/>
        </p:nvSpPr>
        <p:spPr>
          <a:xfrm>
            <a:off x="18250299"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3</a:t>
            </a:r>
          </a:p>
        </p:txBody>
      </p:sp>
      <p:sp>
        <p:nvSpPr>
          <p:cNvPr id="86" name="Rectangle 85">
            <a:extLst>
              <a:ext uri="{FF2B5EF4-FFF2-40B4-BE49-F238E27FC236}">
                <a16:creationId xmlns:a16="http://schemas.microsoft.com/office/drawing/2014/main" id="{FA2F4A01-AC4D-448D-A9CC-09856187783D}"/>
              </a:ext>
            </a:extLst>
          </p:cNvPr>
          <p:cNvSpPr/>
          <p:nvPr/>
        </p:nvSpPr>
        <p:spPr>
          <a:xfrm>
            <a:off x="20069603"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2</a:t>
            </a:r>
          </a:p>
        </p:txBody>
      </p:sp>
      <p:sp>
        <p:nvSpPr>
          <p:cNvPr id="88" name="Rectangle 87">
            <a:extLst>
              <a:ext uri="{FF2B5EF4-FFF2-40B4-BE49-F238E27FC236}">
                <a16:creationId xmlns:a16="http://schemas.microsoft.com/office/drawing/2014/main" id="{D65DD2AD-607B-4018-ACD4-02DE122C2F7E}"/>
              </a:ext>
            </a:extLst>
          </p:cNvPr>
          <p:cNvSpPr/>
          <p:nvPr/>
        </p:nvSpPr>
        <p:spPr>
          <a:xfrm>
            <a:off x="21888905" y="272524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1</a:t>
            </a:r>
          </a:p>
        </p:txBody>
      </p:sp>
      <p:sp>
        <p:nvSpPr>
          <p:cNvPr id="89" name="Rectangle 88">
            <a:extLst>
              <a:ext uri="{FF2B5EF4-FFF2-40B4-BE49-F238E27FC236}">
                <a16:creationId xmlns:a16="http://schemas.microsoft.com/office/drawing/2014/main" id="{ED946668-1C28-41C7-B686-B7BF0A17C22D}"/>
              </a:ext>
            </a:extLst>
          </p:cNvPr>
          <p:cNvSpPr/>
          <p:nvPr/>
        </p:nvSpPr>
        <p:spPr>
          <a:xfrm>
            <a:off x="10973083" y="432862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6</a:t>
            </a:r>
          </a:p>
        </p:txBody>
      </p:sp>
      <p:sp>
        <p:nvSpPr>
          <p:cNvPr id="91" name="Rectangle 90">
            <a:extLst>
              <a:ext uri="{FF2B5EF4-FFF2-40B4-BE49-F238E27FC236}">
                <a16:creationId xmlns:a16="http://schemas.microsoft.com/office/drawing/2014/main" id="{27F3E308-FA81-48BA-B5A6-FB1B6002B755}"/>
              </a:ext>
            </a:extLst>
          </p:cNvPr>
          <p:cNvSpPr/>
          <p:nvPr/>
        </p:nvSpPr>
        <p:spPr>
          <a:xfrm>
            <a:off x="14611691" y="4328622"/>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5:6</a:t>
            </a:r>
          </a:p>
        </p:txBody>
      </p:sp>
      <p:sp>
        <p:nvSpPr>
          <p:cNvPr id="92" name="Rectangle 91">
            <a:extLst>
              <a:ext uri="{FF2B5EF4-FFF2-40B4-BE49-F238E27FC236}">
                <a16:creationId xmlns:a16="http://schemas.microsoft.com/office/drawing/2014/main" id="{B93BD788-4700-44A7-9A93-105C2DE638B3}"/>
              </a:ext>
            </a:extLst>
          </p:cNvPr>
          <p:cNvSpPr/>
          <p:nvPr/>
        </p:nvSpPr>
        <p:spPr>
          <a:xfrm>
            <a:off x="18250299" y="4328622"/>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3:4</a:t>
            </a:r>
          </a:p>
        </p:txBody>
      </p:sp>
      <p:sp>
        <p:nvSpPr>
          <p:cNvPr id="94" name="Rectangle 93">
            <a:extLst>
              <a:ext uri="{FF2B5EF4-FFF2-40B4-BE49-F238E27FC236}">
                <a16:creationId xmlns:a16="http://schemas.microsoft.com/office/drawing/2014/main" id="{A0E6B2ED-748A-4A2A-A700-F2223F017693}"/>
              </a:ext>
            </a:extLst>
          </p:cNvPr>
          <p:cNvSpPr/>
          <p:nvPr/>
        </p:nvSpPr>
        <p:spPr>
          <a:xfrm>
            <a:off x="21888905" y="4328622"/>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1:2</a:t>
            </a:r>
          </a:p>
        </p:txBody>
      </p:sp>
      <p:sp>
        <p:nvSpPr>
          <p:cNvPr id="95" name="Rectangle 94">
            <a:extLst>
              <a:ext uri="{FF2B5EF4-FFF2-40B4-BE49-F238E27FC236}">
                <a16:creationId xmlns:a16="http://schemas.microsoft.com/office/drawing/2014/main" id="{FF707BC2-FD46-4885-A030-7E83AD83A006}"/>
              </a:ext>
            </a:extLst>
          </p:cNvPr>
          <p:cNvSpPr/>
          <p:nvPr/>
        </p:nvSpPr>
        <p:spPr>
          <a:xfrm>
            <a:off x="14611691" y="5932000"/>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97" name="Rectangle 96">
            <a:extLst>
              <a:ext uri="{FF2B5EF4-FFF2-40B4-BE49-F238E27FC236}">
                <a16:creationId xmlns:a16="http://schemas.microsoft.com/office/drawing/2014/main" id="{E5E4F965-E0AB-40BB-8D0F-917D7D9BCEE1}"/>
              </a:ext>
            </a:extLst>
          </p:cNvPr>
          <p:cNvSpPr/>
          <p:nvPr/>
        </p:nvSpPr>
        <p:spPr>
          <a:xfrm>
            <a:off x="21888905" y="5932000"/>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1:4</a:t>
            </a:r>
          </a:p>
        </p:txBody>
      </p:sp>
      <p:sp>
        <p:nvSpPr>
          <p:cNvPr id="98" name="Rectangle 97">
            <a:extLst>
              <a:ext uri="{FF2B5EF4-FFF2-40B4-BE49-F238E27FC236}">
                <a16:creationId xmlns:a16="http://schemas.microsoft.com/office/drawing/2014/main" id="{005CE279-C6F9-40C3-AF8E-B2C764740DF6}"/>
              </a:ext>
            </a:extLst>
          </p:cNvPr>
          <p:cNvSpPr/>
          <p:nvPr/>
        </p:nvSpPr>
        <p:spPr>
          <a:xfrm>
            <a:off x="14611691" y="7535378"/>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103" name="Rectangle 102">
            <a:extLst>
              <a:ext uri="{FF2B5EF4-FFF2-40B4-BE49-F238E27FC236}">
                <a16:creationId xmlns:a16="http://schemas.microsoft.com/office/drawing/2014/main" id="{D8A66669-C476-4D30-AB56-8FEE26DECAB7}"/>
              </a:ext>
            </a:extLst>
          </p:cNvPr>
          <p:cNvSpPr/>
          <p:nvPr/>
        </p:nvSpPr>
        <p:spPr>
          <a:xfrm>
            <a:off x="21888905" y="7535378"/>
            <a:ext cx="1276346" cy="1047748"/>
          </a:xfrm>
          <a:prstGeom prst="rect">
            <a:avLst/>
          </a:prstGeom>
          <a:no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srgbClr val="002A5C"/>
                </a:solidFill>
                <a:latin typeface="Consolas" panose="020B0609020204030204" pitchFamily="49" charset="0"/>
              </a:rPr>
              <a:t>I</a:t>
            </a:r>
            <a:endParaRPr lang="en-US" sz="5600" kern="1200" baseline="-25000" dirty="0">
              <a:solidFill>
                <a:srgbClr val="002A5C"/>
              </a:solidFill>
              <a:latin typeface="Consolas" panose="020B0609020204030204" pitchFamily="49" charset="0"/>
            </a:endParaRPr>
          </a:p>
        </p:txBody>
      </p:sp>
      <p:sp>
        <p:nvSpPr>
          <p:cNvPr id="106" name="Rectangle 105">
            <a:extLst>
              <a:ext uri="{FF2B5EF4-FFF2-40B4-BE49-F238E27FC236}">
                <a16:creationId xmlns:a16="http://schemas.microsoft.com/office/drawing/2014/main" id="{B69582EA-2D9D-4EFA-8C83-5FC812FE6F2C}"/>
              </a:ext>
            </a:extLst>
          </p:cNvPr>
          <p:cNvSpPr/>
          <p:nvPr/>
        </p:nvSpPr>
        <p:spPr>
          <a:xfrm>
            <a:off x="10973083" y="9138756"/>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6</a:t>
            </a:r>
          </a:p>
        </p:txBody>
      </p:sp>
      <p:sp>
        <p:nvSpPr>
          <p:cNvPr id="109" name="Rectangle 108">
            <a:extLst>
              <a:ext uri="{FF2B5EF4-FFF2-40B4-BE49-F238E27FC236}">
                <a16:creationId xmlns:a16="http://schemas.microsoft.com/office/drawing/2014/main" id="{58493320-6A0F-498F-B202-6887F656D1F1}"/>
              </a:ext>
            </a:extLst>
          </p:cNvPr>
          <p:cNvSpPr/>
          <p:nvPr/>
        </p:nvSpPr>
        <p:spPr>
          <a:xfrm>
            <a:off x="14611691" y="9138756"/>
            <a:ext cx="1276346" cy="1047748"/>
          </a:xfrm>
          <a:prstGeom prst="rect">
            <a:avLst/>
          </a:prstGeom>
          <a:no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srgbClr val="002A5C"/>
                </a:solidFill>
                <a:latin typeface="Consolas" panose="020B0609020204030204" pitchFamily="49" charset="0"/>
              </a:rPr>
              <a:t>I</a:t>
            </a:r>
            <a:endParaRPr lang="en-US" sz="5600" kern="1200" baseline="-25000" dirty="0">
              <a:solidFill>
                <a:srgbClr val="002A5C"/>
              </a:solidFill>
              <a:latin typeface="Consolas" panose="020B0609020204030204" pitchFamily="49" charset="0"/>
            </a:endParaRPr>
          </a:p>
        </p:txBody>
      </p:sp>
      <p:sp>
        <p:nvSpPr>
          <p:cNvPr id="112" name="Rectangle 111">
            <a:extLst>
              <a:ext uri="{FF2B5EF4-FFF2-40B4-BE49-F238E27FC236}">
                <a16:creationId xmlns:a16="http://schemas.microsoft.com/office/drawing/2014/main" id="{A308B010-F6AA-4892-8DA9-B7A6E7E978A3}"/>
              </a:ext>
            </a:extLst>
          </p:cNvPr>
          <p:cNvSpPr/>
          <p:nvPr/>
        </p:nvSpPr>
        <p:spPr>
          <a:xfrm>
            <a:off x="18250299" y="9138756"/>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J</a:t>
            </a:r>
            <a:r>
              <a:rPr lang="en-US" sz="5600" kern="1200" baseline="-25000" dirty="0">
                <a:solidFill>
                  <a:prstClr val="white"/>
                </a:solidFill>
                <a:latin typeface="Calibri" panose="020F0502020204030204"/>
              </a:rPr>
              <a:t>3:4</a:t>
            </a:r>
          </a:p>
        </p:txBody>
      </p:sp>
      <p:sp>
        <p:nvSpPr>
          <p:cNvPr id="115" name="Rectangle 114">
            <a:extLst>
              <a:ext uri="{FF2B5EF4-FFF2-40B4-BE49-F238E27FC236}">
                <a16:creationId xmlns:a16="http://schemas.microsoft.com/office/drawing/2014/main" id="{2095FA4E-E231-491A-A6A9-C2184C38AD1D}"/>
              </a:ext>
            </a:extLst>
          </p:cNvPr>
          <p:cNvSpPr/>
          <p:nvPr/>
        </p:nvSpPr>
        <p:spPr>
          <a:xfrm>
            <a:off x="21888905" y="9138756"/>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127" name="Rectangle 126">
            <a:extLst>
              <a:ext uri="{FF2B5EF4-FFF2-40B4-BE49-F238E27FC236}">
                <a16:creationId xmlns:a16="http://schemas.microsoft.com/office/drawing/2014/main" id="{873D6D67-3EC6-4AFE-8B63-9CAE94E276BB}"/>
              </a:ext>
            </a:extLst>
          </p:cNvPr>
          <p:cNvSpPr/>
          <p:nvPr/>
        </p:nvSpPr>
        <p:spPr>
          <a:xfrm>
            <a:off x="9153779" y="1074213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7</a:t>
            </a:r>
          </a:p>
        </p:txBody>
      </p:sp>
      <p:sp>
        <p:nvSpPr>
          <p:cNvPr id="129" name="Rectangle 128">
            <a:extLst>
              <a:ext uri="{FF2B5EF4-FFF2-40B4-BE49-F238E27FC236}">
                <a16:creationId xmlns:a16="http://schemas.microsoft.com/office/drawing/2014/main" id="{070849A2-A25B-4876-86F7-0EAF85CECF2C}"/>
              </a:ext>
            </a:extLst>
          </p:cNvPr>
          <p:cNvSpPr/>
          <p:nvPr/>
        </p:nvSpPr>
        <p:spPr>
          <a:xfrm>
            <a:off x="10973083" y="10742134"/>
            <a:ext cx="1276346" cy="1047748"/>
          </a:xfrm>
          <a:prstGeom prst="rect">
            <a:avLst/>
          </a:prstGeom>
          <a:no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srgbClr val="002A5C"/>
                </a:solidFill>
                <a:latin typeface="Consolas" panose="020B0609020204030204" pitchFamily="49" charset="0"/>
              </a:rPr>
              <a:t>I</a:t>
            </a:r>
            <a:endParaRPr lang="en-US" sz="5600" kern="1200" baseline="-25000" dirty="0">
              <a:solidFill>
                <a:srgbClr val="002A5C"/>
              </a:solidFill>
              <a:latin typeface="Consolas" panose="020B0609020204030204" pitchFamily="49" charset="0"/>
            </a:endParaRPr>
          </a:p>
        </p:txBody>
      </p:sp>
      <p:sp>
        <p:nvSpPr>
          <p:cNvPr id="131" name="Rectangle 130">
            <a:extLst>
              <a:ext uri="{FF2B5EF4-FFF2-40B4-BE49-F238E27FC236}">
                <a16:creationId xmlns:a16="http://schemas.microsoft.com/office/drawing/2014/main" id="{963FC6B9-4E1D-4731-826A-D4B8F98EDC95}"/>
              </a:ext>
            </a:extLst>
          </p:cNvPr>
          <p:cNvSpPr/>
          <p:nvPr/>
        </p:nvSpPr>
        <p:spPr>
          <a:xfrm>
            <a:off x="12792387" y="1074213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6</a:t>
            </a:r>
          </a:p>
        </p:txBody>
      </p:sp>
      <p:sp>
        <p:nvSpPr>
          <p:cNvPr id="133" name="Rectangle 132">
            <a:extLst>
              <a:ext uri="{FF2B5EF4-FFF2-40B4-BE49-F238E27FC236}">
                <a16:creationId xmlns:a16="http://schemas.microsoft.com/office/drawing/2014/main" id="{C106817C-EB99-4E23-818A-98A29DCEC10A}"/>
              </a:ext>
            </a:extLst>
          </p:cNvPr>
          <p:cNvSpPr/>
          <p:nvPr/>
        </p:nvSpPr>
        <p:spPr>
          <a:xfrm>
            <a:off x="14611691" y="1074213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6</a:t>
            </a:r>
          </a:p>
        </p:txBody>
      </p:sp>
      <p:sp>
        <p:nvSpPr>
          <p:cNvPr id="137" name="Rectangle 136">
            <a:extLst>
              <a:ext uri="{FF2B5EF4-FFF2-40B4-BE49-F238E27FC236}">
                <a16:creationId xmlns:a16="http://schemas.microsoft.com/office/drawing/2014/main" id="{B41772F9-9490-4D8F-9BBD-917F7643744E}"/>
              </a:ext>
            </a:extLst>
          </p:cNvPr>
          <p:cNvSpPr/>
          <p:nvPr/>
        </p:nvSpPr>
        <p:spPr>
          <a:xfrm>
            <a:off x="16430995" y="1074213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4</a:t>
            </a:r>
          </a:p>
        </p:txBody>
      </p:sp>
      <p:sp>
        <p:nvSpPr>
          <p:cNvPr id="141" name="Rectangle 140">
            <a:extLst>
              <a:ext uri="{FF2B5EF4-FFF2-40B4-BE49-F238E27FC236}">
                <a16:creationId xmlns:a16="http://schemas.microsoft.com/office/drawing/2014/main" id="{2A742BAA-FEDB-439B-AF9A-22D279ABF56F}"/>
              </a:ext>
            </a:extLst>
          </p:cNvPr>
          <p:cNvSpPr/>
          <p:nvPr/>
        </p:nvSpPr>
        <p:spPr>
          <a:xfrm>
            <a:off x="18250299" y="1074213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145" name="Rectangle 144">
            <a:extLst>
              <a:ext uri="{FF2B5EF4-FFF2-40B4-BE49-F238E27FC236}">
                <a16:creationId xmlns:a16="http://schemas.microsoft.com/office/drawing/2014/main" id="{9A2C3F0B-E9E8-4A72-B9DC-33CE750EB72D}"/>
              </a:ext>
            </a:extLst>
          </p:cNvPr>
          <p:cNvSpPr/>
          <p:nvPr/>
        </p:nvSpPr>
        <p:spPr>
          <a:xfrm>
            <a:off x="20069603" y="10742134"/>
            <a:ext cx="1276346" cy="1047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a:solidFill>
                  <a:prstClr val="white"/>
                </a:solidFill>
                <a:latin typeface="Calibri" panose="020F0502020204030204"/>
              </a:rPr>
              <a:t>J</a:t>
            </a:r>
            <a:r>
              <a:rPr lang="en-US" sz="5600" kern="1200" baseline="-25000">
                <a:solidFill>
                  <a:prstClr val="white"/>
                </a:solidFill>
                <a:latin typeface="Calibri" panose="020F0502020204030204"/>
              </a:rPr>
              <a:t>2</a:t>
            </a:r>
          </a:p>
        </p:txBody>
      </p:sp>
      <p:sp>
        <p:nvSpPr>
          <p:cNvPr id="149" name="Rectangle 148">
            <a:extLst>
              <a:ext uri="{FF2B5EF4-FFF2-40B4-BE49-F238E27FC236}">
                <a16:creationId xmlns:a16="http://schemas.microsoft.com/office/drawing/2014/main" id="{81239317-3DCC-4368-A1DD-7EF0F4E4706B}"/>
              </a:ext>
            </a:extLst>
          </p:cNvPr>
          <p:cNvSpPr/>
          <p:nvPr/>
        </p:nvSpPr>
        <p:spPr>
          <a:xfrm>
            <a:off x="21888905" y="10742134"/>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2</a:t>
            </a:r>
          </a:p>
        </p:txBody>
      </p:sp>
      <p:sp>
        <p:nvSpPr>
          <p:cNvPr id="151" name="Rectangle 150">
            <a:extLst>
              <a:ext uri="{FF2B5EF4-FFF2-40B4-BE49-F238E27FC236}">
                <a16:creationId xmlns:a16="http://schemas.microsoft.com/office/drawing/2014/main" id="{431A034F-F783-4809-AC7C-D02D3DDEDB13}"/>
              </a:ext>
            </a:extLst>
          </p:cNvPr>
          <p:cNvSpPr/>
          <p:nvPr/>
        </p:nvSpPr>
        <p:spPr>
          <a:xfrm>
            <a:off x="9153779" y="12345512"/>
            <a:ext cx="1276346" cy="1047748"/>
          </a:xfrm>
          <a:prstGeom prst="rect">
            <a:avLst/>
          </a:prstGeom>
          <a:noFill/>
          <a:ln w="38100">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srgbClr val="002A5C"/>
                </a:solidFill>
                <a:latin typeface="Consolas" panose="020B0609020204030204" pitchFamily="49" charset="0"/>
              </a:rPr>
              <a:t>I</a:t>
            </a:r>
            <a:endParaRPr lang="en-US" sz="5600" kern="1200" baseline="-25000" dirty="0">
              <a:solidFill>
                <a:srgbClr val="002A5C"/>
              </a:solidFill>
              <a:latin typeface="Consolas" panose="020B0609020204030204" pitchFamily="49" charset="0"/>
            </a:endParaRPr>
          </a:p>
        </p:txBody>
      </p:sp>
      <p:sp>
        <p:nvSpPr>
          <p:cNvPr id="153" name="Rectangle 152">
            <a:extLst>
              <a:ext uri="{FF2B5EF4-FFF2-40B4-BE49-F238E27FC236}">
                <a16:creationId xmlns:a16="http://schemas.microsoft.com/office/drawing/2014/main" id="{65303DB9-3039-4116-8EA3-78C1DD680567}"/>
              </a:ext>
            </a:extLst>
          </p:cNvPr>
          <p:cNvSpPr/>
          <p:nvPr/>
        </p:nvSpPr>
        <p:spPr>
          <a:xfrm>
            <a:off x="10973083"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7</a:t>
            </a:r>
          </a:p>
        </p:txBody>
      </p:sp>
      <p:sp>
        <p:nvSpPr>
          <p:cNvPr id="155" name="Rectangle 154">
            <a:extLst>
              <a:ext uri="{FF2B5EF4-FFF2-40B4-BE49-F238E27FC236}">
                <a16:creationId xmlns:a16="http://schemas.microsoft.com/office/drawing/2014/main" id="{F6D15190-D327-40F3-947B-6569EF08338C}"/>
              </a:ext>
            </a:extLst>
          </p:cNvPr>
          <p:cNvSpPr/>
          <p:nvPr/>
        </p:nvSpPr>
        <p:spPr>
          <a:xfrm>
            <a:off x="12792387"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6</a:t>
            </a:r>
          </a:p>
        </p:txBody>
      </p:sp>
      <p:sp>
        <p:nvSpPr>
          <p:cNvPr id="157" name="Rectangle 156">
            <a:extLst>
              <a:ext uri="{FF2B5EF4-FFF2-40B4-BE49-F238E27FC236}">
                <a16:creationId xmlns:a16="http://schemas.microsoft.com/office/drawing/2014/main" id="{05C62944-8376-46A7-B34D-24EE942D9F70}"/>
              </a:ext>
            </a:extLst>
          </p:cNvPr>
          <p:cNvSpPr/>
          <p:nvPr/>
        </p:nvSpPr>
        <p:spPr>
          <a:xfrm>
            <a:off x="14611691"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5</a:t>
            </a:r>
          </a:p>
        </p:txBody>
      </p:sp>
      <p:sp>
        <p:nvSpPr>
          <p:cNvPr id="158" name="Rectangle 157">
            <a:extLst>
              <a:ext uri="{FF2B5EF4-FFF2-40B4-BE49-F238E27FC236}">
                <a16:creationId xmlns:a16="http://schemas.microsoft.com/office/drawing/2014/main" id="{D32CB79B-A785-4E17-B351-20AC592B7ACF}"/>
              </a:ext>
            </a:extLst>
          </p:cNvPr>
          <p:cNvSpPr/>
          <p:nvPr/>
        </p:nvSpPr>
        <p:spPr>
          <a:xfrm>
            <a:off x="16430995"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4</a:t>
            </a:r>
          </a:p>
        </p:txBody>
      </p:sp>
      <p:sp>
        <p:nvSpPr>
          <p:cNvPr id="159" name="Rectangle 158">
            <a:extLst>
              <a:ext uri="{FF2B5EF4-FFF2-40B4-BE49-F238E27FC236}">
                <a16:creationId xmlns:a16="http://schemas.microsoft.com/office/drawing/2014/main" id="{AAEC5257-6C9E-40D1-B022-4F8320EE6EDE}"/>
              </a:ext>
            </a:extLst>
          </p:cNvPr>
          <p:cNvSpPr/>
          <p:nvPr/>
        </p:nvSpPr>
        <p:spPr>
          <a:xfrm>
            <a:off x="18250299"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3</a:t>
            </a:r>
          </a:p>
        </p:txBody>
      </p:sp>
      <p:sp>
        <p:nvSpPr>
          <p:cNvPr id="160" name="Rectangle 159">
            <a:extLst>
              <a:ext uri="{FF2B5EF4-FFF2-40B4-BE49-F238E27FC236}">
                <a16:creationId xmlns:a16="http://schemas.microsoft.com/office/drawing/2014/main" id="{ACE7CD8C-E655-4BD3-B9FE-22D474E7B437}"/>
              </a:ext>
            </a:extLst>
          </p:cNvPr>
          <p:cNvSpPr/>
          <p:nvPr/>
        </p:nvSpPr>
        <p:spPr>
          <a:xfrm>
            <a:off x="20069603"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2</a:t>
            </a:r>
          </a:p>
        </p:txBody>
      </p:sp>
      <p:cxnSp>
        <p:nvCxnSpPr>
          <p:cNvPr id="162" name="Connector: Elbow 161">
            <a:extLst>
              <a:ext uri="{FF2B5EF4-FFF2-40B4-BE49-F238E27FC236}">
                <a16:creationId xmlns:a16="http://schemas.microsoft.com/office/drawing/2014/main" id="{DD0DF627-D694-4C73-BEA6-92A5852E5C5E}"/>
              </a:ext>
            </a:extLst>
          </p:cNvPr>
          <p:cNvCxnSpPr>
            <a:stCxn id="76" idx="2"/>
            <a:endCxn id="89" idx="1"/>
          </p:cNvCxnSpPr>
          <p:nvPr/>
        </p:nvCxnSpPr>
        <p:spPr>
          <a:xfrm rot="16200000" flipH="1">
            <a:off x="9842764" y="3722179"/>
            <a:ext cx="1079504" cy="1181130"/>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Connector: Elbow 162">
            <a:extLst>
              <a:ext uri="{FF2B5EF4-FFF2-40B4-BE49-F238E27FC236}">
                <a16:creationId xmlns:a16="http://schemas.microsoft.com/office/drawing/2014/main" id="{28C50318-C866-467C-B601-065D8D39C517}"/>
              </a:ext>
            </a:extLst>
          </p:cNvPr>
          <p:cNvCxnSpPr>
            <a:cxnSpLocks/>
            <a:stCxn id="79" idx="2"/>
            <a:endCxn id="91" idx="1"/>
          </p:cNvCxnSpPr>
          <p:nvPr/>
        </p:nvCxnSpPr>
        <p:spPr>
          <a:xfrm rot="16200000" flipH="1">
            <a:off x="13481372" y="3722179"/>
            <a:ext cx="1079504" cy="1181130"/>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66BD6510-783C-4C34-9C61-4910B815A985}"/>
              </a:ext>
            </a:extLst>
          </p:cNvPr>
          <p:cNvCxnSpPr>
            <a:cxnSpLocks/>
            <a:stCxn id="83" idx="2"/>
            <a:endCxn id="92" idx="1"/>
          </p:cNvCxnSpPr>
          <p:nvPr/>
        </p:nvCxnSpPr>
        <p:spPr>
          <a:xfrm rot="16200000" flipH="1">
            <a:off x="17119980" y="3722179"/>
            <a:ext cx="1079504" cy="1181130"/>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5779C370-50B7-424A-939F-A41A18218D10}"/>
              </a:ext>
            </a:extLst>
          </p:cNvPr>
          <p:cNvCxnSpPr>
            <a:cxnSpLocks/>
            <a:stCxn id="86" idx="2"/>
            <a:endCxn id="94" idx="1"/>
          </p:cNvCxnSpPr>
          <p:nvPr/>
        </p:nvCxnSpPr>
        <p:spPr>
          <a:xfrm rot="16200000" flipH="1">
            <a:off x="20758588" y="3722180"/>
            <a:ext cx="1079504" cy="1181128"/>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nector: Elbow 165">
            <a:extLst>
              <a:ext uri="{FF2B5EF4-FFF2-40B4-BE49-F238E27FC236}">
                <a16:creationId xmlns:a16="http://schemas.microsoft.com/office/drawing/2014/main" id="{EEDDC273-F2AC-4F5B-A424-0B83665FED33}"/>
              </a:ext>
            </a:extLst>
          </p:cNvPr>
          <p:cNvCxnSpPr>
            <a:cxnSpLocks/>
            <a:stCxn id="89" idx="2"/>
            <a:endCxn id="95" idx="1"/>
          </p:cNvCxnSpPr>
          <p:nvPr/>
        </p:nvCxnSpPr>
        <p:spPr>
          <a:xfrm rot="16200000" flipH="1">
            <a:off x="12571720" y="4415905"/>
            <a:ext cx="1079504" cy="3000434"/>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Connector: Elbow 166">
            <a:extLst>
              <a:ext uri="{FF2B5EF4-FFF2-40B4-BE49-F238E27FC236}">
                <a16:creationId xmlns:a16="http://schemas.microsoft.com/office/drawing/2014/main" id="{37EEF891-6D7E-4B82-9384-F1A2B9249AEB}"/>
              </a:ext>
            </a:extLst>
          </p:cNvPr>
          <p:cNvCxnSpPr>
            <a:cxnSpLocks/>
            <a:stCxn id="92" idx="2"/>
            <a:endCxn id="97" idx="1"/>
          </p:cNvCxnSpPr>
          <p:nvPr/>
        </p:nvCxnSpPr>
        <p:spPr>
          <a:xfrm rot="16200000" flipH="1">
            <a:off x="19848936" y="4415906"/>
            <a:ext cx="1079504" cy="3000432"/>
          </a:xfrm>
          <a:prstGeom prst="bentConnector2">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50E93DC8-AC34-4DDC-921C-3F62D4748477}"/>
              </a:ext>
            </a:extLst>
          </p:cNvPr>
          <p:cNvCxnSpPr>
            <a:cxnSpLocks/>
            <a:stCxn id="98" idx="2"/>
            <a:endCxn id="115" idx="0"/>
          </p:cNvCxnSpPr>
          <p:nvPr/>
        </p:nvCxnSpPr>
        <p:spPr>
          <a:xfrm rot="16200000" flipH="1">
            <a:off x="18610657" y="5222333"/>
            <a:ext cx="555630" cy="7277214"/>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F5DFB1F8-CE6C-4B69-8D8A-6AD40BF7299F}"/>
              </a:ext>
            </a:extLst>
          </p:cNvPr>
          <p:cNvCxnSpPr>
            <a:cxnSpLocks/>
            <a:stCxn id="106" idx="2"/>
            <a:endCxn id="133" idx="0"/>
          </p:cNvCxnSpPr>
          <p:nvPr/>
        </p:nvCxnSpPr>
        <p:spPr>
          <a:xfrm rot="16200000" flipH="1">
            <a:off x="13152747" y="8645014"/>
            <a:ext cx="555630" cy="3638608"/>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Connector: Elbow 169">
            <a:extLst>
              <a:ext uri="{FF2B5EF4-FFF2-40B4-BE49-F238E27FC236}">
                <a16:creationId xmlns:a16="http://schemas.microsoft.com/office/drawing/2014/main" id="{B781B782-3ACE-43F4-8E69-936FF4FBD817}"/>
              </a:ext>
            </a:extLst>
          </p:cNvPr>
          <p:cNvCxnSpPr>
            <a:cxnSpLocks/>
            <a:stCxn id="112" idx="2"/>
            <a:endCxn id="149" idx="0"/>
          </p:cNvCxnSpPr>
          <p:nvPr/>
        </p:nvCxnSpPr>
        <p:spPr>
          <a:xfrm rot="16200000" flipH="1">
            <a:off x="20429961" y="8645015"/>
            <a:ext cx="555630" cy="3638606"/>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C08283DD-4AE7-4627-AD2C-7C136602AC60}"/>
              </a:ext>
            </a:extLst>
          </p:cNvPr>
          <p:cNvCxnSpPr>
            <a:cxnSpLocks/>
            <a:stCxn id="127" idx="2"/>
            <a:endCxn id="153" idx="0"/>
          </p:cNvCxnSpPr>
          <p:nvPr/>
        </p:nvCxnSpPr>
        <p:spPr>
          <a:xfrm rot="16200000" flipH="1">
            <a:off x="10423791" y="11158044"/>
            <a:ext cx="555630" cy="1819304"/>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EB166778-C9AC-42D8-B367-3B60400009E0}"/>
              </a:ext>
            </a:extLst>
          </p:cNvPr>
          <p:cNvCxnSpPr>
            <a:cxnSpLocks/>
            <a:stCxn id="131" idx="2"/>
            <a:endCxn id="157" idx="0"/>
          </p:cNvCxnSpPr>
          <p:nvPr/>
        </p:nvCxnSpPr>
        <p:spPr>
          <a:xfrm rot="16200000" flipH="1">
            <a:off x="14062399" y="11158044"/>
            <a:ext cx="555630" cy="1819304"/>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9A9179DC-8158-4592-B55E-956F9E5AB156}"/>
              </a:ext>
            </a:extLst>
          </p:cNvPr>
          <p:cNvCxnSpPr>
            <a:cxnSpLocks/>
            <a:stCxn id="137" idx="2"/>
            <a:endCxn id="159" idx="0"/>
          </p:cNvCxnSpPr>
          <p:nvPr/>
        </p:nvCxnSpPr>
        <p:spPr>
          <a:xfrm rot="16200000" flipH="1">
            <a:off x="17701007" y="11158044"/>
            <a:ext cx="555630" cy="1819304"/>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8BD73E3B-ED56-48D9-BEB9-396EFB13BEEA}"/>
              </a:ext>
            </a:extLst>
          </p:cNvPr>
          <p:cNvCxnSpPr>
            <a:cxnSpLocks/>
            <a:stCxn id="145" idx="2"/>
            <a:endCxn id="161" idx="0"/>
          </p:cNvCxnSpPr>
          <p:nvPr/>
        </p:nvCxnSpPr>
        <p:spPr>
          <a:xfrm rot="16200000" flipH="1">
            <a:off x="21339613" y="11158045"/>
            <a:ext cx="555630" cy="1819302"/>
          </a:xfrm>
          <a:prstGeom prst="bentConnector3">
            <a:avLst>
              <a:gd name="adj1" fmla="val 50000"/>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DA2A31E5-3EFE-4639-BFA7-D13501B9C6DB}"/>
              </a:ext>
            </a:extLst>
          </p:cNvPr>
          <p:cNvCxnSpPr>
            <a:cxnSpLocks/>
            <a:stCxn id="77" idx="2"/>
            <a:endCxn id="89" idx="0"/>
          </p:cNvCxnSpPr>
          <p:nvPr/>
        </p:nvCxnSpPr>
        <p:spPr>
          <a:xfrm>
            <a:off x="11611256" y="377299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17E36EC-4E18-41B3-9C0A-A3496EE0E182}"/>
              </a:ext>
            </a:extLst>
          </p:cNvPr>
          <p:cNvCxnSpPr>
            <a:cxnSpLocks/>
            <a:stCxn id="82" idx="2"/>
            <a:endCxn id="91" idx="0"/>
          </p:cNvCxnSpPr>
          <p:nvPr/>
        </p:nvCxnSpPr>
        <p:spPr>
          <a:xfrm>
            <a:off x="15249864" y="377299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6F42010C-CED6-453B-9A1D-C7FB50A38B34}"/>
              </a:ext>
            </a:extLst>
          </p:cNvPr>
          <p:cNvCxnSpPr>
            <a:cxnSpLocks/>
            <a:stCxn id="85" idx="2"/>
            <a:endCxn id="92" idx="0"/>
          </p:cNvCxnSpPr>
          <p:nvPr/>
        </p:nvCxnSpPr>
        <p:spPr>
          <a:xfrm>
            <a:off x="18888472" y="377299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7C343D45-33B8-45E5-962E-5BDD7BA55FA1}"/>
              </a:ext>
            </a:extLst>
          </p:cNvPr>
          <p:cNvCxnSpPr>
            <a:cxnSpLocks/>
            <a:stCxn id="88" idx="2"/>
            <a:endCxn id="94" idx="0"/>
          </p:cNvCxnSpPr>
          <p:nvPr/>
        </p:nvCxnSpPr>
        <p:spPr>
          <a:xfrm>
            <a:off x="22527078" y="377299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48B40C87-6AFC-4B93-A0DF-5AB258913AB3}"/>
              </a:ext>
            </a:extLst>
          </p:cNvPr>
          <p:cNvCxnSpPr>
            <a:cxnSpLocks/>
            <a:stCxn id="91" idx="2"/>
            <a:endCxn id="95" idx="0"/>
          </p:cNvCxnSpPr>
          <p:nvPr/>
        </p:nvCxnSpPr>
        <p:spPr>
          <a:xfrm>
            <a:off x="15249864" y="5376371"/>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190DFBC5-4C81-4FB1-86DB-78A71D923A43}"/>
              </a:ext>
            </a:extLst>
          </p:cNvPr>
          <p:cNvCxnSpPr>
            <a:cxnSpLocks/>
            <a:stCxn id="94" idx="2"/>
            <a:endCxn id="97" idx="0"/>
          </p:cNvCxnSpPr>
          <p:nvPr/>
        </p:nvCxnSpPr>
        <p:spPr>
          <a:xfrm>
            <a:off x="22527078" y="5376371"/>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442C1DB8-0A9E-4F68-8E56-856BC8A977B5}"/>
              </a:ext>
            </a:extLst>
          </p:cNvPr>
          <p:cNvCxnSpPr>
            <a:cxnSpLocks/>
            <a:stCxn id="103" idx="2"/>
            <a:endCxn id="115" idx="0"/>
          </p:cNvCxnSpPr>
          <p:nvPr/>
        </p:nvCxnSpPr>
        <p:spPr>
          <a:xfrm>
            <a:off x="22527078" y="8583127"/>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2F8A09FF-BA69-4015-A270-549F7F8EDA7F}"/>
              </a:ext>
            </a:extLst>
          </p:cNvPr>
          <p:cNvCxnSpPr>
            <a:cxnSpLocks/>
            <a:stCxn id="115" idx="2"/>
            <a:endCxn id="149" idx="0"/>
          </p:cNvCxnSpPr>
          <p:nvPr/>
        </p:nvCxnSpPr>
        <p:spPr>
          <a:xfrm>
            <a:off x="22527078" y="10186505"/>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560C8196-E4F1-4CCD-BC99-289B91D4F006}"/>
              </a:ext>
            </a:extLst>
          </p:cNvPr>
          <p:cNvCxnSpPr>
            <a:cxnSpLocks/>
            <a:stCxn id="109" idx="2"/>
            <a:endCxn id="133" idx="0"/>
          </p:cNvCxnSpPr>
          <p:nvPr/>
        </p:nvCxnSpPr>
        <p:spPr>
          <a:xfrm>
            <a:off x="15249864" y="10186505"/>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A0997B76-4AC7-4941-AE2D-8E42B1D0A119}"/>
              </a:ext>
            </a:extLst>
          </p:cNvPr>
          <p:cNvCxnSpPr>
            <a:cxnSpLocks/>
            <a:stCxn id="149" idx="2"/>
            <a:endCxn id="161" idx="0"/>
          </p:cNvCxnSpPr>
          <p:nvPr/>
        </p:nvCxnSpPr>
        <p:spPr>
          <a:xfrm>
            <a:off x="22527078" y="1178988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373BD301-9E35-45D6-8C5B-464E35F8DFB9}"/>
              </a:ext>
            </a:extLst>
          </p:cNvPr>
          <p:cNvCxnSpPr>
            <a:cxnSpLocks/>
            <a:stCxn id="141" idx="2"/>
            <a:endCxn id="159" idx="0"/>
          </p:cNvCxnSpPr>
          <p:nvPr/>
        </p:nvCxnSpPr>
        <p:spPr>
          <a:xfrm>
            <a:off x="18888472" y="1178988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94DC6C0D-11E3-4492-BF13-671350CF20CD}"/>
              </a:ext>
            </a:extLst>
          </p:cNvPr>
          <p:cNvCxnSpPr>
            <a:cxnSpLocks/>
            <a:stCxn id="133" idx="2"/>
            <a:endCxn id="157" idx="0"/>
          </p:cNvCxnSpPr>
          <p:nvPr/>
        </p:nvCxnSpPr>
        <p:spPr>
          <a:xfrm>
            <a:off x="15249864" y="1178988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33B15EC0-442E-4D70-BDD5-E22E4F95CF10}"/>
              </a:ext>
            </a:extLst>
          </p:cNvPr>
          <p:cNvCxnSpPr>
            <a:cxnSpLocks/>
            <a:stCxn id="129" idx="2"/>
            <a:endCxn id="153" idx="0"/>
          </p:cNvCxnSpPr>
          <p:nvPr/>
        </p:nvCxnSpPr>
        <p:spPr>
          <a:xfrm>
            <a:off x="11611256" y="11789883"/>
            <a:ext cx="0" cy="555630"/>
          </a:xfrm>
          <a:prstGeom prst="straightConnector1">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Connector: Curved 209">
            <a:extLst>
              <a:ext uri="{FF2B5EF4-FFF2-40B4-BE49-F238E27FC236}">
                <a16:creationId xmlns:a16="http://schemas.microsoft.com/office/drawing/2014/main" id="{3466C42C-1B1C-4F9E-A987-1D4A90685346}"/>
              </a:ext>
            </a:extLst>
          </p:cNvPr>
          <p:cNvCxnSpPr>
            <a:stCxn id="103" idx="2"/>
            <a:endCxn id="109" idx="0"/>
          </p:cNvCxnSpPr>
          <p:nvPr/>
        </p:nvCxnSpPr>
        <p:spPr>
          <a:xfrm rot="5400000">
            <a:off x="18610659" y="5222335"/>
            <a:ext cx="555630" cy="7277214"/>
          </a:xfrm>
          <a:prstGeom prst="curvedConnector3">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1" name="Connector: Curved 210">
            <a:extLst>
              <a:ext uri="{FF2B5EF4-FFF2-40B4-BE49-F238E27FC236}">
                <a16:creationId xmlns:a16="http://schemas.microsoft.com/office/drawing/2014/main" id="{C52C240E-32E7-4564-B552-4DB1320FA30B}"/>
              </a:ext>
            </a:extLst>
          </p:cNvPr>
          <p:cNvCxnSpPr>
            <a:cxnSpLocks/>
            <a:stCxn id="115" idx="2"/>
            <a:endCxn id="141" idx="0"/>
          </p:cNvCxnSpPr>
          <p:nvPr/>
        </p:nvCxnSpPr>
        <p:spPr>
          <a:xfrm rot="5400000">
            <a:off x="20429963" y="8645017"/>
            <a:ext cx="555630" cy="3638606"/>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2" name="Connector: Curved 211">
            <a:extLst>
              <a:ext uri="{FF2B5EF4-FFF2-40B4-BE49-F238E27FC236}">
                <a16:creationId xmlns:a16="http://schemas.microsoft.com/office/drawing/2014/main" id="{17D80917-7A6A-41A4-8F10-8E4661A8790C}"/>
              </a:ext>
            </a:extLst>
          </p:cNvPr>
          <p:cNvCxnSpPr>
            <a:cxnSpLocks/>
            <a:stCxn id="109" idx="2"/>
            <a:endCxn id="129" idx="0"/>
          </p:cNvCxnSpPr>
          <p:nvPr/>
        </p:nvCxnSpPr>
        <p:spPr>
          <a:xfrm rot="5400000">
            <a:off x="13152747" y="8645014"/>
            <a:ext cx="555630" cy="3638608"/>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3" name="Connector: Curved 212">
            <a:extLst>
              <a:ext uri="{FF2B5EF4-FFF2-40B4-BE49-F238E27FC236}">
                <a16:creationId xmlns:a16="http://schemas.microsoft.com/office/drawing/2014/main" id="{3EF3631D-778E-428B-A01F-A93AE006916F}"/>
              </a:ext>
            </a:extLst>
          </p:cNvPr>
          <p:cNvCxnSpPr>
            <a:cxnSpLocks/>
            <a:stCxn id="149" idx="2"/>
            <a:endCxn id="160" idx="0"/>
          </p:cNvCxnSpPr>
          <p:nvPr/>
        </p:nvCxnSpPr>
        <p:spPr>
          <a:xfrm rot="5400000">
            <a:off x="21339615" y="11158047"/>
            <a:ext cx="555630" cy="1819302"/>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4" name="Connector: Curved 213">
            <a:extLst>
              <a:ext uri="{FF2B5EF4-FFF2-40B4-BE49-F238E27FC236}">
                <a16:creationId xmlns:a16="http://schemas.microsoft.com/office/drawing/2014/main" id="{E4D5EBC4-05C9-465D-9491-080297C50CAA}"/>
              </a:ext>
            </a:extLst>
          </p:cNvPr>
          <p:cNvCxnSpPr>
            <a:cxnSpLocks/>
            <a:stCxn id="141" idx="2"/>
            <a:endCxn id="158" idx="0"/>
          </p:cNvCxnSpPr>
          <p:nvPr/>
        </p:nvCxnSpPr>
        <p:spPr>
          <a:xfrm rot="5400000">
            <a:off x="17701007" y="11158044"/>
            <a:ext cx="555630" cy="1819304"/>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5" name="Connector: Curved 214">
            <a:extLst>
              <a:ext uri="{FF2B5EF4-FFF2-40B4-BE49-F238E27FC236}">
                <a16:creationId xmlns:a16="http://schemas.microsoft.com/office/drawing/2014/main" id="{5C5D756B-D2E7-4A6A-8BB4-556232580F18}"/>
              </a:ext>
            </a:extLst>
          </p:cNvPr>
          <p:cNvCxnSpPr>
            <a:cxnSpLocks/>
            <a:stCxn id="133" idx="2"/>
            <a:endCxn id="155" idx="0"/>
          </p:cNvCxnSpPr>
          <p:nvPr/>
        </p:nvCxnSpPr>
        <p:spPr>
          <a:xfrm rot="5400000">
            <a:off x="14062399" y="11158044"/>
            <a:ext cx="555630" cy="1819304"/>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6" name="Connector: Curved 215">
            <a:extLst>
              <a:ext uri="{FF2B5EF4-FFF2-40B4-BE49-F238E27FC236}">
                <a16:creationId xmlns:a16="http://schemas.microsoft.com/office/drawing/2014/main" id="{7E140916-C211-464F-A52D-CB07A4ECAF0B}"/>
              </a:ext>
            </a:extLst>
          </p:cNvPr>
          <p:cNvCxnSpPr>
            <a:cxnSpLocks/>
            <a:stCxn id="129" idx="2"/>
            <a:endCxn id="151" idx="0"/>
          </p:cNvCxnSpPr>
          <p:nvPr/>
        </p:nvCxnSpPr>
        <p:spPr>
          <a:xfrm rot="5400000">
            <a:off x="10423791" y="11158044"/>
            <a:ext cx="555630" cy="1819304"/>
          </a:xfrm>
          <a:prstGeom prst="curvedConnector3">
            <a:avLst>
              <a:gd name="adj1" fmla="val 50000"/>
            </a:avLst>
          </a:prstGeom>
          <a:ln w="38100">
            <a:solidFill>
              <a:srgbClr val="002A5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8" name="Arrow: Left 217">
            <a:extLst>
              <a:ext uri="{FF2B5EF4-FFF2-40B4-BE49-F238E27FC236}">
                <a16:creationId xmlns:a16="http://schemas.microsoft.com/office/drawing/2014/main" id="{9631784E-91C1-4B39-BA95-D73DB5882523}"/>
              </a:ext>
            </a:extLst>
          </p:cNvPr>
          <p:cNvSpPr/>
          <p:nvPr/>
        </p:nvSpPr>
        <p:spPr>
          <a:xfrm rot="16200000">
            <a:off x="18630638" y="7639897"/>
            <a:ext cx="10668016" cy="838710"/>
          </a:xfrm>
          <a:prstGeom prst="leftArrow">
            <a:avLst>
              <a:gd name="adj1" fmla="val 54820"/>
              <a:gd name="adj2" fmla="val 100114"/>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white"/>
                </a:solidFill>
                <a:latin typeface="Calibri" panose="020F0502020204030204"/>
              </a:rPr>
              <a:t>Time</a:t>
            </a:r>
          </a:p>
        </p:txBody>
      </p:sp>
      <p:sp>
        <p:nvSpPr>
          <p:cNvPr id="219" name="Rectangle 218">
            <a:extLst>
              <a:ext uri="{FF2B5EF4-FFF2-40B4-BE49-F238E27FC236}">
                <a16:creationId xmlns:a16="http://schemas.microsoft.com/office/drawing/2014/main" id="{6EB04D66-707D-474F-ACAF-BD7F7A28E22E}"/>
              </a:ext>
            </a:extLst>
          </p:cNvPr>
          <p:cNvSpPr/>
          <p:nvPr/>
        </p:nvSpPr>
        <p:spPr>
          <a:xfrm>
            <a:off x="757820" y="10548850"/>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a:t>
            </a:r>
          </a:p>
        </p:txBody>
      </p:sp>
      <p:sp>
        <p:nvSpPr>
          <p:cNvPr id="220" name="Rectangle 219">
            <a:extLst>
              <a:ext uri="{FF2B5EF4-FFF2-40B4-BE49-F238E27FC236}">
                <a16:creationId xmlns:a16="http://schemas.microsoft.com/office/drawing/2014/main" id="{47553EFD-9148-4372-9729-A00B93D486D2}"/>
              </a:ext>
            </a:extLst>
          </p:cNvPr>
          <p:cNvSpPr/>
          <p:nvPr/>
        </p:nvSpPr>
        <p:spPr>
          <a:xfrm>
            <a:off x="757816" y="1201399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221" name="Rectangle 220">
            <a:extLst>
              <a:ext uri="{FF2B5EF4-FFF2-40B4-BE49-F238E27FC236}">
                <a16:creationId xmlns:a16="http://schemas.microsoft.com/office/drawing/2014/main" id="{47034E21-D78F-4A0F-9461-D2427012D8E1}"/>
              </a:ext>
            </a:extLst>
          </p:cNvPr>
          <p:cNvSpPr/>
          <p:nvPr/>
        </p:nvSpPr>
        <p:spPr>
          <a:xfrm>
            <a:off x="2282728" y="10548850"/>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222" name="Rectangle 221">
            <a:extLst>
              <a:ext uri="{FF2B5EF4-FFF2-40B4-BE49-F238E27FC236}">
                <a16:creationId xmlns:a16="http://schemas.microsoft.com/office/drawing/2014/main" id="{15F280B1-7C80-49BC-88B4-4BF588B0C266}"/>
              </a:ext>
            </a:extLst>
          </p:cNvPr>
          <p:cNvSpPr/>
          <p:nvPr/>
        </p:nvSpPr>
        <p:spPr>
          <a:xfrm>
            <a:off x="2282724" y="1201399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BA</a:t>
            </a:r>
            <a:endParaRPr lang="en-US" sz="2800" kern="1200" baseline="-25000" dirty="0">
              <a:solidFill>
                <a:prstClr val="black"/>
              </a:solidFill>
              <a:latin typeface="Calibri" panose="020F0502020204030204"/>
            </a:endParaRPr>
          </a:p>
        </p:txBody>
      </p:sp>
      <p:cxnSp>
        <p:nvCxnSpPr>
          <p:cNvPr id="223" name="Connector: Elbow 222">
            <a:extLst>
              <a:ext uri="{FF2B5EF4-FFF2-40B4-BE49-F238E27FC236}">
                <a16:creationId xmlns:a16="http://schemas.microsoft.com/office/drawing/2014/main" id="{63A1B53C-E90A-48B1-BE4E-DA2270217CC0}"/>
              </a:ext>
            </a:extLst>
          </p:cNvPr>
          <p:cNvCxnSpPr>
            <a:cxnSpLocks/>
            <a:stCxn id="219" idx="2"/>
            <a:endCxn id="222" idx="0"/>
          </p:cNvCxnSpPr>
          <p:nvPr/>
        </p:nvCxnSpPr>
        <p:spPr>
          <a:xfrm rot="16200000" flipH="1">
            <a:off x="1793541" y="11021890"/>
            <a:ext cx="459306" cy="152490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Connector: Elbow 223">
            <a:extLst>
              <a:ext uri="{FF2B5EF4-FFF2-40B4-BE49-F238E27FC236}">
                <a16:creationId xmlns:a16="http://schemas.microsoft.com/office/drawing/2014/main" id="{7FBB4D0E-D9C1-4C69-8C55-A93279F83B2D}"/>
              </a:ext>
            </a:extLst>
          </p:cNvPr>
          <p:cNvCxnSpPr>
            <a:cxnSpLocks/>
            <a:stCxn id="221" idx="2"/>
            <a:endCxn id="222" idx="0"/>
          </p:cNvCxnSpPr>
          <p:nvPr/>
        </p:nvCxnSpPr>
        <p:spPr>
          <a:xfrm rot="5400000">
            <a:off x="2555995" y="11784340"/>
            <a:ext cx="459306" cy="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Connector: Curved 224">
            <a:extLst>
              <a:ext uri="{FF2B5EF4-FFF2-40B4-BE49-F238E27FC236}">
                <a16:creationId xmlns:a16="http://schemas.microsoft.com/office/drawing/2014/main" id="{2C373F6A-2B70-4AE3-A090-4BCB0845B641}"/>
              </a:ext>
            </a:extLst>
          </p:cNvPr>
          <p:cNvCxnSpPr>
            <a:cxnSpLocks/>
            <a:stCxn id="221" idx="2"/>
            <a:endCxn id="220" idx="0"/>
          </p:cNvCxnSpPr>
          <p:nvPr/>
        </p:nvCxnSpPr>
        <p:spPr>
          <a:xfrm rot="5400000">
            <a:off x="1793541" y="11021886"/>
            <a:ext cx="459306" cy="1524912"/>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86AE103F-8AED-41B9-A359-1B1B01F69444}"/>
              </a:ext>
            </a:extLst>
          </p:cNvPr>
          <p:cNvSpPr txBox="1"/>
          <p:nvPr/>
        </p:nvSpPr>
        <p:spPr>
          <a:xfrm>
            <a:off x="417182" y="9748629"/>
            <a:ext cx="3212020" cy="707886"/>
          </a:xfrm>
          <a:prstGeom prst="rect">
            <a:avLst/>
          </a:prstGeom>
          <a:noFill/>
          <a:ln>
            <a:noFill/>
          </a:ln>
        </p:spPr>
        <p:txBody>
          <a:bodyPr wrap="square" rtlCol="0">
            <a:spAutoFit/>
          </a:bodyPr>
          <a:lstStyle/>
          <a:p>
            <a:pPr defTabSz="1828800" hangingPunct="1">
              <a:defRPr/>
            </a:pPr>
            <a:r>
              <a:rPr lang="en-US" sz="4000" kern="1200" dirty="0">
                <a:solidFill>
                  <a:prstClr val="black"/>
                </a:solidFill>
                <a:latin typeface="Calibri" panose="020F0502020204030204"/>
                <a:ea typeface="+mn-ea"/>
                <a:cs typeface="+mn-cs"/>
              </a:rPr>
              <a:t>Down-sweep</a:t>
            </a:r>
          </a:p>
        </p:txBody>
      </p:sp>
      <p:sp>
        <p:nvSpPr>
          <p:cNvPr id="6" name="Multiplication Sign 5">
            <a:extLst>
              <a:ext uri="{FF2B5EF4-FFF2-40B4-BE49-F238E27FC236}">
                <a16:creationId xmlns:a16="http://schemas.microsoft.com/office/drawing/2014/main" id="{1DEF0F84-BE55-4DCD-9CED-294780F393B4}"/>
              </a:ext>
            </a:extLst>
          </p:cNvPr>
          <p:cNvSpPr/>
          <p:nvPr/>
        </p:nvSpPr>
        <p:spPr>
          <a:xfrm>
            <a:off x="2043458" y="11799670"/>
            <a:ext cx="1463040" cy="146304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35" name="Rectangle 234">
            <a:extLst>
              <a:ext uri="{FF2B5EF4-FFF2-40B4-BE49-F238E27FC236}">
                <a16:creationId xmlns:a16="http://schemas.microsoft.com/office/drawing/2014/main" id="{469D119C-EECB-4DB6-B971-C8C0A7CE4CA3}"/>
              </a:ext>
            </a:extLst>
          </p:cNvPr>
          <p:cNvSpPr/>
          <p:nvPr/>
        </p:nvSpPr>
        <p:spPr>
          <a:xfrm>
            <a:off x="2275836" y="12013996"/>
            <a:ext cx="1005840" cy="1005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AB</a:t>
            </a:r>
            <a:endParaRPr lang="en-US" sz="2800" kern="1200" baseline="-250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24F5A919-D640-400C-9A76-8884D83945BE}"/>
              </a:ext>
            </a:extLst>
          </p:cNvPr>
          <p:cNvSpPr txBox="1"/>
          <p:nvPr/>
        </p:nvSpPr>
        <p:spPr>
          <a:xfrm>
            <a:off x="3447745" y="10897265"/>
            <a:ext cx="4975194" cy="2308324"/>
          </a:xfrm>
          <a:prstGeom prst="rect">
            <a:avLst/>
          </a:prstGeom>
          <a:noFill/>
        </p:spPr>
        <p:txBody>
          <a:bodyPr wrap="square" rtlCol="0">
            <a:spAutoFit/>
          </a:bodyPr>
          <a:lstStyle/>
          <a:p>
            <a:pPr algn="l" defTabSz="1828800" hangingPunct="1">
              <a:defRPr/>
            </a:pPr>
            <a:r>
              <a:rPr lang="en-US" sz="4800" b="0" kern="1200" dirty="0">
                <a:solidFill>
                  <a:prstClr val="black"/>
                </a:solidFill>
                <a:latin typeface="Calibri" panose="020F0502020204030204"/>
                <a:ea typeface="+mn-ea"/>
                <a:cs typeface="+mn-cs"/>
              </a:rPr>
              <a:t>Matrix multiplications are </a:t>
            </a:r>
            <a:r>
              <a:rPr lang="en-US" sz="4800" kern="1200" dirty="0">
                <a:solidFill>
                  <a:srgbClr val="FF0000"/>
                </a:solidFill>
                <a:latin typeface="Calibri" panose="020F0502020204030204"/>
                <a:ea typeface="+mn-ea"/>
                <a:cs typeface="+mn-cs"/>
              </a:rPr>
              <a:t>noncommutative</a:t>
            </a:r>
            <a:r>
              <a:rPr lang="en-US" sz="4800" b="0" kern="1200" dirty="0">
                <a:solidFill>
                  <a:prstClr val="black"/>
                </a:solidFill>
                <a:latin typeface="Calibri" panose="020F0502020204030204"/>
                <a:ea typeface="+mn-ea"/>
                <a:cs typeface="+mn-cs"/>
              </a:rPr>
              <a:t>.</a:t>
            </a:r>
          </a:p>
        </p:txBody>
      </p:sp>
      <p:sp>
        <p:nvSpPr>
          <p:cNvPr id="161" name="Rectangle 160">
            <a:extLst>
              <a:ext uri="{FF2B5EF4-FFF2-40B4-BE49-F238E27FC236}">
                <a16:creationId xmlns:a16="http://schemas.microsoft.com/office/drawing/2014/main" id="{D386ACAD-99C5-416D-93E4-25E8FDEE08F7}"/>
              </a:ext>
            </a:extLst>
          </p:cNvPr>
          <p:cNvSpPr/>
          <p:nvPr/>
        </p:nvSpPr>
        <p:spPr>
          <a:xfrm>
            <a:off x="21888905" y="12345512"/>
            <a:ext cx="1276346" cy="1047748"/>
          </a:xfrm>
          <a:prstGeom prst="rect">
            <a:avLst/>
          </a:prstGeom>
          <a:solidFill>
            <a:srgbClr val="8C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5600" kern="1200" dirty="0">
                <a:solidFill>
                  <a:prstClr val="white"/>
                </a:solidFill>
                <a:latin typeface="Calibri" panose="020F0502020204030204"/>
              </a:rPr>
              <a:t>G</a:t>
            </a:r>
            <a:r>
              <a:rPr lang="en-US" sz="5600" kern="1200" baseline="-25000" dirty="0">
                <a:solidFill>
                  <a:prstClr val="white"/>
                </a:solidFill>
                <a:latin typeface="Calibri" panose="020F0502020204030204"/>
              </a:rPr>
              <a:t>1</a:t>
            </a:r>
          </a:p>
        </p:txBody>
      </p:sp>
    </p:spTree>
    <p:extLst>
      <p:ext uri="{BB962C8B-B14F-4D97-AF65-F5344CB8AC3E}">
        <p14:creationId xmlns:p14="http://schemas.microsoft.com/office/powerpoint/2010/main" val="195410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0"/>
                                        </p:tgtEl>
                                      </p:cBhvr>
                                    </p:animEffect>
                                    <p:set>
                                      <p:cBhvr>
                                        <p:cTn id="10" dur="1" fill="hold">
                                          <p:stCondLst>
                                            <p:cond delay="499"/>
                                          </p:stCondLst>
                                        </p:cTn>
                                        <p:tgtEl>
                                          <p:spTgt spid="8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0"/>
                                        </p:tgtEl>
                                      </p:cBhvr>
                                    </p:animEffect>
                                    <p:set>
                                      <p:cBhvr>
                                        <p:cTn id="13" dur="1" fill="hold">
                                          <p:stCondLst>
                                            <p:cond delay="499"/>
                                          </p:stCondLst>
                                        </p:cTn>
                                        <p:tgtEl>
                                          <p:spTgt spid="9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6"/>
                                        </p:tgtEl>
                                      </p:cBhvr>
                                    </p:animEffect>
                                    <p:set>
                                      <p:cBhvr>
                                        <p:cTn id="19" dur="1" fill="hold">
                                          <p:stCondLst>
                                            <p:cond delay="499"/>
                                          </p:stCondLst>
                                        </p:cTn>
                                        <p:tgtEl>
                                          <p:spTgt spid="9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99"/>
                                        </p:tgtEl>
                                      </p:cBhvr>
                                    </p:animEffect>
                                    <p:set>
                                      <p:cBhvr>
                                        <p:cTn id="22" dur="1" fill="hold">
                                          <p:stCondLst>
                                            <p:cond delay="499"/>
                                          </p:stCondLst>
                                        </p:cTn>
                                        <p:tgtEl>
                                          <p:spTgt spid="9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01"/>
                                        </p:tgtEl>
                                      </p:cBhvr>
                                    </p:animEffect>
                                    <p:set>
                                      <p:cBhvr>
                                        <p:cTn id="28" dur="1" fill="hold">
                                          <p:stCondLst>
                                            <p:cond delay="499"/>
                                          </p:stCondLst>
                                        </p:cTn>
                                        <p:tgtEl>
                                          <p:spTgt spid="10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02"/>
                                        </p:tgtEl>
                                      </p:cBhvr>
                                    </p:animEffect>
                                    <p:set>
                                      <p:cBhvr>
                                        <p:cTn id="31" dur="1" fill="hold">
                                          <p:stCondLst>
                                            <p:cond delay="499"/>
                                          </p:stCondLst>
                                        </p:cTn>
                                        <p:tgtEl>
                                          <p:spTgt spid="10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05"/>
                                        </p:tgtEl>
                                      </p:cBhvr>
                                    </p:animEffect>
                                    <p:set>
                                      <p:cBhvr>
                                        <p:cTn id="37" dur="1" fill="hold">
                                          <p:stCondLst>
                                            <p:cond delay="499"/>
                                          </p:stCondLst>
                                        </p:cTn>
                                        <p:tgtEl>
                                          <p:spTgt spid="10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07"/>
                                        </p:tgtEl>
                                      </p:cBhvr>
                                    </p:animEffect>
                                    <p:set>
                                      <p:cBhvr>
                                        <p:cTn id="40" dur="1" fill="hold">
                                          <p:stCondLst>
                                            <p:cond delay="499"/>
                                          </p:stCondLst>
                                        </p:cTn>
                                        <p:tgtEl>
                                          <p:spTgt spid="10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08"/>
                                        </p:tgtEl>
                                      </p:cBhvr>
                                    </p:animEffect>
                                    <p:set>
                                      <p:cBhvr>
                                        <p:cTn id="43" dur="1" fill="hold">
                                          <p:stCondLst>
                                            <p:cond delay="499"/>
                                          </p:stCondLst>
                                        </p:cTn>
                                        <p:tgtEl>
                                          <p:spTgt spid="10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10"/>
                                        </p:tgtEl>
                                      </p:cBhvr>
                                    </p:animEffect>
                                    <p:set>
                                      <p:cBhvr>
                                        <p:cTn id="46" dur="1" fill="hold">
                                          <p:stCondLst>
                                            <p:cond delay="499"/>
                                          </p:stCondLst>
                                        </p:cTn>
                                        <p:tgtEl>
                                          <p:spTgt spid="11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11"/>
                                        </p:tgtEl>
                                      </p:cBhvr>
                                    </p:animEffect>
                                    <p:set>
                                      <p:cBhvr>
                                        <p:cTn id="49" dur="1" fill="hold">
                                          <p:stCondLst>
                                            <p:cond delay="499"/>
                                          </p:stCondLst>
                                        </p:cTn>
                                        <p:tgtEl>
                                          <p:spTgt spid="11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14"/>
                                        </p:tgtEl>
                                      </p:cBhvr>
                                    </p:animEffect>
                                    <p:set>
                                      <p:cBhvr>
                                        <p:cTn id="55" dur="1" fill="hold">
                                          <p:stCondLst>
                                            <p:cond delay="499"/>
                                          </p:stCondLst>
                                        </p:cTn>
                                        <p:tgtEl>
                                          <p:spTgt spid="114"/>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117"/>
                                        </p:tgtEl>
                                      </p:cBhvr>
                                    </p:animEffect>
                                    <p:set>
                                      <p:cBhvr>
                                        <p:cTn id="61" dur="1" fill="hold">
                                          <p:stCondLst>
                                            <p:cond delay="499"/>
                                          </p:stCondLst>
                                        </p:cTn>
                                        <p:tgtEl>
                                          <p:spTgt spid="117"/>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18"/>
                                        </p:tgtEl>
                                      </p:cBhvr>
                                    </p:animEffect>
                                    <p:set>
                                      <p:cBhvr>
                                        <p:cTn id="64" dur="1" fill="hold">
                                          <p:stCondLst>
                                            <p:cond delay="499"/>
                                          </p:stCondLst>
                                        </p:cTn>
                                        <p:tgtEl>
                                          <p:spTgt spid="118"/>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19"/>
                                        </p:tgtEl>
                                      </p:cBhvr>
                                    </p:animEffect>
                                    <p:set>
                                      <p:cBhvr>
                                        <p:cTn id="67" dur="1" fill="hold">
                                          <p:stCondLst>
                                            <p:cond delay="499"/>
                                          </p:stCondLst>
                                        </p:cTn>
                                        <p:tgtEl>
                                          <p:spTgt spid="119"/>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20"/>
                                        </p:tgtEl>
                                      </p:cBhvr>
                                    </p:animEffect>
                                    <p:set>
                                      <p:cBhvr>
                                        <p:cTn id="70" dur="1" fill="hold">
                                          <p:stCondLst>
                                            <p:cond delay="499"/>
                                          </p:stCondLst>
                                        </p:cTn>
                                        <p:tgtEl>
                                          <p:spTgt spid="120"/>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21"/>
                                        </p:tgtEl>
                                      </p:cBhvr>
                                    </p:animEffect>
                                    <p:set>
                                      <p:cBhvr>
                                        <p:cTn id="73" dur="1" fill="hold">
                                          <p:stCondLst>
                                            <p:cond delay="499"/>
                                          </p:stCondLst>
                                        </p:cTn>
                                        <p:tgtEl>
                                          <p:spTgt spid="121"/>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122"/>
                                        </p:tgtEl>
                                      </p:cBhvr>
                                    </p:animEffect>
                                    <p:set>
                                      <p:cBhvr>
                                        <p:cTn id="76" dur="1" fill="hold">
                                          <p:stCondLst>
                                            <p:cond delay="499"/>
                                          </p:stCondLst>
                                        </p:cTn>
                                        <p:tgtEl>
                                          <p:spTgt spid="122"/>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123"/>
                                        </p:tgtEl>
                                      </p:cBhvr>
                                    </p:animEffect>
                                    <p:set>
                                      <p:cBhvr>
                                        <p:cTn id="79" dur="1" fill="hold">
                                          <p:stCondLst>
                                            <p:cond delay="499"/>
                                          </p:stCondLst>
                                        </p:cTn>
                                        <p:tgtEl>
                                          <p:spTgt spid="12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24"/>
                                        </p:tgtEl>
                                      </p:cBhvr>
                                    </p:animEffect>
                                    <p:set>
                                      <p:cBhvr>
                                        <p:cTn id="82" dur="1" fill="hold">
                                          <p:stCondLst>
                                            <p:cond delay="499"/>
                                          </p:stCondLst>
                                        </p:cTn>
                                        <p:tgtEl>
                                          <p:spTgt spid="12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25"/>
                                        </p:tgtEl>
                                      </p:cBhvr>
                                    </p:animEffect>
                                    <p:set>
                                      <p:cBhvr>
                                        <p:cTn id="85" dur="1" fill="hold">
                                          <p:stCondLst>
                                            <p:cond delay="499"/>
                                          </p:stCondLst>
                                        </p:cTn>
                                        <p:tgtEl>
                                          <p:spTgt spid="125"/>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26"/>
                                        </p:tgtEl>
                                      </p:cBhvr>
                                    </p:animEffect>
                                    <p:set>
                                      <p:cBhvr>
                                        <p:cTn id="88" dur="1" fill="hold">
                                          <p:stCondLst>
                                            <p:cond delay="499"/>
                                          </p:stCondLst>
                                        </p:cTn>
                                        <p:tgtEl>
                                          <p:spTgt spid="126"/>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128"/>
                                        </p:tgtEl>
                                      </p:cBhvr>
                                    </p:animEffect>
                                    <p:set>
                                      <p:cBhvr>
                                        <p:cTn id="91" dur="1" fill="hold">
                                          <p:stCondLst>
                                            <p:cond delay="499"/>
                                          </p:stCondLst>
                                        </p:cTn>
                                        <p:tgtEl>
                                          <p:spTgt spid="128"/>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130"/>
                                        </p:tgtEl>
                                      </p:cBhvr>
                                    </p:animEffect>
                                    <p:set>
                                      <p:cBhvr>
                                        <p:cTn id="94" dur="1" fill="hold">
                                          <p:stCondLst>
                                            <p:cond delay="499"/>
                                          </p:stCondLst>
                                        </p:cTn>
                                        <p:tgtEl>
                                          <p:spTgt spid="130"/>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132"/>
                                        </p:tgtEl>
                                      </p:cBhvr>
                                    </p:animEffect>
                                    <p:set>
                                      <p:cBhvr>
                                        <p:cTn id="97" dur="1" fill="hold">
                                          <p:stCondLst>
                                            <p:cond delay="499"/>
                                          </p:stCondLst>
                                        </p:cTn>
                                        <p:tgtEl>
                                          <p:spTgt spid="132"/>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134"/>
                                        </p:tgtEl>
                                      </p:cBhvr>
                                    </p:animEffect>
                                    <p:set>
                                      <p:cBhvr>
                                        <p:cTn id="100" dur="1" fill="hold">
                                          <p:stCondLst>
                                            <p:cond delay="499"/>
                                          </p:stCondLst>
                                        </p:cTn>
                                        <p:tgtEl>
                                          <p:spTgt spid="134"/>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135"/>
                                        </p:tgtEl>
                                      </p:cBhvr>
                                    </p:animEffect>
                                    <p:set>
                                      <p:cBhvr>
                                        <p:cTn id="103" dur="1" fill="hold">
                                          <p:stCondLst>
                                            <p:cond delay="499"/>
                                          </p:stCondLst>
                                        </p:cTn>
                                        <p:tgtEl>
                                          <p:spTgt spid="135"/>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136"/>
                                        </p:tgtEl>
                                      </p:cBhvr>
                                    </p:animEffect>
                                    <p:set>
                                      <p:cBhvr>
                                        <p:cTn id="106" dur="1" fill="hold">
                                          <p:stCondLst>
                                            <p:cond delay="499"/>
                                          </p:stCondLst>
                                        </p:cTn>
                                        <p:tgtEl>
                                          <p:spTgt spid="136"/>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138"/>
                                        </p:tgtEl>
                                      </p:cBhvr>
                                    </p:animEffect>
                                    <p:set>
                                      <p:cBhvr>
                                        <p:cTn id="109" dur="1" fill="hold">
                                          <p:stCondLst>
                                            <p:cond delay="499"/>
                                          </p:stCondLst>
                                        </p:cTn>
                                        <p:tgtEl>
                                          <p:spTgt spid="138"/>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139"/>
                                        </p:tgtEl>
                                      </p:cBhvr>
                                    </p:animEffect>
                                    <p:set>
                                      <p:cBhvr>
                                        <p:cTn id="112" dur="1" fill="hold">
                                          <p:stCondLst>
                                            <p:cond delay="499"/>
                                          </p:stCondLst>
                                        </p:cTn>
                                        <p:tgtEl>
                                          <p:spTgt spid="139"/>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40"/>
                                        </p:tgtEl>
                                      </p:cBhvr>
                                    </p:animEffect>
                                    <p:set>
                                      <p:cBhvr>
                                        <p:cTn id="115" dur="1" fill="hold">
                                          <p:stCondLst>
                                            <p:cond delay="499"/>
                                          </p:stCondLst>
                                        </p:cTn>
                                        <p:tgtEl>
                                          <p:spTgt spid="14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142"/>
                                        </p:tgtEl>
                                      </p:cBhvr>
                                    </p:animEffect>
                                    <p:set>
                                      <p:cBhvr>
                                        <p:cTn id="118" dur="1" fill="hold">
                                          <p:stCondLst>
                                            <p:cond delay="499"/>
                                          </p:stCondLst>
                                        </p:cTn>
                                        <p:tgtEl>
                                          <p:spTgt spid="142"/>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143"/>
                                        </p:tgtEl>
                                      </p:cBhvr>
                                    </p:animEffect>
                                    <p:set>
                                      <p:cBhvr>
                                        <p:cTn id="121" dur="1" fill="hold">
                                          <p:stCondLst>
                                            <p:cond delay="499"/>
                                          </p:stCondLst>
                                        </p:cTn>
                                        <p:tgtEl>
                                          <p:spTgt spid="143"/>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44"/>
                                        </p:tgtEl>
                                      </p:cBhvr>
                                    </p:animEffect>
                                    <p:set>
                                      <p:cBhvr>
                                        <p:cTn id="124" dur="1" fill="hold">
                                          <p:stCondLst>
                                            <p:cond delay="499"/>
                                          </p:stCondLst>
                                        </p:cTn>
                                        <p:tgtEl>
                                          <p:spTgt spid="14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146"/>
                                        </p:tgtEl>
                                      </p:cBhvr>
                                    </p:animEffect>
                                    <p:set>
                                      <p:cBhvr>
                                        <p:cTn id="127" dur="1" fill="hold">
                                          <p:stCondLst>
                                            <p:cond delay="499"/>
                                          </p:stCondLst>
                                        </p:cTn>
                                        <p:tgtEl>
                                          <p:spTgt spid="146"/>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47"/>
                                        </p:tgtEl>
                                      </p:cBhvr>
                                    </p:animEffect>
                                    <p:set>
                                      <p:cBhvr>
                                        <p:cTn id="130" dur="1" fill="hold">
                                          <p:stCondLst>
                                            <p:cond delay="499"/>
                                          </p:stCondLst>
                                        </p:cTn>
                                        <p:tgtEl>
                                          <p:spTgt spid="147"/>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48"/>
                                        </p:tgtEl>
                                      </p:cBhvr>
                                    </p:animEffect>
                                    <p:set>
                                      <p:cBhvr>
                                        <p:cTn id="133" dur="1" fill="hold">
                                          <p:stCondLst>
                                            <p:cond delay="499"/>
                                          </p:stCondLst>
                                        </p:cTn>
                                        <p:tgtEl>
                                          <p:spTgt spid="148"/>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50"/>
                                        </p:tgtEl>
                                      </p:cBhvr>
                                    </p:animEffect>
                                    <p:set>
                                      <p:cBhvr>
                                        <p:cTn id="136" dur="1" fill="hold">
                                          <p:stCondLst>
                                            <p:cond delay="499"/>
                                          </p:stCondLst>
                                        </p:cTn>
                                        <p:tgtEl>
                                          <p:spTgt spid="15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152"/>
                                        </p:tgtEl>
                                      </p:cBhvr>
                                    </p:animEffect>
                                    <p:set>
                                      <p:cBhvr>
                                        <p:cTn id="139" dur="1" fill="hold">
                                          <p:stCondLst>
                                            <p:cond delay="499"/>
                                          </p:stCondLst>
                                        </p:cTn>
                                        <p:tgtEl>
                                          <p:spTgt spid="15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154"/>
                                        </p:tgtEl>
                                      </p:cBhvr>
                                    </p:animEffect>
                                    <p:set>
                                      <p:cBhvr>
                                        <p:cTn id="142" dur="1" fill="hold">
                                          <p:stCondLst>
                                            <p:cond delay="499"/>
                                          </p:stCondLst>
                                        </p:cTn>
                                        <p:tgtEl>
                                          <p:spTgt spid="154"/>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56"/>
                                        </p:tgtEl>
                                      </p:cBhvr>
                                    </p:animEffect>
                                    <p:set>
                                      <p:cBhvr>
                                        <p:cTn id="145" dur="1" fill="hold">
                                          <p:stCondLst>
                                            <p:cond delay="499"/>
                                          </p:stCondLst>
                                        </p:cTn>
                                        <p:tgtEl>
                                          <p:spTgt spid="156"/>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74"/>
                                        </p:tgtEl>
                                      </p:cBhvr>
                                    </p:animEffect>
                                    <p:set>
                                      <p:cBhvr>
                                        <p:cTn id="148" dur="1" fill="hold">
                                          <p:stCondLst>
                                            <p:cond delay="499"/>
                                          </p:stCondLst>
                                        </p:cTn>
                                        <p:tgtEl>
                                          <p:spTgt spid="174"/>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75"/>
                                        </p:tgtEl>
                                      </p:cBhvr>
                                    </p:animEffect>
                                    <p:set>
                                      <p:cBhvr>
                                        <p:cTn id="151" dur="1" fill="hold">
                                          <p:stCondLst>
                                            <p:cond delay="499"/>
                                          </p:stCondLst>
                                        </p:cTn>
                                        <p:tgtEl>
                                          <p:spTgt spid="175"/>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76"/>
                                        </p:tgtEl>
                                      </p:cBhvr>
                                    </p:animEffect>
                                    <p:set>
                                      <p:cBhvr>
                                        <p:cTn id="154" dur="1" fill="hold">
                                          <p:stCondLst>
                                            <p:cond delay="499"/>
                                          </p:stCondLst>
                                        </p:cTn>
                                        <p:tgtEl>
                                          <p:spTgt spid="176"/>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177"/>
                                        </p:tgtEl>
                                      </p:cBhvr>
                                    </p:animEffect>
                                    <p:set>
                                      <p:cBhvr>
                                        <p:cTn id="157" dur="1" fill="hold">
                                          <p:stCondLst>
                                            <p:cond delay="499"/>
                                          </p:stCondLst>
                                        </p:cTn>
                                        <p:tgtEl>
                                          <p:spTgt spid="177"/>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78"/>
                                        </p:tgtEl>
                                      </p:cBhvr>
                                    </p:animEffect>
                                    <p:set>
                                      <p:cBhvr>
                                        <p:cTn id="160" dur="1" fill="hold">
                                          <p:stCondLst>
                                            <p:cond delay="499"/>
                                          </p:stCondLst>
                                        </p:cTn>
                                        <p:tgtEl>
                                          <p:spTgt spid="178"/>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79"/>
                                        </p:tgtEl>
                                      </p:cBhvr>
                                    </p:animEffect>
                                    <p:set>
                                      <p:cBhvr>
                                        <p:cTn id="163" dur="1" fill="hold">
                                          <p:stCondLst>
                                            <p:cond delay="499"/>
                                          </p:stCondLst>
                                        </p:cTn>
                                        <p:tgtEl>
                                          <p:spTgt spid="179"/>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80"/>
                                        </p:tgtEl>
                                      </p:cBhvr>
                                    </p:animEffect>
                                    <p:set>
                                      <p:cBhvr>
                                        <p:cTn id="166" dur="1" fill="hold">
                                          <p:stCondLst>
                                            <p:cond delay="499"/>
                                          </p:stCondLst>
                                        </p:cTn>
                                        <p:tgtEl>
                                          <p:spTgt spid="180"/>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81"/>
                                        </p:tgtEl>
                                      </p:cBhvr>
                                    </p:animEffect>
                                    <p:set>
                                      <p:cBhvr>
                                        <p:cTn id="169" dur="1" fill="hold">
                                          <p:stCondLst>
                                            <p:cond delay="499"/>
                                          </p:stCondLst>
                                        </p:cTn>
                                        <p:tgtEl>
                                          <p:spTgt spid="181"/>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182"/>
                                        </p:tgtEl>
                                      </p:cBhvr>
                                    </p:animEffect>
                                    <p:set>
                                      <p:cBhvr>
                                        <p:cTn id="172" dur="1" fill="hold">
                                          <p:stCondLst>
                                            <p:cond delay="499"/>
                                          </p:stCondLst>
                                        </p:cTn>
                                        <p:tgtEl>
                                          <p:spTgt spid="182"/>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183"/>
                                        </p:tgtEl>
                                      </p:cBhvr>
                                    </p:animEffect>
                                    <p:set>
                                      <p:cBhvr>
                                        <p:cTn id="175" dur="1" fill="hold">
                                          <p:stCondLst>
                                            <p:cond delay="499"/>
                                          </p:stCondLst>
                                        </p:cTn>
                                        <p:tgtEl>
                                          <p:spTgt spid="183"/>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184"/>
                                        </p:tgtEl>
                                      </p:cBhvr>
                                    </p:animEffect>
                                    <p:set>
                                      <p:cBhvr>
                                        <p:cTn id="178" dur="1" fill="hold">
                                          <p:stCondLst>
                                            <p:cond delay="499"/>
                                          </p:stCondLst>
                                        </p:cTn>
                                        <p:tgtEl>
                                          <p:spTgt spid="184"/>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185"/>
                                        </p:tgtEl>
                                      </p:cBhvr>
                                    </p:animEffect>
                                    <p:set>
                                      <p:cBhvr>
                                        <p:cTn id="181" dur="1" fill="hold">
                                          <p:stCondLst>
                                            <p:cond delay="499"/>
                                          </p:stCondLst>
                                        </p:cTn>
                                        <p:tgtEl>
                                          <p:spTgt spid="185"/>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186"/>
                                        </p:tgtEl>
                                      </p:cBhvr>
                                    </p:animEffect>
                                    <p:set>
                                      <p:cBhvr>
                                        <p:cTn id="184" dur="1" fill="hold">
                                          <p:stCondLst>
                                            <p:cond delay="499"/>
                                          </p:stCondLst>
                                        </p:cTn>
                                        <p:tgtEl>
                                          <p:spTgt spid="186"/>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187"/>
                                        </p:tgtEl>
                                      </p:cBhvr>
                                    </p:animEffect>
                                    <p:set>
                                      <p:cBhvr>
                                        <p:cTn id="187" dur="1" fill="hold">
                                          <p:stCondLst>
                                            <p:cond delay="499"/>
                                          </p:stCondLst>
                                        </p:cTn>
                                        <p:tgtEl>
                                          <p:spTgt spid="187"/>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88"/>
                                        </p:tgtEl>
                                      </p:cBhvr>
                                    </p:animEffect>
                                    <p:set>
                                      <p:cBhvr>
                                        <p:cTn id="190" dur="1" fill="hold">
                                          <p:stCondLst>
                                            <p:cond delay="499"/>
                                          </p:stCondLst>
                                        </p:cTn>
                                        <p:tgtEl>
                                          <p:spTgt spid="188"/>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189"/>
                                        </p:tgtEl>
                                      </p:cBhvr>
                                    </p:animEffect>
                                    <p:set>
                                      <p:cBhvr>
                                        <p:cTn id="193" dur="1" fill="hold">
                                          <p:stCondLst>
                                            <p:cond delay="499"/>
                                          </p:stCondLst>
                                        </p:cTn>
                                        <p:tgtEl>
                                          <p:spTgt spid="189"/>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190"/>
                                        </p:tgtEl>
                                      </p:cBhvr>
                                    </p:animEffect>
                                    <p:set>
                                      <p:cBhvr>
                                        <p:cTn id="196" dur="1" fill="hold">
                                          <p:stCondLst>
                                            <p:cond delay="499"/>
                                          </p:stCondLst>
                                        </p:cTn>
                                        <p:tgtEl>
                                          <p:spTgt spid="190"/>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191"/>
                                        </p:tgtEl>
                                      </p:cBhvr>
                                    </p:animEffect>
                                    <p:set>
                                      <p:cBhvr>
                                        <p:cTn id="199" dur="1" fill="hold">
                                          <p:stCondLst>
                                            <p:cond delay="499"/>
                                          </p:stCondLst>
                                        </p:cTn>
                                        <p:tgtEl>
                                          <p:spTgt spid="191"/>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92"/>
                                        </p:tgtEl>
                                      </p:cBhvr>
                                    </p:animEffect>
                                    <p:set>
                                      <p:cBhvr>
                                        <p:cTn id="202" dur="1" fill="hold">
                                          <p:stCondLst>
                                            <p:cond delay="499"/>
                                          </p:stCondLst>
                                        </p:cTn>
                                        <p:tgtEl>
                                          <p:spTgt spid="192"/>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193"/>
                                        </p:tgtEl>
                                      </p:cBhvr>
                                    </p:animEffect>
                                    <p:set>
                                      <p:cBhvr>
                                        <p:cTn id="205" dur="1" fill="hold">
                                          <p:stCondLst>
                                            <p:cond delay="499"/>
                                          </p:stCondLst>
                                        </p:cTn>
                                        <p:tgtEl>
                                          <p:spTgt spid="193"/>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194"/>
                                        </p:tgtEl>
                                      </p:cBhvr>
                                    </p:animEffect>
                                    <p:set>
                                      <p:cBhvr>
                                        <p:cTn id="208" dur="1" fill="hold">
                                          <p:stCondLst>
                                            <p:cond delay="499"/>
                                          </p:stCondLst>
                                        </p:cTn>
                                        <p:tgtEl>
                                          <p:spTgt spid="194"/>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95"/>
                                        </p:tgtEl>
                                      </p:cBhvr>
                                    </p:animEffect>
                                    <p:set>
                                      <p:cBhvr>
                                        <p:cTn id="211" dur="1" fill="hold">
                                          <p:stCondLst>
                                            <p:cond delay="499"/>
                                          </p:stCondLst>
                                        </p:cTn>
                                        <p:tgtEl>
                                          <p:spTgt spid="195"/>
                                        </p:tgtEl>
                                        <p:attrNameLst>
                                          <p:attrName>style.visibility</p:attrName>
                                        </p:attrNameLst>
                                      </p:cBhvr>
                                      <p:to>
                                        <p:strVal val="hidden"/>
                                      </p:to>
                                    </p:set>
                                  </p:childTnLst>
                                </p:cTn>
                              </p:par>
                              <p:par>
                                <p:cTn id="212" presetID="10" presetClass="entr" presetSubtype="0" fill="hold" grpId="0" nodeType="withEffect">
                                  <p:stCondLst>
                                    <p:cond delay="0"/>
                                  </p:stCondLst>
                                  <p:childTnLst>
                                    <p:set>
                                      <p:cBhvr>
                                        <p:cTn id="213" dur="1" fill="hold">
                                          <p:stCondLst>
                                            <p:cond delay="0"/>
                                          </p:stCondLst>
                                        </p:cTn>
                                        <p:tgtEl>
                                          <p:spTgt spid="76"/>
                                        </p:tgtEl>
                                        <p:attrNameLst>
                                          <p:attrName>style.visibility</p:attrName>
                                        </p:attrNameLst>
                                      </p:cBhvr>
                                      <p:to>
                                        <p:strVal val="visible"/>
                                      </p:to>
                                    </p:set>
                                    <p:animEffect transition="in" filter="fade">
                                      <p:cBhvr>
                                        <p:cTn id="214" dur="500"/>
                                        <p:tgtEl>
                                          <p:spTgt spid="76"/>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77"/>
                                        </p:tgtEl>
                                        <p:attrNameLst>
                                          <p:attrName>style.visibility</p:attrName>
                                        </p:attrNameLst>
                                      </p:cBhvr>
                                      <p:to>
                                        <p:strVal val="visible"/>
                                      </p:to>
                                    </p:set>
                                    <p:animEffect transition="in" filter="fade">
                                      <p:cBhvr>
                                        <p:cTn id="217" dur="500"/>
                                        <p:tgtEl>
                                          <p:spTgt spid="77"/>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79"/>
                                        </p:tgtEl>
                                        <p:attrNameLst>
                                          <p:attrName>style.visibility</p:attrName>
                                        </p:attrNameLst>
                                      </p:cBhvr>
                                      <p:to>
                                        <p:strVal val="visible"/>
                                      </p:to>
                                    </p:set>
                                    <p:animEffect transition="in" filter="fade">
                                      <p:cBhvr>
                                        <p:cTn id="220" dur="500"/>
                                        <p:tgtEl>
                                          <p:spTgt spid="79"/>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82"/>
                                        </p:tgtEl>
                                        <p:attrNameLst>
                                          <p:attrName>style.visibility</p:attrName>
                                        </p:attrNameLst>
                                      </p:cBhvr>
                                      <p:to>
                                        <p:strVal val="visible"/>
                                      </p:to>
                                    </p:set>
                                    <p:animEffect transition="in" filter="fade">
                                      <p:cBhvr>
                                        <p:cTn id="223" dur="500"/>
                                        <p:tgtEl>
                                          <p:spTgt spid="82"/>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83"/>
                                        </p:tgtEl>
                                        <p:attrNameLst>
                                          <p:attrName>style.visibility</p:attrName>
                                        </p:attrNameLst>
                                      </p:cBhvr>
                                      <p:to>
                                        <p:strVal val="visible"/>
                                      </p:to>
                                    </p:set>
                                    <p:animEffect transition="in" filter="fade">
                                      <p:cBhvr>
                                        <p:cTn id="226" dur="500"/>
                                        <p:tgtEl>
                                          <p:spTgt spid="83"/>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85"/>
                                        </p:tgtEl>
                                        <p:attrNameLst>
                                          <p:attrName>style.visibility</p:attrName>
                                        </p:attrNameLst>
                                      </p:cBhvr>
                                      <p:to>
                                        <p:strVal val="visible"/>
                                      </p:to>
                                    </p:set>
                                    <p:animEffect transition="in" filter="fade">
                                      <p:cBhvr>
                                        <p:cTn id="229" dur="500"/>
                                        <p:tgtEl>
                                          <p:spTgt spid="85"/>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86"/>
                                        </p:tgtEl>
                                        <p:attrNameLst>
                                          <p:attrName>style.visibility</p:attrName>
                                        </p:attrNameLst>
                                      </p:cBhvr>
                                      <p:to>
                                        <p:strVal val="visible"/>
                                      </p:to>
                                    </p:set>
                                    <p:animEffect transition="in" filter="fade">
                                      <p:cBhvr>
                                        <p:cTn id="232" dur="500"/>
                                        <p:tgtEl>
                                          <p:spTgt spid="86"/>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88"/>
                                        </p:tgtEl>
                                        <p:attrNameLst>
                                          <p:attrName>style.visibility</p:attrName>
                                        </p:attrNameLst>
                                      </p:cBhvr>
                                      <p:to>
                                        <p:strVal val="visible"/>
                                      </p:to>
                                    </p:set>
                                    <p:animEffect transition="in" filter="fade">
                                      <p:cBhvr>
                                        <p:cTn id="235" dur="500"/>
                                        <p:tgtEl>
                                          <p:spTgt spid="88"/>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89"/>
                                        </p:tgtEl>
                                        <p:attrNameLst>
                                          <p:attrName>style.visibility</p:attrName>
                                        </p:attrNameLst>
                                      </p:cBhvr>
                                      <p:to>
                                        <p:strVal val="visible"/>
                                      </p:to>
                                    </p:set>
                                    <p:animEffect transition="in" filter="fade">
                                      <p:cBhvr>
                                        <p:cTn id="238" dur="500"/>
                                        <p:tgtEl>
                                          <p:spTgt spid="89"/>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91"/>
                                        </p:tgtEl>
                                        <p:attrNameLst>
                                          <p:attrName>style.visibility</p:attrName>
                                        </p:attrNameLst>
                                      </p:cBhvr>
                                      <p:to>
                                        <p:strVal val="visible"/>
                                      </p:to>
                                    </p:set>
                                    <p:animEffect transition="in" filter="fade">
                                      <p:cBhvr>
                                        <p:cTn id="241" dur="500"/>
                                        <p:tgtEl>
                                          <p:spTgt spid="91"/>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92"/>
                                        </p:tgtEl>
                                        <p:attrNameLst>
                                          <p:attrName>style.visibility</p:attrName>
                                        </p:attrNameLst>
                                      </p:cBhvr>
                                      <p:to>
                                        <p:strVal val="visible"/>
                                      </p:to>
                                    </p:set>
                                    <p:animEffect transition="in" filter="fade">
                                      <p:cBhvr>
                                        <p:cTn id="244" dur="500"/>
                                        <p:tgtEl>
                                          <p:spTgt spid="92"/>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94"/>
                                        </p:tgtEl>
                                        <p:attrNameLst>
                                          <p:attrName>style.visibility</p:attrName>
                                        </p:attrNameLst>
                                      </p:cBhvr>
                                      <p:to>
                                        <p:strVal val="visible"/>
                                      </p:to>
                                    </p:set>
                                    <p:animEffect transition="in" filter="fade">
                                      <p:cBhvr>
                                        <p:cTn id="247" dur="500"/>
                                        <p:tgtEl>
                                          <p:spTgt spid="94"/>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95"/>
                                        </p:tgtEl>
                                        <p:attrNameLst>
                                          <p:attrName>style.visibility</p:attrName>
                                        </p:attrNameLst>
                                      </p:cBhvr>
                                      <p:to>
                                        <p:strVal val="visible"/>
                                      </p:to>
                                    </p:set>
                                    <p:animEffect transition="in" filter="fade">
                                      <p:cBhvr>
                                        <p:cTn id="250" dur="500"/>
                                        <p:tgtEl>
                                          <p:spTgt spid="95"/>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97"/>
                                        </p:tgtEl>
                                        <p:attrNameLst>
                                          <p:attrName>style.visibility</p:attrName>
                                        </p:attrNameLst>
                                      </p:cBhvr>
                                      <p:to>
                                        <p:strVal val="visible"/>
                                      </p:to>
                                    </p:set>
                                    <p:animEffect transition="in" filter="fade">
                                      <p:cBhvr>
                                        <p:cTn id="253" dur="500"/>
                                        <p:tgtEl>
                                          <p:spTgt spid="97"/>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98"/>
                                        </p:tgtEl>
                                        <p:attrNameLst>
                                          <p:attrName>style.visibility</p:attrName>
                                        </p:attrNameLst>
                                      </p:cBhvr>
                                      <p:to>
                                        <p:strVal val="visible"/>
                                      </p:to>
                                    </p:set>
                                    <p:animEffect transition="in" filter="fade">
                                      <p:cBhvr>
                                        <p:cTn id="256" dur="500"/>
                                        <p:tgtEl>
                                          <p:spTgt spid="98"/>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103"/>
                                        </p:tgtEl>
                                        <p:attrNameLst>
                                          <p:attrName>style.visibility</p:attrName>
                                        </p:attrNameLst>
                                      </p:cBhvr>
                                      <p:to>
                                        <p:strVal val="visible"/>
                                      </p:to>
                                    </p:set>
                                    <p:animEffect transition="in" filter="fade">
                                      <p:cBhvr>
                                        <p:cTn id="259" dur="500"/>
                                        <p:tgtEl>
                                          <p:spTgt spid="103"/>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106"/>
                                        </p:tgtEl>
                                        <p:attrNameLst>
                                          <p:attrName>style.visibility</p:attrName>
                                        </p:attrNameLst>
                                      </p:cBhvr>
                                      <p:to>
                                        <p:strVal val="visible"/>
                                      </p:to>
                                    </p:set>
                                    <p:animEffect transition="in" filter="fade">
                                      <p:cBhvr>
                                        <p:cTn id="262" dur="500"/>
                                        <p:tgtEl>
                                          <p:spTgt spid="106"/>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09"/>
                                        </p:tgtEl>
                                        <p:attrNameLst>
                                          <p:attrName>style.visibility</p:attrName>
                                        </p:attrNameLst>
                                      </p:cBhvr>
                                      <p:to>
                                        <p:strVal val="visible"/>
                                      </p:to>
                                    </p:set>
                                    <p:animEffect transition="in" filter="fade">
                                      <p:cBhvr>
                                        <p:cTn id="265" dur="500"/>
                                        <p:tgtEl>
                                          <p:spTgt spid="109"/>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12"/>
                                        </p:tgtEl>
                                        <p:attrNameLst>
                                          <p:attrName>style.visibility</p:attrName>
                                        </p:attrNameLst>
                                      </p:cBhvr>
                                      <p:to>
                                        <p:strVal val="visible"/>
                                      </p:to>
                                    </p:set>
                                    <p:animEffect transition="in" filter="fade">
                                      <p:cBhvr>
                                        <p:cTn id="268" dur="500"/>
                                        <p:tgtEl>
                                          <p:spTgt spid="112"/>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15"/>
                                        </p:tgtEl>
                                        <p:attrNameLst>
                                          <p:attrName>style.visibility</p:attrName>
                                        </p:attrNameLst>
                                      </p:cBhvr>
                                      <p:to>
                                        <p:strVal val="visible"/>
                                      </p:to>
                                    </p:set>
                                    <p:animEffect transition="in" filter="fade">
                                      <p:cBhvr>
                                        <p:cTn id="271" dur="500"/>
                                        <p:tgtEl>
                                          <p:spTgt spid="115"/>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127"/>
                                        </p:tgtEl>
                                        <p:attrNameLst>
                                          <p:attrName>style.visibility</p:attrName>
                                        </p:attrNameLst>
                                      </p:cBhvr>
                                      <p:to>
                                        <p:strVal val="visible"/>
                                      </p:to>
                                    </p:set>
                                    <p:animEffect transition="in" filter="fade">
                                      <p:cBhvr>
                                        <p:cTn id="274" dur="500"/>
                                        <p:tgtEl>
                                          <p:spTgt spid="127"/>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129"/>
                                        </p:tgtEl>
                                        <p:attrNameLst>
                                          <p:attrName>style.visibility</p:attrName>
                                        </p:attrNameLst>
                                      </p:cBhvr>
                                      <p:to>
                                        <p:strVal val="visible"/>
                                      </p:to>
                                    </p:set>
                                    <p:animEffect transition="in" filter="fade">
                                      <p:cBhvr>
                                        <p:cTn id="277" dur="500"/>
                                        <p:tgtEl>
                                          <p:spTgt spid="129"/>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131"/>
                                        </p:tgtEl>
                                        <p:attrNameLst>
                                          <p:attrName>style.visibility</p:attrName>
                                        </p:attrNameLst>
                                      </p:cBhvr>
                                      <p:to>
                                        <p:strVal val="visible"/>
                                      </p:to>
                                    </p:set>
                                    <p:animEffect transition="in" filter="fade">
                                      <p:cBhvr>
                                        <p:cTn id="280" dur="500"/>
                                        <p:tgtEl>
                                          <p:spTgt spid="131"/>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133"/>
                                        </p:tgtEl>
                                        <p:attrNameLst>
                                          <p:attrName>style.visibility</p:attrName>
                                        </p:attrNameLst>
                                      </p:cBhvr>
                                      <p:to>
                                        <p:strVal val="visible"/>
                                      </p:to>
                                    </p:set>
                                    <p:animEffect transition="in" filter="fade">
                                      <p:cBhvr>
                                        <p:cTn id="283" dur="500"/>
                                        <p:tgtEl>
                                          <p:spTgt spid="133"/>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137"/>
                                        </p:tgtEl>
                                        <p:attrNameLst>
                                          <p:attrName>style.visibility</p:attrName>
                                        </p:attrNameLst>
                                      </p:cBhvr>
                                      <p:to>
                                        <p:strVal val="visible"/>
                                      </p:to>
                                    </p:set>
                                    <p:animEffect transition="in" filter="fade">
                                      <p:cBhvr>
                                        <p:cTn id="286" dur="500"/>
                                        <p:tgtEl>
                                          <p:spTgt spid="137"/>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41"/>
                                        </p:tgtEl>
                                        <p:attrNameLst>
                                          <p:attrName>style.visibility</p:attrName>
                                        </p:attrNameLst>
                                      </p:cBhvr>
                                      <p:to>
                                        <p:strVal val="visible"/>
                                      </p:to>
                                    </p:set>
                                    <p:animEffect transition="in" filter="fade">
                                      <p:cBhvr>
                                        <p:cTn id="289" dur="500"/>
                                        <p:tgtEl>
                                          <p:spTgt spid="141"/>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45"/>
                                        </p:tgtEl>
                                        <p:attrNameLst>
                                          <p:attrName>style.visibility</p:attrName>
                                        </p:attrNameLst>
                                      </p:cBhvr>
                                      <p:to>
                                        <p:strVal val="visible"/>
                                      </p:to>
                                    </p:set>
                                    <p:animEffect transition="in" filter="fade">
                                      <p:cBhvr>
                                        <p:cTn id="292" dur="500"/>
                                        <p:tgtEl>
                                          <p:spTgt spid="145"/>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49"/>
                                        </p:tgtEl>
                                        <p:attrNameLst>
                                          <p:attrName>style.visibility</p:attrName>
                                        </p:attrNameLst>
                                      </p:cBhvr>
                                      <p:to>
                                        <p:strVal val="visible"/>
                                      </p:to>
                                    </p:set>
                                    <p:animEffect transition="in" filter="fade">
                                      <p:cBhvr>
                                        <p:cTn id="295" dur="500"/>
                                        <p:tgtEl>
                                          <p:spTgt spid="149"/>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51"/>
                                        </p:tgtEl>
                                        <p:attrNameLst>
                                          <p:attrName>style.visibility</p:attrName>
                                        </p:attrNameLst>
                                      </p:cBhvr>
                                      <p:to>
                                        <p:strVal val="visible"/>
                                      </p:to>
                                    </p:set>
                                    <p:animEffect transition="in" filter="fade">
                                      <p:cBhvr>
                                        <p:cTn id="298" dur="500"/>
                                        <p:tgtEl>
                                          <p:spTgt spid="151"/>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53"/>
                                        </p:tgtEl>
                                        <p:attrNameLst>
                                          <p:attrName>style.visibility</p:attrName>
                                        </p:attrNameLst>
                                      </p:cBhvr>
                                      <p:to>
                                        <p:strVal val="visible"/>
                                      </p:to>
                                    </p:set>
                                    <p:animEffect transition="in" filter="fade">
                                      <p:cBhvr>
                                        <p:cTn id="301" dur="500"/>
                                        <p:tgtEl>
                                          <p:spTgt spid="153"/>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55"/>
                                        </p:tgtEl>
                                        <p:attrNameLst>
                                          <p:attrName>style.visibility</p:attrName>
                                        </p:attrNameLst>
                                      </p:cBhvr>
                                      <p:to>
                                        <p:strVal val="visible"/>
                                      </p:to>
                                    </p:set>
                                    <p:animEffect transition="in" filter="fade">
                                      <p:cBhvr>
                                        <p:cTn id="304" dur="500"/>
                                        <p:tgtEl>
                                          <p:spTgt spid="155"/>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157"/>
                                        </p:tgtEl>
                                        <p:attrNameLst>
                                          <p:attrName>style.visibility</p:attrName>
                                        </p:attrNameLst>
                                      </p:cBhvr>
                                      <p:to>
                                        <p:strVal val="visible"/>
                                      </p:to>
                                    </p:set>
                                    <p:animEffect transition="in" filter="fade">
                                      <p:cBhvr>
                                        <p:cTn id="307" dur="500"/>
                                        <p:tgtEl>
                                          <p:spTgt spid="157"/>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158"/>
                                        </p:tgtEl>
                                        <p:attrNameLst>
                                          <p:attrName>style.visibility</p:attrName>
                                        </p:attrNameLst>
                                      </p:cBhvr>
                                      <p:to>
                                        <p:strVal val="visible"/>
                                      </p:to>
                                    </p:set>
                                    <p:animEffect transition="in" filter="fade">
                                      <p:cBhvr>
                                        <p:cTn id="310" dur="500"/>
                                        <p:tgtEl>
                                          <p:spTgt spid="158"/>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159"/>
                                        </p:tgtEl>
                                        <p:attrNameLst>
                                          <p:attrName>style.visibility</p:attrName>
                                        </p:attrNameLst>
                                      </p:cBhvr>
                                      <p:to>
                                        <p:strVal val="visible"/>
                                      </p:to>
                                    </p:set>
                                    <p:animEffect transition="in" filter="fade">
                                      <p:cBhvr>
                                        <p:cTn id="313" dur="500"/>
                                        <p:tgtEl>
                                          <p:spTgt spid="159"/>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160"/>
                                        </p:tgtEl>
                                        <p:attrNameLst>
                                          <p:attrName>style.visibility</p:attrName>
                                        </p:attrNameLst>
                                      </p:cBhvr>
                                      <p:to>
                                        <p:strVal val="visible"/>
                                      </p:to>
                                    </p:set>
                                    <p:animEffect transition="in" filter="fade">
                                      <p:cBhvr>
                                        <p:cTn id="316" dur="500"/>
                                        <p:tgtEl>
                                          <p:spTgt spid="160"/>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161"/>
                                        </p:tgtEl>
                                        <p:attrNameLst>
                                          <p:attrName>style.visibility</p:attrName>
                                        </p:attrNameLst>
                                      </p:cBhvr>
                                      <p:to>
                                        <p:strVal val="visible"/>
                                      </p:to>
                                    </p:set>
                                    <p:animEffect transition="in" filter="fade">
                                      <p:cBhvr>
                                        <p:cTn id="319" dur="500"/>
                                        <p:tgtEl>
                                          <p:spTgt spid="161"/>
                                        </p:tgtEl>
                                      </p:cBhvr>
                                    </p:animEffect>
                                  </p:childTnLst>
                                </p:cTn>
                              </p:par>
                              <p:par>
                                <p:cTn id="320" presetID="10" presetClass="entr" presetSubtype="0" fill="hold" nodeType="withEffect">
                                  <p:stCondLst>
                                    <p:cond delay="0"/>
                                  </p:stCondLst>
                                  <p:childTnLst>
                                    <p:set>
                                      <p:cBhvr>
                                        <p:cTn id="321" dur="1" fill="hold">
                                          <p:stCondLst>
                                            <p:cond delay="0"/>
                                          </p:stCondLst>
                                        </p:cTn>
                                        <p:tgtEl>
                                          <p:spTgt spid="162"/>
                                        </p:tgtEl>
                                        <p:attrNameLst>
                                          <p:attrName>style.visibility</p:attrName>
                                        </p:attrNameLst>
                                      </p:cBhvr>
                                      <p:to>
                                        <p:strVal val="visible"/>
                                      </p:to>
                                    </p:set>
                                    <p:animEffect transition="in" filter="fade">
                                      <p:cBhvr>
                                        <p:cTn id="322" dur="500"/>
                                        <p:tgtEl>
                                          <p:spTgt spid="162"/>
                                        </p:tgtEl>
                                      </p:cBhvr>
                                    </p:animEffect>
                                  </p:childTnLst>
                                </p:cTn>
                              </p:par>
                              <p:par>
                                <p:cTn id="323" presetID="10" presetClass="entr" presetSubtype="0" fill="hold" nodeType="withEffect">
                                  <p:stCondLst>
                                    <p:cond delay="0"/>
                                  </p:stCondLst>
                                  <p:childTnLst>
                                    <p:set>
                                      <p:cBhvr>
                                        <p:cTn id="324" dur="1" fill="hold">
                                          <p:stCondLst>
                                            <p:cond delay="0"/>
                                          </p:stCondLst>
                                        </p:cTn>
                                        <p:tgtEl>
                                          <p:spTgt spid="163"/>
                                        </p:tgtEl>
                                        <p:attrNameLst>
                                          <p:attrName>style.visibility</p:attrName>
                                        </p:attrNameLst>
                                      </p:cBhvr>
                                      <p:to>
                                        <p:strVal val="visible"/>
                                      </p:to>
                                    </p:set>
                                    <p:animEffect transition="in" filter="fade">
                                      <p:cBhvr>
                                        <p:cTn id="325" dur="500"/>
                                        <p:tgtEl>
                                          <p:spTgt spid="163"/>
                                        </p:tgtEl>
                                      </p:cBhvr>
                                    </p:animEffect>
                                  </p:childTnLst>
                                </p:cTn>
                              </p:par>
                              <p:par>
                                <p:cTn id="326" presetID="10" presetClass="entr" presetSubtype="0" fill="hold" nodeType="withEffect">
                                  <p:stCondLst>
                                    <p:cond delay="0"/>
                                  </p:stCondLst>
                                  <p:childTnLst>
                                    <p:set>
                                      <p:cBhvr>
                                        <p:cTn id="327" dur="1" fill="hold">
                                          <p:stCondLst>
                                            <p:cond delay="0"/>
                                          </p:stCondLst>
                                        </p:cTn>
                                        <p:tgtEl>
                                          <p:spTgt spid="164"/>
                                        </p:tgtEl>
                                        <p:attrNameLst>
                                          <p:attrName>style.visibility</p:attrName>
                                        </p:attrNameLst>
                                      </p:cBhvr>
                                      <p:to>
                                        <p:strVal val="visible"/>
                                      </p:to>
                                    </p:set>
                                    <p:animEffect transition="in" filter="fade">
                                      <p:cBhvr>
                                        <p:cTn id="328" dur="500"/>
                                        <p:tgtEl>
                                          <p:spTgt spid="164"/>
                                        </p:tgtEl>
                                      </p:cBhvr>
                                    </p:animEffect>
                                  </p:childTnLst>
                                </p:cTn>
                              </p:par>
                              <p:par>
                                <p:cTn id="329" presetID="10" presetClass="entr" presetSubtype="0" fill="hold" nodeType="withEffect">
                                  <p:stCondLst>
                                    <p:cond delay="0"/>
                                  </p:stCondLst>
                                  <p:childTnLst>
                                    <p:set>
                                      <p:cBhvr>
                                        <p:cTn id="330" dur="1" fill="hold">
                                          <p:stCondLst>
                                            <p:cond delay="0"/>
                                          </p:stCondLst>
                                        </p:cTn>
                                        <p:tgtEl>
                                          <p:spTgt spid="165"/>
                                        </p:tgtEl>
                                        <p:attrNameLst>
                                          <p:attrName>style.visibility</p:attrName>
                                        </p:attrNameLst>
                                      </p:cBhvr>
                                      <p:to>
                                        <p:strVal val="visible"/>
                                      </p:to>
                                    </p:set>
                                    <p:animEffect transition="in" filter="fade">
                                      <p:cBhvr>
                                        <p:cTn id="331" dur="500"/>
                                        <p:tgtEl>
                                          <p:spTgt spid="165"/>
                                        </p:tgtEl>
                                      </p:cBhvr>
                                    </p:animEffect>
                                  </p:childTnLst>
                                </p:cTn>
                              </p:par>
                              <p:par>
                                <p:cTn id="332" presetID="10" presetClass="entr" presetSubtype="0" fill="hold" nodeType="withEffect">
                                  <p:stCondLst>
                                    <p:cond delay="0"/>
                                  </p:stCondLst>
                                  <p:childTnLst>
                                    <p:set>
                                      <p:cBhvr>
                                        <p:cTn id="333" dur="1" fill="hold">
                                          <p:stCondLst>
                                            <p:cond delay="0"/>
                                          </p:stCondLst>
                                        </p:cTn>
                                        <p:tgtEl>
                                          <p:spTgt spid="166"/>
                                        </p:tgtEl>
                                        <p:attrNameLst>
                                          <p:attrName>style.visibility</p:attrName>
                                        </p:attrNameLst>
                                      </p:cBhvr>
                                      <p:to>
                                        <p:strVal val="visible"/>
                                      </p:to>
                                    </p:set>
                                    <p:animEffect transition="in" filter="fade">
                                      <p:cBhvr>
                                        <p:cTn id="334" dur="500"/>
                                        <p:tgtEl>
                                          <p:spTgt spid="166"/>
                                        </p:tgtEl>
                                      </p:cBhvr>
                                    </p:animEffect>
                                  </p:childTnLst>
                                </p:cTn>
                              </p:par>
                              <p:par>
                                <p:cTn id="335" presetID="10" presetClass="entr" presetSubtype="0" fill="hold" nodeType="withEffect">
                                  <p:stCondLst>
                                    <p:cond delay="0"/>
                                  </p:stCondLst>
                                  <p:childTnLst>
                                    <p:set>
                                      <p:cBhvr>
                                        <p:cTn id="336" dur="1" fill="hold">
                                          <p:stCondLst>
                                            <p:cond delay="0"/>
                                          </p:stCondLst>
                                        </p:cTn>
                                        <p:tgtEl>
                                          <p:spTgt spid="167"/>
                                        </p:tgtEl>
                                        <p:attrNameLst>
                                          <p:attrName>style.visibility</p:attrName>
                                        </p:attrNameLst>
                                      </p:cBhvr>
                                      <p:to>
                                        <p:strVal val="visible"/>
                                      </p:to>
                                    </p:set>
                                    <p:animEffect transition="in" filter="fade">
                                      <p:cBhvr>
                                        <p:cTn id="337" dur="500"/>
                                        <p:tgtEl>
                                          <p:spTgt spid="167"/>
                                        </p:tgtEl>
                                      </p:cBhvr>
                                    </p:animEffect>
                                  </p:childTnLst>
                                </p:cTn>
                              </p:par>
                              <p:par>
                                <p:cTn id="338" presetID="10" presetClass="entr" presetSubtype="0" fill="hold" nodeType="withEffect">
                                  <p:stCondLst>
                                    <p:cond delay="0"/>
                                  </p:stCondLst>
                                  <p:childTnLst>
                                    <p:set>
                                      <p:cBhvr>
                                        <p:cTn id="339" dur="1" fill="hold">
                                          <p:stCondLst>
                                            <p:cond delay="0"/>
                                          </p:stCondLst>
                                        </p:cTn>
                                        <p:tgtEl>
                                          <p:spTgt spid="168"/>
                                        </p:tgtEl>
                                        <p:attrNameLst>
                                          <p:attrName>style.visibility</p:attrName>
                                        </p:attrNameLst>
                                      </p:cBhvr>
                                      <p:to>
                                        <p:strVal val="visible"/>
                                      </p:to>
                                    </p:set>
                                    <p:animEffect transition="in" filter="fade">
                                      <p:cBhvr>
                                        <p:cTn id="340" dur="500"/>
                                        <p:tgtEl>
                                          <p:spTgt spid="168"/>
                                        </p:tgtEl>
                                      </p:cBhvr>
                                    </p:animEffect>
                                  </p:childTnLst>
                                </p:cTn>
                              </p:par>
                              <p:par>
                                <p:cTn id="341" presetID="10" presetClass="entr" presetSubtype="0" fill="hold" nodeType="withEffect">
                                  <p:stCondLst>
                                    <p:cond delay="0"/>
                                  </p:stCondLst>
                                  <p:childTnLst>
                                    <p:set>
                                      <p:cBhvr>
                                        <p:cTn id="342" dur="1" fill="hold">
                                          <p:stCondLst>
                                            <p:cond delay="0"/>
                                          </p:stCondLst>
                                        </p:cTn>
                                        <p:tgtEl>
                                          <p:spTgt spid="169"/>
                                        </p:tgtEl>
                                        <p:attrNameLst>
                                          <p:attrName>style.visibility</p:attrName>
                                        </p:attrNameLst>
                                      </p:cBhvr>
                                      <p:to>
                                        <p:strVal val="visible"/>
                                      </p:to>
                                    </p:set>
                                    <p:animEffect transition="in" filter="fade">
                                      <p:cBhvr>
                                        <p:cTn id="343" dur="500"/>
                                        <p:tgtEl>
                                          <p:spTgt spid="169"/>
                                        </p:tgtEl>
                                      </p:cBhvr>
                                    </p:animEffect>
                                  </p:childTnLst>
                                </p:cTn>
                              </p:par>
                              <p:par>
                                <p:cTn id="344" presetID="10" presetClass="entr" presetSubtype="0" fill="hold" nodeType="withEffect">
                                  <p:stCondLst>
                                    <p:cond delay="0"/>
                                  </p:stCondLst>
                                  <p:childTnLst>
                                    <p:set>
                                      <p:cBhvr>
                                        <p:cTn id="345" dur="1" fill="hold">
                                          <p:stCondLst>
                                            <p:cond delay="0"/>
                                          </p:stCondLst>
                                        </p:cTn>
                                        <p:tgtEl>
                                          <p:spTgt spid="170"/>
                                        </p:tgtEl>
                                        <p:attrNameLst>
                                          <p:attrName>style.visibility</p:attrName>
                                        </p:attrNameLst>
                                      </p:cBhvr>
                                      <p:to>
                                        <p:strVal val="visible"/>
                                      </p:to>
                                    </p:set>
                                    <p:animEffect transition="in" filter="fade">
                                      <p:cBhvr>
                                        <p:cTn id="346" dur="500"/>
                                        <p:tgtEl>
                                          <p:spTgt spid="170"/>
                                        </p:tgtEl>
                                      </p:cBhvr>
                                    </p:animEffect>
                                  </p:childTnLst>
                                </p:cTn>
                              </p:par>
                              <p:par>
                                <p:cTn id="347" presetID="10" presetClass="entr" presetSubtype="0" fill="hold" nodeType="withEffect">
                                  <p:stCondLst>
                                    <p:cond delay="0"/>
                                  </p:stCondLst>
                                  <p:childTnLst>
                                    <p:set>
                                      <p:cBhvr>
                                        <p:cTn id="348" dur="1" fill="hold">
                                          <p:stCondLst>
                                            <p:cond delay="0"/>
                                          </p:stCondLst>
                                        </p:cTn>
                                        <p:tgtEl>
                                          <p:spTgt spid="171"/>
                                        </p:tgtEl>
                                        <p:attrNameLst>
                                          <p:attrName>style.visibility</p:attrName>
                                        </p:attrNameLst>
                                      </p:cBhvr>
                                      <p:to>
                                        <p:strVal val="visible"/>
                                      </p:to>
                                    </p:set>
                                    <p:animEffect transition="in" filter="fade">
                                      <p:cBhvr>
                                        <p:cTn id="349" dur="500"/>
                                        <p:tgtEl>
                                          <p:spTgt spid="171"/>
                                        </p:tgtEl>
                                      </p:cBhvr>
                                    </p:animEffect>
                                  </p:childTnLst>
                                </p:cTn>
                              </p:par>
                              <p:par>
                                <p:cTn id="350" presetID="10" presetClass="entr" presetSubtype="0" fill="hold" nodeType="withEffect">
                                  <p:stCondLst>
                                    <p:cond delay="0"/>
                                  </p:stCondLst>
                                  <p:childTnLst>
                                    <p:set>
                                      <p:cBhvr>
                                        <p:cTn id="351" dur="1" fill="hold">
                                          <p:stCondLst>
                                            <p:cond delay="0"/>
                                          </p:stCondLst>
                                        </p:cTn>
                                        <p:tgtEl>
                                          <p:spTgt spid="172"/>
                                        </p:tgtEl>
                                        <p:attrNameLst>
                                          <p:attrName>style.visibility</p:attrName>
                                        </p:attrNameLst>
                                      </p:cBhvr>
                                      <p:to>
                                        <p:strVal val="visible"/>
                                      </p:to>
                                    </p:set>
                                    <p:animEffect transition="in" filter="fade">
                                      <p:cBhvr>
                                        <p:cTn id="352" dur="500"/>
                                        <p:tgtEl>
                                          <p:spTgt spid="172"/>
                                        </p:tgtEl>
                                      </p:cBhvr>
                                    </p:animEffect>
                                  </p:childTnLst>
                                </p:cTn>
                              </p:par>
                              <p:par>
                                <p:cTn id="353" presetID="10" presetClass="entr" presetSubtype="0" fill="hold" nodeType="withEffect">
                                  <p:stCondLst>
                                    <p:cond delay="0"/>
                                  </p:stCondLst>
                                  <p:childTnLst>
                                    <p:set>
                                      <p:cBhvr>
                                        <p:cTn id="354" dur="1" fill="hold">
                                          <p:stCondLst>
                                            <p:cond delay="0"/>
                                          </p:stCondLst>
                                        </p:cTn>
                                        <p:tgtEl>
                                          <p:spTgt spid="173"/>
                                        </p:tgtEl>
                                        <p:attrNameLst>
                                          <p:attrName>style.visibility</p:attrName>
                                        </p:attrNameLst>
                                      </p:cBhvr>
                                      <p:to>
                                        <p:strVal val="visible"/>
                                      </p:to>
                                    </p:set>
                                    <p:animEffect transition="in" filter="fade">
                                      <p:cBhvr>
                                        <p:cTn id="355" dur="500"/>
                                        <p:tgtEl>
                                          <p:spTgt spid="173"/>
                                        </p:tgtEl>
                                      </p:cBhvr>
                                    </p:animEffect>
                                  </p:childTnLst>
                                </p:cTn>
                              </p:par>
                              <p:par>
                                <p:cTn id="356" presetID="10" presetClass="entr" presetSubtype="0" fill="hold" nodeType="withEffect">
                                  <p:stCondLst>
                                    <p:cond delay="0"/>
                                  </p:stCondLst>
                                  <p:childTnLst>
                                    <p:set>
                                      <p:cBhvr>
                                        <p:cTn id="357" dur="1" fill="hold">
                                          <p:stCondLst>
                                            <p:cond delay="0"/>
                                          </p:stCondLst>
                                        </p:cTn>
                                        <p:tgtEl>
                                          <p:spTgt spid="196"/>
                                        </p:tgtEl>
                                        <p:attrNameLst>
                                          <p:attrName>style.visibility</p:attrName>
                                        </p:attrNameLst>
                                      </p:cBhvr>
                                      <p:to>
                                        <p:strVal val="visible"/>
                                      </p:to>
                                    </p:set>
                                    <p:animEffect transition="in" filter="fade">
                                      <p:cBhvr>
                                        <p:cTn id="358" dur="500"/>
                                        <p:tgtEl>
                                          <p:spTgt spid="196"/>
                                        </p:tgtEl>
                                      </p:cBhvr>
                                    </p:animEffect>
                                  </p:childTnLst>
                                </p:cTn>
                              </p:par>
                              <p:par>
                                <p:cTn id="359" presetID="10" presetClass="entr" presetSubtype="0" fill="hold" nodeType="withEffect">
                                  <p:stCondLst>
                                    <p:cond delay="0"/>
                                  </p:stCondLst>
                                  <p:childTnLst>
                                    <p:set>
                                      <p:cBhvr>
                                        <p:cTn id="360" dur="1" fill="hold">
                                          <p:stCondLst>
                                            <p:cond delay="0"/>
                                          </p:stCondLst>
                                        </p:cTn>
                                        <p:tgtEl>
                                          <p:spTgt spid="197"/>
                                        </p:tgtEl>
                                        <p:attrNameLst>
                                          <p:attrName>style.visibility</p:attrName>
                                        </p:attrNameLst>
                                      </p:cBhvr>
                                      <p:to>
                                        <p:strVal val="visible"/>
                                      </p:to>
                                    </p:set>
                                    <p:animEffect transition="in" filter="fade">
                                      <p:cBhvr>
                                        <p:cTn id="361" dur="500"/>
                                        <p:tgtEl>
                                          <p:spTgt spid="197"/>
                                        </p:tgtEl>
                                      </p:cBhvr>
                                    </p:animEffect>
                                  </p:childTnLst>
                                </p:cTn>
                              </p:par>
                              <p:par>
                                <p:cTn id="362" presetID="10" presetClass="entr" presetSubtype="0" fill="hold" nodeType="withEffect">
                                  <p:stCondLst>
                                    <p:cond delay="0"/>
                                  </p:stCondLst>
                                  <p:childTnLst>
                                    <p:set>
                                      <p:cBhvr>
                                        <p:cTn id="363" dur="1" fill="hold">
                                          <p:stCondLst>
                                            <p:cond delay="0"/>
                                          </p:stCondLst>
                                        </p:cTn>
                                        <p:tgtEl>
                                          <p:spTgt spid="198"/>
                                        </p:tgtEl>
                                        <p:attrNameLst>
                                          <p:attrName>style.visibility</p:attrName>
                                        </p:attrNameLst>
                                      </p:cBhvr>
                                      <p:to>
                                        <p:strVal val="visible"/>
                                      </p:to>
                                    </p:set>
                                    <p:animEffect transition="in" filter="fade">
                                      <p:cBhvr>
                                        <p:cTn id="364" dur="500"/>
                                        <p:tgtEl>
                                          <p:spTgt spid="198"/>
                                        </p:tgtEl>
                                      </p:cBhvr>
                                    </p:animEffect>
                                  </p:childTnLst>
                                </p:cTn>
                              </p:par>
                              <p:par>
                                <p:cTn id="365" presetID="10" presetClass="entr" presetSubtype="0" fill="hold" nodeType="withEffect">
                                  <p:stCondLst>
                                    <p:cond delay="0"/>
                                  </p:stCondLst>
                                  <p:childTnLst>
                                    <p:set>
                                      <p:cBhvr>
                                        <p:cTn id="366" dur="1" fill="hold">
                                          <p:stCondLst>
                                            <p:cond delay="0"/>
                                          </p:stCondLst>
                                        </p:cTn>
                                        <p:tgtEl>
                                          <p:spTgt spid="199"/>
                                        </p:tgtEl>
                                        <p:attrNameLst>
                                          <p:attrName>style.visibility</p:attrName>
                                        </p:attrNameLst>
                                      </p:cBhvr>
                                      <p:to>
                                        <p:strVal val="visible"/>
                                      </p:to>
                                    </p:set>
                                    <p:animEffect transition="in" filter="fade">
                                      <p:cBhvr>
                                        <p:cTn id="367" dur="500"/>
                                        <p:tgtEl>
                                          <p:spTgt spid="199"/>
                                        </p:tgtEl>
                                      </p:cBhvr>
                                    </p:animEffect>
                                  </p:childTnLst>
                                </p:cTn>
                              </p:par>
                              <p:par>
                                <p:cTn id="368" presetID="10" presetClass="entr" presetSubtype="0" fill="hold" nodeType="withEffect">
                                  <p:stCondLst>
                                    <p:cond delay="0"/>
                                  </p:stCondLst>
                                  <p:childTnLst>
                                    <p:set>
                                      <p:cBhvr>
                                        <p:cTn id="369" dur="1" fill="hold">
                                          <p:stCondLst>
                                            <p:cond delay="0"/>
                                          </p:stCondLst>
                                        </p:cTn>
                                        <p:tgtEl>
                                          <p:spTgt spid="200"/>
                                        </p:tgtEl>
                                        <p:attrNameLst>
                                          <p:attrName>style.visibility</p:attrName>
                                        </p:attrNameLst>
                                      </p:cBhvr>
                                      <p:to>
                                        <p:strVal val="visible"/>
                                      </p:to>
                                    </p:set>
                                    <p:animEffect transition="in" filter="fade">
                                      <p:cBhvr>
                                        <p:cTn id="370" dur="500"/>
                                        <p:tgtEl>
                                          <p:spTgt spid="200"/>
                                        </p:tgtEl>
                                      </p:cBhvr>
                                    </p:animEffect>
                                  </p:childTnLst>
                                </p:cTn>
                              </p:par>
                              <p:par>
                                <p:cTn id="371" presetID="10" presetClass="entr" presetSubtype="0" fill="hold" nodeType="withEffect">
                                  <p:stCondLst>
                                    <p:cond delay="0"/>
                                  </p:stCondLst>
                                  <p:childTnLst>
                                    <p:set>
                                      <p:cBhvr>
                                        <p:cTn id="372" dur="1" fill="hold">
                                          <p:stCondLst>
                                            <p:cond delay="0"/>
                                          </p:stCondLst>
                                        </p:cTn>
                                        <p:tgtEl>
                                          <p:spTgt spid="201"/>
                                        </p:tgtEl>
                                        <p:attrNameLst>
                                          <p:attrName>style.visibility</p:attrName>
                                        </p:attrNameLst>
                                      </p:cBhvr>
                                      <p:to>
                                        <p:strVal val="visible"/>
                                      </p:to>
                                    </p:set>
                                    <p:animEffect transition="in" filter="fade">
                                      <p:cBhvr>
                                        <p:cTn id="373" dur="500"/>
                                        <p:tgtEl>
                                          <p:spTgt spid="201"/>
                                        </p:tgtEl>
                                      </p:cBhvr>
                                    </p:animEffect>
                                  </p:childTnLst>
                                </p:cTn>
                              </p:par>
                              <p:par>
                                <p:cTn id="374" presetID="10" presetClass="entr" presetSubtype="0" fill="hold" nodeType="withEffect">
                                  <p:stCondLst>
                                    <p:cond delay="0"/>
                                  </p:stCondLst>
                                  <p:childTnLst>
                                    <p:set>
                                      <p:cBhvr>
                                        <p:cTn id="375" dur="1" fill="hold">
                                          <p:stCondLst>
                                            <p:cond delay="0"/>
                                          </p:stCondLst>
                                        </p:cTn>
                                        <p:tgtEl>
                                          <p:spTgt spid="202"/>
                                        </p:tgtEl>
                                        <p:attrNameLst>
                                          <p:attrName>style.visibility</p:attrName>
                                        </p:attrNameLst>
                                      </p:cBhvr>
                                      <p:to>
                                        <p:strVal val="visible"/>
                                      </p:to>
                                    </p:set>
                                    <p:animEffect transition="in" filter="fade">
                                      <p:cBhvr>
                                        <p:cTn id="376" dur="500"/>
                                        <p:tgtEl>
                                          <p:spTgt spid="202"/>
                                        </p:tgtEl>
                                      </p:cBhvr>
                                    </p:animEffect>
                                  </p:childTnLst>
                                </p:cTn>
                              </p:par>
                              <p:par>
                                <p:cTn id="377" presetID="10" presetClass="entr" presetSubtype="0" fill="hold" nodeType="withEffect">
                                  <p:stCondLst>
                                    <p:cond delay="0"/>
                                  </p:stCondLst>
                                  <p:childTnLst>
                                    <p:set>
                                      <p:cBhvr>
                                        <p:cTn id="378" dur="1" fill="hold">
                                          <p:stCondLst>
                                            <p:cond delay="0"/>
                                          </p:stCondLst>
                                        </p:cTn>
                                        <p:tgtEl>
                                          <p:spTgt spid="203"/>
                                        </p:tgtEl>
                                        <p:attrNameLst>
                                          <p:attrName>style.visibility</p:attrName>
                                        </p:attrNameLst>
                                      </p:cBhvr>
                                      <p:to>
                                        <p:strVal val="visible"/>
                                      </p:to>
                                    </p:set>
                                    <p:animEffect transition="in" filter="fade">
                                      <p:cBhvr>
                                        <p:cTn id="379" dur="500"/>
                                        <p:tgtEl>
                                          <p:spTgt spid="203"/>
                                        </p:tgtEl>
                                      </p:cBhvr>
                                    </p:animEffect>
                                  </p:childTnLst>
                                </p:cTn>
                              </p:par>
                              <p:par>
                                <p:cTn id="380" presetID="10" presetClass="entr" presetSubtype="0" fill="hold" nodeType="withEffect">
                                  <p:stCondLst>
                                    <p:cond delay="0"/>
                                  </p:stCondLst>
                                  <p:childTnLst>
                                    <p:set>
                                      <p:cBhvr>
                                        <p:cTn id="381" dur="1" fill="hold">
                                          <p:stCondLst>
                                            <p:cond delay="0"/>
                                          </p:stCondLst>
                                        </p:cTn>
                                        <p:tgtEl>
                                          <p:spTgt spid="204"/>
                                        </p:tgtEl>
                                        <p:attrNameLst>
                                          <p:attrName>style.visibility</p:attrName>
                                        </p:attrNameLst>
                                      </p:cBhvr>
                                      <p:to>
                                        <p:strVal val="visible"/>
                                      </p:to>
                                    </p:set>
                                    <p:animEffect transition="in" filter="fade">
                                      <p:cBhvr>
                                        <p:cTn id="382" dur="500"/>
                                        <p:tgtEl>
                                          <p:spTgt spid="204"/>
                                        </p:tgtEl>
                                      </p:cBhvr>
                                    </p:animEffect>
                                  </p:childTnLst>
                                </p:cTn>
                              </p:par>
                              <p:par>
                                <p:cTn id="383" presetID="10" presetClass="entr" presetSubtype="0" fill="hold" nodeType="withEffect">
                                  <p:stCondLst>
                                    <p:cond delay="0"/>
                                  </p:stCondLst>
                                  <p:childTnLst>
                                    <p:set>
                                      <p:cBhvr>
                                        <p:cTn id="384" dur="1" fill="hold">
                                          <p:stCondLst>
                                            <p:cond delay="0"/>
                                          </p:stCondLst>
                                        </p:cTn>
                                        <p:tgtEl>
                                          <p:spTgt spid="205"/>
                                        </p:tgtEl>
                                        <p:attrNameLst>
                                          <p:attrName>style.visibility</p:attrName>
                                        </p:attrNameLst>
                                      </p:cBhvr>
                                      <p:to>
                                        <p:strVal val="visible"/>
                                      </p:to>
                                    </p:set>
                                    <p:animEffect transition="in" filter="fade">
                                      <p:cBhvr>
                                        <p:cTn id="385" dur="500"/>
                                        <p:tgtEl>
                                          <p:spTgt spid="205"/>
                                        </p:tgtEl>
                                      </p:cBhvr>
                                    </p:animEffect>
                                  </p:childTnLst>
                                </p:cTn>
                              </p:par>
                              <p:par>
                                <p:cTn id="386" presetID="10" presetClass="entr" presetSubtype="0" fill="hold" nodeType="withEffect">
                                  <p:stCondLst>
                                    <p:cond delay="0"/>
                                  </p:stCondLst>
                                  <p:childTnLst>
                                    <p:set>
                                      <p:cBhvr>
                                        <p:cTn id="387" dur="1" fill="hold">
                                          <p:stCondLst>
                                            <p:cond delay="0"/>
                                          </p:stCondLst>
                                        </p:cTn>
                                        <p:tgtEl>
                                          <p:spTgt spid="206"/>
                                        </p:tgtEl>
                                        <p:attrNameLst>
                                          <p:attrName>style.visibility</p:attrName>
                                        </p:attrNameLst>
                                      </p:cBhvr>
                                      <p:to>
                                        <p:strVal val="visible"/>
                                      </p:to>
                                    </p:set>
                                    <p:animEffect transition="in" filter="fade">
                                      <p:cBhvr>
                                        <p:cTn id="388" dur="500"/>
                                        <p:tgtEl>
                                          <p:spTgt spid="206"/>
                                        </p:tgtEl>
                                      </p:cBhvr>
                                    </p:animEffect>
                                  </p:childTnLst>
                                </p:cTn>
                              </p:par>
                              <p:par>
                                <p:cTn id="389" presetID="10" presetClass="entr" presetSubtype="0" fill="hold" nodeType="withEffect">
                                  <p:stCondLst>
                                    <p:cond delay="0"/>
                                  </p:stCondLst>
                                  <p:childTnLst>
                                    <p:set>
                                      <p:cBhvr>
                                        <p:cTn id="390" dur="1" fill="hold">
                                          <p:stCondLst>
                                            <p:cond delay="0"/>
                                          </p:stCondLst>
                                        </p:cTn>
                                        <p:tgtEl>
                                          <p:spTgt spid="207"/>
                                        </p:tgtEl>
                                        <p:attrNameLst>
                                          <p:attrName>style.visibility</p:attrName>
                                        </p:attrNameLst>
                                      </p:cBhvr>
                                      <p:to>
                                        <p:strVal val="visible"/>
                                      </p:to>
                                    </p:set>
                                    <p:animEffect transition="in" filter="fade">
                                      <p:cBhvr>
                                        <p:cTn id="391" dur="500"/>
                                        <p:tgtEl>
                                          <p:spTgt spid="207"/>
                                        </p:tgtEl>
                                      </p:cBhvr>
                                    </p:animEffect>
                                  </p:childTnLst>
                                </p:cTn>
                              </p:par>
                              <p:par>
                                <p:cTn id="392" presetID="10" presetClass="entr" presetSubtype="0" fill="hold" nodeType="withEffect">
                                  <p:stCondLst>
                                    <p:cond delay="0"/>
                                  </p:stCondLst>
                                  <p:childTnLst>
                                    <p:set>
                                      <p:cBhvr>
                                        <p:cTn id="393" dur="1" fill="hold">
                                          <p:stCondLst>
                                            <p:cond delay="0"/>
                                          </p:stCondLst>
                                        </p:cTn>
                                        <p:tgtEl>
                                          <p:spTgt spid="208"/>
                                        </p:tgtEl>
                                        <p:attrNameLst>
                                          <p:attrName>style.visibility</p:attrName>
                                        </p:attrNameLst>
                                      </p:cBhvr>
                                      <p:to>
                                        <p:strVal val="visible"/>
                                      </p:to>
                                    </p:set>
                                    <p:animEffect transition="in" filter="fade">
                                      <p:cBhvr>
                                        <p:cTn id="394" dur="500"/>
                                        <p:tgtEl>
                                          <p:spTgt spid="208"/>
                                        </p:tgtEl>
                                      </p:cBhvr>
                                    </p:animEffect>
                                  </p:childTnLst>
                                </p:cTn>
                              </p:par>
                              <p:par>
                                <p:cTn id="395" presetID="10" presetClass="entr" presetSubtype="0" fill="hold" nodeType="withEffect">
                                  <p:stCondLst>
                                    <p:cond delay="0"/>
                                  </p:stCondLst>
                                  <p:childTnLst>
                                    <p:set>
                                      <p:cBhvr>
                                        <p:cTn id="396" dur="1" fill="hold">
                                          <p:stCondLst>
                                            <p:cond delay="0"/>
                                          </p:stCondLst>
                                        </p:cTn>
                                        <p:tgtEl>
                                          <p:spTgt spid="209"/>
                                        </p:tgtEl>
                                        <p:attrNameLst>
                                          <p:attrName>style.visibility</p:attrName>
                                        </p:attrNameLst>
                                      </p:cBhvr>
                                      <p:to>
                                        <p:strVal val="visible"/>
                                      </p:to>
                                    </p:set>
                                    <p:animEffect transition="in" filter="fade">
                                      <p:cBhvr>
                                        <p:cTn id="397" dur="500"/>
                                        <p:tgtEl>
                                          <p:spTgt spid="209"/>
                                        </p:tgtEl>
                                      </p:cBhvr>
                                    </p:animEffect>
                                  </p:childTnLst>
                                </p:cTn>
                              </p:par>
                              <p:par>
                                <p:cTn id="398" presetID="10" presetClass="entr" presetSubtype="0" fill="hold" nodeType="withEffect">
                                  <p:stCondLst>
                                    <p:cond delay="0"/>
                                  </p:stCondLst>
                                  <p:childTnLst>
                                    <p:set>
                                      <p:cBhvr>
                                        <p:cTn id="399" dur="1" fill="hold">
                                          <p:stCondLst>
                                            <p:cond delay="0"/>
                                          </p:stCondLst>
                                        </p:cTn>
                                        <p:tgtEl>
                                          <p:spTgt spid="210"/>
                                        </p:tgtEl>
                                        <p:attrNameLst>
                                          <p:attrName>style.visibility</p:attrName>
                                        </p:attrNameLst>
                                      </p:cBhvr>
                                      <p:to>
                                        <p:strVal val="visible"/>
                                      </p:to>
                                    </p:set>
                                    <p:animEffect transition="in" filter="fade">
                                      <p:cBhvr>
                                        <p:cTn id="400" dur="500"/>
                                        <p:tgtEl>
                                          <p:spTgt spid="210"/>
                                        </p:tgtEl>
                                      </p:cBhvr>
                                    </p:animEffect>
                                  </p:childTnLst>
                                </p:cTn>
                              </p:par>
                              <p:par>
                                <p:cTn id="401" presetID="10" presetClass="entr" presetSubtype="0" fill="hold" nodeType="withEffect">
                                  <p:stCondLst>
                                    <p:cond delay="0"/>
                                  </p:stCondLst>
                                  <p:childTnLst>
                                    <p:set>
                                      <p:cBhvr>
                                        <p:cTn id="402" dur="1" fill="hold">
                                          <p:stCondLst>
                                            <p:cond delay="0"/>
                                          </p:stCondLst>
                                        </p:cTn>
                                        <p:tgtEl>
                                          <p:spTgt spid="211"/>
                                        </p:tgtEl>
                                        <p:attrNameLst>
                                          <p:attrName>style.visibility</p:attrName>
                                        </p:attrNameLst>
                                      </p:cBhvr>
                                      <p:to>
                                        <p:strVal val="visible"/>
                                      </p:to>
                                    </p:set>
                                    <p:animEffect transition="in" filter="fade">
                                      <p:cBhvr>
                                        <p:cTn id="403" dur="500"/>
                                        <p:tgtEl>
                                          <p:spTgt spid="211"/>
                                        </p:tgtEl>
                                      </p:cBhvr>
                                    </p:animEffect>
                                  </p:childTnLst>
                                </p:cTn>
                              </p:par>
                              <p:par>
                                <p:cTn id="404" presetID="10" presetClass="entr" presetSubtype="0" fill="hold" nodeType="withEffect">
                                  <p:stCondLst>
                                    <p:cond delay="0"/>
                                  </p:stCondLst>
                                  <p:childTnLst>
                                    <p:set>
                                      <p:cBhvr>
                                        <p:cTn id="405" dur="1" fill="hold">
                                          <p:stCondLst>
                                            <p:cond delay="0"/>
                                          </p:stCondLst>
                                        </p:cTn>
                                        <p:tgtEl>
                                          <p:spTgt spid="212"/>
                                        </p:tgtEl>
                                        <p:attrNameLst>
                                          <p:attrName>style.visibility</p:attrName>
                                        </p:attrNameLst>
                                      </p:cBhvr>
                                      <p:to>
                                        <p:strVal val="visible"/>
                                      </p:to>
                                    </p:set>
                                    <p:animEffect transition="in" filter="fade">
                                      <p:cBhvr>
                                        <p:cTn id="406" dur="500"/>
                                        <p:tgtEl>
                                          <p:spTgt spid="212"/>
                                        </p:tgtEl>
                                      </p:cBhvr>
                                    </p:animEffect>
                                  </p:childTnLst>
                                </p:cTn>
                              </p:par>
                              <p:par>
                                <p:cTn id="407" presetID="10" presetClass="entr" presetSubtype="0" fill="hold" nodeType="withEffect">
                                  <p:stCondLst>
                                    <p:cond delay="0"/>
                                  </p:stCondLst>
                                  <p:childTnLst>
                                    <p:set>
                                      <p:cBhvr>
                                        <p:cTn id="408" dur="1" fill="hold">
                                          <p:stCondLst>
                                            <p:cond delay="0"/>
                                          </p:stCondLst>
                                        </p:cTn>
                                        <p:tgtEl>
                                          <p:spTgt spid="213"/>
                                        </p:tgtEl>
                                        <p:attrNameLst>
                                          <p:attrName>style.visibility</p:attrName>
                                        </p:attrNameLst>
                                      </p:cBhvr>
                                      <p:to>
                                        <p:strVal val="visible"/>
                                      </p:to>
                                    </p:set>
                                    <p:animEffect transition="in" filter="fade">
                                      <p:cBhvr>
                                        <p:cTn id="409" dur="500"/>
                                        <p:tgtEl>
                                          <p:spTgt spid="213"/>
                                        </p:tgtEl>
                                      </p:cBhvr>
                                    </p:animEffect>
                                  </p:childTnLst>
                                </p:cTn>
                              </p:par>
                              <p:par>
                                <p:cTn id="410" presetID="10" presetClass="entr" presetSubtype="0" fill="hold" nodeType="withEffect">
                                  <p:stCondLst>
                                    <p:cond delay="0"/>
                                  </p:stCondLst>
                                  <p:childTnLst>
                                    <p:set>
                                      <p:cBhvr>
                                        <p:cTn id="411" dur="1" fill="hold">
                                          <p:stCondLst>
                                            <p:cond delay="0"/>
                                          </p:stCondLst>
                                        </p:cTn>
                                        <p:tgtEl>
                                          <p:spTgt spid="214"/>
                                        </p:tgtEl>
                                        <p:attrNameLst>
                                          <p:attrName>style.visibility</p:attrName>
                                        </p:attrNameLst>
                                      </p:cBhvr>
                                      <p:to>
                                        <p:strVal val="visible"/>
                                      </p:to>
                                    </p:set>
                                    <p:animEffect transition="in" filter="fade">
                                      <p:cBhvr>
                                        <p:cTn id="412" dur="500"/>
                                        <p:tgtEl>
                                          <p:spTgt spid="214"/>
                                        </p:tgtEl>
                                      </p:cBhvr>
                                    </p:animEffect>
                                  </p:childTnLst>
                                </p:cTn>
                              </p:par>
                              <p:par>
                                <p:cTn id="413" presetID="10" presetClass="entr" presetSubtype="0" fill="hold" nodeType="withEffect">
                                  <p:stCondLst>
                                    <p:cond delay="0"/>
                                  </p:stCondLst>
                                  <p:childTnLst>
                                    <p:set>
                                      <p:cBhvr>
                                        <p:cTn id="414" dur="1" fill="hold">
                                          <p:stCondLst>
                                            <p:cond delay="0"/>
                                          </p:stCondLst>
                                        </p:cTn>
                                        <p:tgtEl>
                                          <p:spTgt spid="215"/>
                                        </p:tgtEl>
                                        <p:attrNameLst>
                                          <p:attrName>style.visibility</p:attrName>
                                        </p:attrNameLst>
                                      </p:cBhvr>
                                      <p:to>
                                        <p:strVal val="visible"/>
                                      </p:to>
                                    </p:set>
                                    <p:animEffect transition="in" filter="fade">
                                      <p:cBhvr>
                                        <p:cTn id="415" dur="500"/>
                                        <p:tgtEl>
                                          <p:spTgt spid="215"/>
                                        </p:tgtEl>
                                      </p:cBhvr>
                                    </p:animEffect>
                                  </p:childTnLst>
                                </p:cTn>
                              </p:par>
                              <p:par>
                                <p:cTn id="416" presetID="10" presetClass="entr" presetSubtype="0" fill="hold" nodeType="withEffect">
                                  <p:stCondLst>
                                    <p:cond delay="0"/>
                                  </p:stCondLst>
                                  <p:childTnLst>
                                    <p:set>
                                      <p:cBhvr>
                                        <p:cTn id="417" dur="1" fill="hold">
                                          <p:stCondLst>
                                            <p:cond delay="0"/>
                                          </p:stCondLst>
                                        </p:cTn>
                                        <p:tgtEl>
                                          <p:spTgt spid="216"/>
                                        </p:tgtEl>
                                        <p:attrNameLst>
                                          <p:attrName>style.visibility</p:attrName>
                                        </p:attrNameLst>
                                      </p:cBhvr>
                                      <p:to>
                                        <p:strVal val="visible"/>
                                      </p:to>
                                    </p:set>
                                    <p:animEffect transition="in" filter="fade">
                                      <p:cBhvr>
                                        <p:cTn id="418" dur="500"/>
                                        <p:tgtEl>
                                          <p:spTgt spid="216"/>
                                        </p:tgtEl>
                                      </p:cBhvr>
                                    </p:animEffect>
                                  </p:childTnLst>
                                </p:cTn>
                              </p:par>
                            </p:childTnLst>
                          </p:cTn>
                        </p:par>
                      </p:childTnLst>
                    </p:cTn>
                  </p:par>
                  <p:par>
                    <p:cTn id="419" fill="hold">
                      <p:stCondLst>
                        <p:cond delay="indefinite"/>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219"/>
                                        </p:tgtEl>
                                        <p:attrNameLst>
                                          <p:attrName>style.visibility</p:attrName>
                                        </p:attrNameLst>
                                      </p:cBhvr>
                                      <p:to>
                                        <p:strVal val="visible"/>
                                      </p:to>
                                    </p:set>
                                    <p:animEffect transition="in" filter="fade">
                                      <p:cBhvr>
                                        <p:cTn id="423" dur="500"/>
                                        <p:tgtEl>
                                          <p:spTgt spid="219"/>
                                        </p:tgtEl>
                                      </p:cBhvr>
                                    </p:animEffect>
                                  </p:childTnLst>
                                </p:cTn>
                              </p:par>
                              <p:par>
                                <p:cTn id="424" presetID="10" presetClass="entr" presetSubtype="0" fill="hold" grpId="0" nodeType="withEffect">
                                  <p:stCondLst>
                                    <p:cond delay="0"/>
                                  </p:stCondLst>
                                  <p:childTnLst>
                                    <p:set>
                                      <p:cBhvr>
                                        <p:cTn id="425" dur="1" fill="hold">
                                          <p:stCondLst>
                                            <p:cond delay="0"/>
                                          </p:stCondLst>
                                        </p:cTn>
                                        <p:tgtEl>
                                          <p:spTgt spid="7"/>
                                        </p:tgtEl>
                                        <p:attrNameLst>
                                          <p:attrName>style.visibility</p:attrName>
                                        </p:attrNameLst>
                                      </p:cBhvr>
                                      <p:to>
                                        <p:strVal val="visible"/>
                                      </p:to>
                                    </p:set>
                                    <p:animEffect transition="in" filter="fade">
                                      <p:cBhvr>
                                        <p:cTn id="426" dur="500"/>
                                        <p:tgtEl>
                                          <p:spTgt spid="7"/>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220"/>
                                        </p:tgtEl>
                                        <p:attrNameLst>
                                          <p:attrName>style.visibility</p:attrName>
                                        </p:attrNameLst>
                                      </p:cBhvr>
                                      <p:to>
                                        <p:strVal val="visible"/>
                                      </p:to>
                                    </p:set>
                                    <p:animEffect transition="in" filter="fade">
                                      <p:cBhvr>
                                        <p:cTn id="429" dur="500"/>
                                        <p:tgtEl>
                                          <p:spTgt spid="220"/>
                                        </p:tgtEl>
                                      </p:cBhvr>
                                    </p:animEffect>
                                  </p:childTnLst>
                                </p:cTn>
                              </p:par>
                              <p:par>
                                <p:cTn id="430" presetID="10" presetClass="entr" presetSubtype="0" fill="hold" grpId="0" nodeType="withEffect">
                                  <p:stCondLst>
                                    <p:cond delay="0"/>
                                  </p:stCondLst>
                                  <p:childTnLst>
                                    <p:set>
                                      <p:cBhvr>
                                        <p:cTn id="431" dur="1" fill="hold">
                                          <p:stCondLst>
                                            <p:cond delay="0"/>
                                          </p:stCondLst>
                                        </p:cTn>
                                        <p:tgtEl>
                                          <p:spTgt spid="221"/>
                                        </p:tgtEl>
                                        <p:attrNameLst>
                                          <p:attrName>style.visibility</p:attrName>
                                        </p:attrNameLst>
                                      </p:cBhvr>
                                      <p:to>
                                        <p:strVal val="visible"/>
                                      </p:to>
                                    </p:set>
                                    <p:animEffect transition="in" filter="fade">
                                      <p:cBhvr>
                                        <p:cTn id="432" dur="500"/>
                                        <p:tgtEl>
                                          <p:spTgt spid="221"/>
                                        </p:tgtEl>
                                      </p:cBhvr>
                                    </p:animEffect>
                                  </p:childTnLst>
                                </p:cTn>
                              </p:par>
                              <p:par>
                                <p:cTn id="433" presetID="10" presetClass="entr" presetSubtype="0" fill="hold" grpId="0" nodeType="withEffect">
                                  <p:stCondLst>
                                    <p:cond delay="0"/>
                                  </p:stCondLst>
                                  <p:childTnLst>
                                    <p:set>
                                      <p:cBhvr>
                                        <p:cTn id="434" dur="1" fill="hold">
                                          <p:stCondLst>
                                            <p:cond delay="0"/>
                                          </p:stCondLst>
                                        </p:cTn>
                                        <p:tgtEl>
                                          <p:spTgt spid="222"/>
                                        </p:tgtEl>
                                        <p:attrNameLst>
                                          <p:attrName>style.visibility</p:attrName>
                                        </p:attrNameLst>
                                      </p:cBhvr>
                                      <p:to>
                                        <p:strVal val="visible"/>
                                      </p:to>
                                    </p:set>
                                    <p:animEffect transition="in" filter="fade">
                                      <p:cBhvr>
                                        <p:cTn id="435" dur="500"/>
                                        <p:tgtEl>
                                          <p:spTgt spid="222"/>
                                        </p:tgtEl>
                                      </p:cBhvr>
                                    </p:animEffect>
                                  </p:childTnLst>
                                </p:cTn>
                              </p:par>
                              <p:par>
                                <p:cTn id="436" presetID="10" presetClass="entr" presetSubtype="0" fill="hold" nodeType="withEffect">
                                  <p:stCondLst>
                                    <p:cond delay="0"/>
                                  </p:stCondLst>
                                  <p:childTnLst>
                                    <p:set>
                                      <p:cBhvr>
                                        <p:cTn id="437" dur="1" fill="hold">
                                          <p:stCondLst>
                                            <p:cond delay="0"/>
                                          </p:stCondLst>
                                        </p:cTn>
                                        <p:tgtEl>
                                          <p:spTgt spid="223"/>
                                        </p:tgtEl>
                                        <p:attrNameLst>
                                          <p:attrName>style.visibility</p:attrName>
                                        </p:attrNameLst>
                                      </p:cBhvr>
                                      <p:to>
                                        <p:strVal val="visible"/>
                                      </p:to>
                                    </p:set>
                                    <p:animEffect transition="in" filter="fade">
                                      <p:cBhvr>
                                        <p:cTn id="438" dur="500"/>
                                        <p:tgtEl>
                                          <p:spTgt spid="223"/>
                                        </p:tgtEl>
                                      </p:cBhvr>
                                    </p:animEffect>
                                  </p:childTnLst>
                                </p:cTn>
                              </p:par>
                              <p:par>
                                <p:cTn id="439" presetID="10" presetClass="entr" presetSubtype="0" fill="hold" nodeType="withEffect">
                                  <p:stCondLst>
                                    <p:cond delay="0"/>
                                  </p:stCondLst>
                                  <p:childTnLst>
                                    <p:set>
                                      <p:cBhvr>
                                        <p:cTn id="440" dur="1" fill="hold">
                                          <p:stCondLst>
                                            <p:cond delay="0"/>
                                          </p:stCondLst>
                                        </p:cTn>
                                        <p:tgtEl>
                                          <p:spTgt spid="224"/>
                                        </p:tgtEl>
                                        <p:attrNameLst>
                                          <p:attrName>style.visibility</p:attrName>
                                        </p:attrNameLst>
                                      </p:cBhvr>
                                      <p:to>
                                        <p:strVal val="visible"/>
                                      </p:to>
                                    </p:set>
                                    <p:animEffect transition="in" filter="fade">
                                      <p:cBhvr>
                                        <p:cTn id="441" dur="500"/>
                                        <p:tgtEl>
                                          <p:spTgt spid="224"/>
                                        </p:tgtEl>
                                      </p:cBhvr>
                                    </p:animEffect>
                                  </p:childTnLst>
                                </p:cTn>
                              </p:par>
                              <p:par>
                                <p:cTn id="442" presetID="10" presetClass="entr" presetSubtype="0" fill="hold" nodeType="withEffect">
                                  <p:stCondLst>
                                    <p:cond delay="0"/>
                                  </p:stCondLst>
                                  <p:childTnLst>
                                    <p:set>
                                      <p:cBhvr>
                                        <p:cTn id="443" dur="1" fill="hold">
                                          <p:stCondLst>
                                            <p:cond delay="0"/>
                                          </p:stCondLst>
                                        </p:cTn>
                                        <p:tgtEl>
                                          <p:spTgt spid="225"/>
                                        </p:tgtEl>
                                        <p:attrNameLst>
                                          <p:attrName>style.visibility</p:attrName>
                                        </p:attrNameLst>
                                      </p:cBhvr>
                                      <p:to>
                                        <p:strVal val="visible"/>
                                      </p:to>
                                    </p:set>
                                    <p:animEffect transition="in" filter="fade">
                                      <p:cBhvr>
                                        <p:cTn id="444" dur="500"/>
                                        <p:tgtEl>
                                          <p:spTgt spid="225"/>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226"/>
                                        </p:tgtEl>
                                        <p:attrNameLst>
                                          <p:attrName>style.visibility</p:attrName>
                                        </p:attrNameLst>
                                      </p:cBhvr>
                                      <p:to>
                                        <p:strVal val="visible"/>
                                      </p:to>
                                    </p:set>
                                    <p:animEffect transition="in" filter="fade">
                                      <p:cBhvr>
                                        <p:cTn id="447" dur="500"/>
                                        <p:tgtEl>
                                          <p:spTgt spid="226"/>
                                        </p:tgtEl>
                                      </p:cBhvr>
                                    </p:animEffect>
                                  </p:childTnLst>
                                </p:cTn>
                              </p:par>
                            </p:childTnLst>
                          </p:cTn>
                        </p:par>
                      </p:childTnLst>
                    </p:cTn>
                  </p:par>
                  <p:par>
                    <p:cTn id="448" fill="hold">
                      <p:stCondLst>
                        <p:cond delay="indefinite"/>
                      </p:stCondLst>
                      <p:childTnLst>
                        <p:par>
                          <p:cTn id="449" fill="hold">
                            <p:stCondLst>
                              <p:cond delay="0"/>
                            </p:stCondLst>
                            <p:childTnLst>
                              <p:par>
                                <p:cTn id="450" presetID="10" presetClass="entr" presetSubtype="0" fill="hold" grpId="0" nodeType="clickEffect">
                                  <p:stCondLst>
                                    <p:cond delay="0"/>
                                  </p:stCondLst>
                                  <p:childTnLst>
                                    <p:set>
                                      <p:cBhvr>
                                        <p:cTn id="451" dur="1" fill="hold">
                                          <p:stCondLst>
                                            <p:cond delay="0"/>
                                          </p:stCondLst>
                                        </p:cTn>
                                        <p:tgtEl>
                                          <p:spTgt spid="6"/>
                                        </p:tgtEl>
                                        <p:attrNameLst>
                                          <p:attrName>style.visibility</p:attrName>
                                        </p:attrNameLst>
                                      </p:cBhvr>
                                      <p:to>
                                        <p:strVal val="visible"/>
                                      </p:to>
                                    </p:set>
                                    <p:animEffect transition="in" filter="fade">
                                      <p:cBhvr>
                                        <p:cTn id="452" dur="500"/>
                                        <p:tgtEl>
                                          <p:spTgt spid="6"/>
                                        </p:tgtEl>
                                      </p:cBhvr>
                                    </p:animEffect>
                                  </p:childTnLst>
                                </p:cTn>
                              </p:par>
                            </p:childTnLst>
                          </p:cTn>
                        </p:par>
                        <p:par>
                          <p:cTn id="453" fill="hold">
                            <p:stCondLst>
                              <p:cond delay="500"/>
                            </p:stCondLst>
                            <p:childTnLst>
                              <p:par>
                                <p:cTn id="454" presetID="10" presetClass="exit" presetSubtype="0" fill="hold" grpId="1" nodeType="afterEffect">
                                  <p:stCondLst>
                                    <p:cond delay="0"/>
                                  </p:stCondLst>
                                  <p:childTnLst>
                                    <p:animEffect transition="out" filter="fade">
                                      <p:cBhvr>
                                        <p:cTn id="455" dur="500"/>
                                        <p:tgtEl>
                                          <p:spTgt spid="222"/>
                                        </p:tgtEl>
                                      </p:cBhvr>
                                    </p:animEffect>
                                    <p:set>
                                      <p:cBhvr>
                                        <p:cTn id="456" dur="1" fill="hold">
                                          <p:stCondLst>
                                            <p:cond delay="499"/>
                                          </p:stCondLst>
                                        </p:cTn>
                                        <p:tgtEl>
                                          <p:spTgt spid="222"/>
                                        </p:tgtEl>
                                        <p:attrNameLst>
                                          <p:attrName>style.visibility</p:attrName>
                                        </p:attrNameLst>
                                      </p:cBhvr>
                                      <p:to>
                                        <p:strVal val="hidden"/>
                                      </p:to>
                                    </p:set>
                                  </p:childTnLst>
                                </p:cTn>
                              </p:par>
                            </p:childTnLst>
                          </p:cTn>
                        </p:par>
                        <p:par>
                          <p:cTn id="457" fill="hold">
                            <p:stCondLst>
                              <p:cond delay="1000"/>
                            </p:stCondLst>
                            <p:childTnLst>
                              <p:par>
                                <p:cTn id="458" presetID="10" presetClass="exit" presetSubtype="0" fill="hold" grpId="1" nodeType="afterEffect">
                                  <p:stCondLst>
                                    <p:cond delay="0"/>
                                  </p:stCondLst>
                                  <p:childTnLst>
                                    <p:animEffect transition="out" filter="fade">
                                      <p:cBhvr>
                                        <p:cTn id="459" dur="500"/>
                                        <p:tgtEl>
                                          <p:spTgt spid="6"/>
                                        </p:tgtEl>
                                      </p:cBhvr>
                                    </p:animEffect>
                                    <p:set>
                                      <p:cBhvr>
                                        <p:cTn id="460" dur="1" fill="hold">
                                          <p:stCondLst>
                                            <p:cond delay="499"/>
                                          </p:stCondLst>
                                        </p:cTn>
                                        <p:tgtEl>
                                          <p:spTgt spid="6"/>
                                        </p:tgtEl>
                                        <p:attrNameLst>
                                          <p:attrName>style.visibility</p:attrName>
                                        </p:attrNameLst>
                                      </p:cBhvr>
                                      <p:to>
                                        <p:strVal val="hidden"/>
                                      </p:to>
                                    </p:set>
                                  </p:childTnLst>
                                </p:cTn>
                              </p:par>
                            </p:childTnLst>
                          </p:cTn>
                        </p:par>
                        <p:par>
                          <p:cTn id="461" fill="hold">
                            <p:stCondLst>
                              <p:cond delay="1500"/>
                            </p:stCondLst>
                            <p:childTnLst>
                              <p:par>
                                <p:cTn id="462" presetID="10" presetClass="entr" presetSubtype="0" fill="hold" grpId="0" nodeType="afterEffect">
                                  <p:stCondLst>
                                    <p:cond delay="0"/>
                                  </p:stCondLst>
                                  <p:childTnLst>
                                    <p:set>
                                      <p:cBhvr>
                                        <p:cTn id="463" dur="1" fill="hold">
                                          <p:stCondLst>
                                            <p:cond delay="0"/>
                                          </p:stCondLst>
                                        </p:cTn>
                                        <p:tgtEl>
                                          <p:spTgt spid="235"/>
                                        </p:tgtEl>
                                        <p:attrNameLst>
                                          <p:attrName>style.visibility</p:attrName>
                                        </p:attrNameLst>
                                      </p:cBhvr>
                                      <p:to>
                                        <p:strVal val="visible"/>
                                      </p:to>
                                    </p:set>
                                    <p:animEffect transition="in" filter="fade">
                                      <p:cBhvr>
                                        <p:cTn id="464"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90" grpId="0" animBg="1"/>
      <p:bldP spid="93" grpId="0" animBg="1"/>
      <p:bldP spid="96" grpId="0" animBg="1"/>
      <p:bldP spid="99" grpId="0" animBg="1"/>
      <p:bldP spid="100" grpId="0" animBg="1"/>
      <p:bldP spid="101" grpId="0" animBg="1"/>
      <p:bldP spid="102" grpId="0" animBg="1"/>
      <p:bldP spid="104" grpId="0" animBg="1"/>
      <p:bldP spid="105" grpId="0" animBg="1"/>
      <p:bldP spid="107" grpId="0" animBg="1"/>
      <p:bldP spid="108" grpId="0" animBg="1"/>
      <p:bldP spid="110" grpId="0" animBg="1"/>
      <p:bldP spid="111" grpId="0" animBg="1"/>
      <p:bldP spid="113" grpId="0" animBg="1"/>
      <p:bldP spid="114"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8" grpId="0" animBg="1"/>
      <p:bldP spid="130" grpId="0" animBg="1"/>
      <p:bldP spid="132" grpId="0" animBg="1"/>
      <p:bldP spid="134" grpId="0" animBg="1"/>
      <p:bldP spid="135" grpId="0" animBg="1"/>
      <p:bldP spid="136" grpId="0" animBg="1"/>
      <p:bldP spid="138" grpId="0" animBg="1"/>
      <p:bldP spid="139" grpId="0" animBg="1"/>
      <p:bldP spid="76" grpId="0" animBg="1"/>
      <p:bldP spid="77" grpId="0" animBg="1"/>
      <p:bldP spid="79" grpId="0" animBg="1"/>
      <p:bldP spid="82" grpId="0" animBg="1"/>
      <p:bldP spid="83" grpId="0" animBg="1"/>
      <p:bldP spid="85" grpId="0" animBg="1"/>
      <p:bldP spid="86" grpId="0" animBg="1"/>
      <p:bldP spid="88" grpId="0" animBg="1"/>
      <p:bldP spid="89" grpId="0" animBg="1"/>
      <p:bldP spid="91" grpId="0" animBg="1"/>
      <p:bldP spid="92" grpId="0" animBg="1"/>
      <p:bldP spid="94" grpId="0" animBg="1"/>
      <p:bldP spid="95" grpId="0" animBg="1"/>
      <p:bldP spid="97" grpId="0" animBg="1"/>
      <p:bldP spid="98" grpId="0" animBg="1"/>
      <p:bldP spid="103" grpId="0" animBg="1"/>
      <p:bldP spid="106" grpId="0" animBg="1"/>
      <p:bldP spid="109" grpId="0" animBg="1"/>
      <p:bldP spid="112" grpId="0" animBg="1"/>
      <p:bldP spid="115" grpId="0" animBg="1"/>
      <p:bldP spid="127" grpId="0" animBg="1"/>
      <p:bldP spid="129" grpId="0" animBg="1"/>
      <p:bldP spid="131" grpId="0" animBg="1"/>
      <p:bldP spid="133" grpId="0" animBg="1"/>
      <p:bldP spid="137" grpId="0" animBg="1"/>
      <p:bldP spid="141" grpId="0" animBg="1"/>
      <p:bldP spid="145" grpId="0" animBg="1"/>
      <p:bldP spid="149" grpId="0" animBg="1"/>
      <p:bldP spid="151" grpId="0" animBg="1"/>
      <p:bldP spid="153" grpId="0" animBg="1"/>
      <p:bldP spid="155" grpId="0" animBg="1"/>
      <p:bldP spid="157" grpId="0" animBg="1"/>
      <p:bldP spid="158" grpId="0" animBg="1"/>
      <p:bldP spid="159" grpId="0" animBg="1"/>
      <p:bldP spid="160" grpId="0" animBg="1"/>
      <p:bldP spid="219" grpId="0" animBg="1"/>
      <p:bldP spid="220" grpId="0" animBg="1"/>
      <p:bldP spid="221" grpId="0" animBg="1"/>
      <p:bldP spid="222" grpId="0" animBg="1"/>
      <p:bldP spid="222" grpId="1" animBg="1"/>
      <p:bldP spid="226" grpId="0"/>
      <p:bldP spid="6" grpId="0" animBg="1"/>
      <p:bldP spid="6" grpId="1" animBg="1"/>
      <p:bldP spid="235" grpId="0" animBg="1"/>
      <p:bldP spid="7" grpId="0"/>
      <p:bldP spid="16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Reconstructs</a:t>
            </a:r>
            <a:r>
              <a:rPr lang="en-US" b="1">
                <a:solidFill>
                  <a:srgbClr val="002A5C"/>
                </a:solidFill>
              </a:rPr>
              <a:t> the Original BP Exactly</a:t>
            </a:r>
          </a:p>
        </p:txBody>
      </p:sp>
      <p:pic>
        <p:nvPicPr>
          <p:cNvPr id="9" name="Content Placeholder 8" descr="A screenshot of a cell phone&#10;&#10;Description automatically generated">
            <a:extLst>
              <a:ext uri="{FF2B5EF4-FFF2-40B4-BE49-F238E27FC236}">
                <a16:creationId xmlns:a16="http://schemas.microsoft.com/office/drawing/2014/main" id="{6439D576-7B29-41AE-8689-F36B0846CBF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76401" y="7420513"/>
            <a:ext cx="6550850" cy="6022438"/>
          </a:xfrm>
        </p:spPr>
      </p:pic>
      <p:pic>
        <p:nvPicPr>
          <p:cNvPr id="11" name="Content Placeholder 10" descr="A screenshot of a cell phone&#10;&#10;Description automatically generated">
            <a:extLst>
              <a:ext uri="{FF2B5EF4-FFF2-40B4-BE49-F238E27FC236}">
                <a16:creationId xmlns:a16="http://schemas.microsoft.com/office/drawing/2014/main" id="{D7DD9235-CBB0-4E54-ABFA-B959A096012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823727" y="7420511"/>
            <a:ext cx="6548950" cy="6022438"/>
          </a:xfrm>
        </p:spPr>
      </p:pic>
      <p:sp>
        <p:nvSpPr>
          <p:cNvPr id="18" name="TextBox 17">
            <a:extLst>
              <a:ext uri="{FF2B5EF4-FFF2-40B4-BE49-F238E27FC236}">
                <a16:creationId xmlns:a16="http://schemas.microsoft.com/office/drawing/2014/main" id="{A0FFD958-E8A8-4E5A-898F-9A2F39524A07}"/>
              </a:ext>
            </a:extLst>
          </p:cNvPr>
          <p:cNvSpPr txBox="1"/>
          <p:nvPr/>
        </p:nvSpPr>
        <p:spPr>
          <a:xfrm>
            <a:off x="1676397" y="6620291"/>
            <a:ext cx="12733662" cy="707886"/>
          </a:xfrm>
          <a:prstGeom prst="rect">
            <a:avLst/>
          </a:prstGeom>
          <a:noFill/>
          <a:ln w="38100">
            <a:noFill/>
          </a:ln>
        </p:spPr>
        <p:txBody>
          <a:bodyPr wrap="square" rtlCol="0">
            <a:spAutoFit/>
          </a:bodyPr>
          <a:lstStyle/>
          <a:p>
            <a:pPr algn="l" defTabSz="1828800" hangingPunct="1">
              <a:defRPr/>
            </a:pPr>
            <a:r>
              <a:rPr lang="en-US" sz="4000" b="0" kern="1200">
                <a:latin typeface="Calibri" panose="020F0502020204030204"/>
                <a:ea typeface="+mn-ea"/>
                <a:cs typeface="+mn-cs"/>
              </a:rPr>
              <a:t>Training LeNet-5 on CIFAR-10 (baseline: </a:t>
            </a:r>
            <a:r>
              <a:rPr lang="en-US" sz="4000" b="0" kern="1200" err="1">
                <a:latin typeface="Calibri" panose="020F0502020204030204"/>
                <a:ea typeface="+mn-ea"/>
                <a:cs typeface="+mn-cs"/>
              </a:rPr>
              <a:t>PyTorch</a:t>
            </a:r>
            <a:r>
              <a:rPr lang="en-US" sz="4000" b="0" kern="1200">
                <a:latin typeface="Calibri" panose="020F0502020204030204"/>
                <a:ea typeface="+mn-ea"/>
                <a:cs typeface="+mn-cs"/>
              </a:rPr>
              <a:t> </a:t>
            </a:r>
            <a:r>
              <a:rPr lang="en-US" sz="4000" b="0" kern="1200" err="1">
                <a:latin typeface="Calibri" panose="020F0502020204030204"/>
                <a:ea typeface="+mn-ea"/>
                <a:cs typeface="+mn-cs"/>
              </a:rPr>
              <a:t>Autograd</a:t>
            </a:r>
            <a:r>
              <a:rPr lang="en-US" sz="4000" b="0" kern="1200">
                <a:latin typeface="Calibri" panose="020F0502020204030204"/>
                <a:ea typeface="+mn-ea"/>
                <a:cs typeface="+mn-cs"/>
              </a:rPr>
              <a:t>)</a:t>
            </a:r>
          </a:p>
        </p:txBody>
      </p:sp>
      <p:sp>
        <p:nvSpPr>
          <p:cNvPr id="3" name="Slide Number Placeholder 2">
            <a:extLst>
              <a:ext uri="{FF2B5EF4-FFF2-40B4-BE49-F238E27FC236}">
                <a16:creationId xmlns:a16="http://schemas.microsoft.com/office/drawing/2014/main" id="{38F11259-B0D8-44A9-BB78-33301C17DA81}"/>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74</a:t>
            </a:fld>
            <a:endParaRPr lang="en-US" b="0"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7E0A1225-387A-45A2-ABBC-62E65849EC73}"/>
              </a:ext>
            </a:extLst>
          </p:cNvPr>
          <p:cNvSpPr txBox="1"/>
          <p:nvPr/>
        </p:nvSpPr>
        <p:spPr>
          <a:xfrm>
            <a:off x="1676396" y="3381376"/>
            <a:ext cx="21031200" cy="954107"/>
          </a:xfrm>
          <a:prstGeom prst="rect">
            <a:avLst/>
          </a:prstGeom>
          <a:noFill/>
          <a:ln w="38100">
            <a:noFill/>
          </a:ln>
        </p:spPr>
        <p:txBody>
          <a:bodyPr wrap="square" rtlCol="0">
            <a:spAutoFit/>
          </a:bodyPr>
          <a:lstStyle/>
          <a:p>
            <a:pPr algn="l" defTabSz="1828800" hangingPunct="1">
              <a:defRPr/>
            </a:pPr>
            <a:r>
              <a:rPr lang="en-US" sz="5600" b="0" kern="1200">
                <a:latin typeface="Calibri" panose="020F0502020204030204"/>
                <a:ea typeface="+mn-ea"/>
                <a:cs typeface="+mn-cs"/>
              </a:rPr>
              <a:t>Our method produces gradients </a:t>
            </a:r>
            <a:r>
              <a:rPr lang="en-US" sz="5600" kern="1200">
                <a:solidFill>
                  <a:srgbClr val="00823B"/>
                </a:solidFill>
                <a:latin typeface="Calibri" panose="020F0502020204030204"/>
                <a:ea typeface="+mn-ea"/>
                <a:cs typeface="+mn-cs"/>
              </a:rPr>
              <a:t>mathematically equivalent</a:t>
            </a:r>
            <a:r>
              <a:rPr lang="en-US" sz="5600" b="0" kern="1200">
                <a:latin typeface="Calibri" panose="020F0502020204030204"/>
                <a:ea typeface="+mn-ea"/>
                <a:cs typeface="+mn-cs"/>
              </a:rPr>
              <a:t> to BP.</a:t>
            </a:r>
          </a:p>
        </p:txBody>
      </p:sp>
      <p:sp>
        <p:nvSpPr>
          <p:cNvPr id="10" name="TextBox 9">
            <a:extLst>
              <a:ext uri="{FF2B5EF4-FFF2-40B4-BE49-F238E27FC236}">
                <a16:creationId xmlns:a16="http://schemas.microsoft.com/office/drawing/2014/main" id="{8851B841-0E70-4939-92B2-7766B44546F7}"/>
              </a:ext>
            </a:extLst>
          </p:cNvPr>
          <p:cNvSpPr txBox="1"/>
          <p:nvPr/>
        </p:nvSpPr>
        <p:spPr>
          <a:xfrm>
            <a:off x="1676397" y="4435346"/>
            <a:ext cx="21723426" cy="954107"/>
          </a:xfrm>
          <a:prstGeom prst="rect">
            <a:avLst/>
          </a:prstGeom>
          <a:noFill/>
          <a:ln w="38100">
            <a:noFill/>
          </a:ln>
        </p:spPr>
        <p:txBody>
          <a:bodyPr wrap="square" rtlCol="0">
            <a:spAutoFit/>
          </a:bodyPr>
          <a:lstStyle/>
          <a:p>
            <a:pPr algn="l" defTabSz="1828800" hangingPunct="1">
              <a:defRPr/>
            </a:pPr>
            <a:r>
              <a:rPr lang="en-US" sz="5600" b="0" kern="1200">
                <a:latin typeface="Calibri" panose="020F0502020204030204"/>
                <a:ea typeface="+mn-ea"/>
                <a:cs typeface="+mn-cs"/>
              </a:rPr>
              <a:t>The Jacobians are multiplied in a different order </a:t>
            </a:r>
            <a:r>
              <a:rPr lang="en-US" sz="5600" b="0" kern="1200">
                <a:latin typeface="Calibri" panose="020F0502020204030204" pitchFamily="34" charset="0"/>
                <a:ea typeface="+mn-ea"/>
                <a:cs typeface="Calibri" panose="020F0502020204030204" pitchFamily="34" charset="0"/>
              </a:rPr>
              <a:t>→</a:t>
            </a:r>
            <a:r>
              <a:rPr lang="en-US" sz="5600" b="0" kern="1200">
                <a:latin typeface="Calibri" panose="020F0502020204030204"/>
                <a:ea typeface="+mn-ea"/>
                <a:cs typeface="+mn-cs"/>
              </a:rPr>
              <a:t> numerical differences.</a:t>
            </a:r>
          </a:p>
        </p:txBody>
      </p:sp>
      <p:sp>
        <p:nvSpPr>
          <p:cNvPr id="12" name="TextBox 11">
            <a:extLst>
              <a:ext uri="{FF2B5EF4-FFF2-40B4-BE49-F238E27FC236}">
                <a16:creationId xmlns:a16="http://schemas.microsoft.com/office/drawing/2014/main" id="{635C0275-6BAF-4929-B62C-DE5420634025}"/>
              </a:ext>
            </a:extLst>
          </p:cNvPr>
          <p:cNvSpPr txBox="1"/>
          <p:nvPr/>
        </p:nvSpPr>
        <p:spPr>
          <a:xfrm>
            <a:off x="1676397" y="5489318"/>
            <a:ext cx="21723426" cy="954107"/>
          </a:xfrm>
          <a:prstGeom prst="rect">
            <a:avLst/>
          </a:prstGeom>
          <a:noFill/>
          <a:ln w="38100">
            <a:noFill/>
          </a:ln>
        </p:spPr>
        <p:txBody>
          <a:bodyPr wrap="square" rtlCol="0">
            <a:spAutoFit/>
          </a:bodyPr>
          <a:lstStyle/>
          <a:p>
            <a:pPr algn="l" defTabSz="1828800" hangingPunct="1">
              <a:defRPr/>
            </a:pPr>
            <a:r>
              <a:rPr lang="en-US" sz="5600" b="0" kern="1200">
                <a:latin typeface="Calibri" panose="020F0502020204030204"/>
                <a:ea typeface="+mn-ea"/>
                <a:cs typeface="+mn-cs"/>
              </a:rPr>
              <a:t>Empirically show that such differences do not effect convergence.</a:t>
            </a:r>
          </a:p>
        </p:txBody>
      </p:sp>
    </p:spTree>
    <p:extLst>
      <p:ext uri="{BB962C8B-B14F-4D97-AF65-F5344CB8AC3E}">
        <p14:creationId xmlns:p14="http://schemas.microsoft.com/office/powerpoint/2010/main" val="32920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Jacobians </a:t>
            </a:r>
            <a:r>
              <a:rPr lang="en-US" b="1">
                <a:solidFill>
                  <a:srgbClr val="002A5C"/>
                </a:solidFill>
              </a:rPr>
              <a:t>are Memory &amp; Compute Hungry</a:t>
            </a:r>
            <a:endParaRPr lang="en-US" b="1" dirty="0">
              <a:solidFill>
                <a:srgbClr val="002A5C"/>
              </a:solidFill>
            </a:endParaRPr>
          </a:p>
        </p:txBody>
      </p:sp>
      <p:sp>
        <p:nvSpPr>
          <p:cNvPr id="8" name="Content Placeholder 7">
            <a:extLst>
              <a:ext uri="{FF2B5EF4-FFF2-40B4-BE49-F238E27FC236}">
                <a16:creationId xmlns:a16="http://schemas.microsoft.com/office/drawing/2014/main" id="{B687C180-B3C7-4714-A822-F68C2D5CC2CD}"/>
              </a:ext>
            </a:extLst>
          </p:cNvPr>
          <p:cNvSpPr>
            <a:spLocks noGrp="1"/>
          </p:cNvSpPr>
          <p:nvPr>
            <p:ph idx="1"/>
          </p:nvPr>
        </p:nvSpPr>
        <p:spPr>
          <a:xfrm>
            <a:off x="1676400" y="3381377"/>
            <a:ext cx="21513800" cy="4733886"/>
          </a:xfrm>
        </p:spPr>
        <p:txBody>
          <a:bodyPr>
            <a:normAutofit lnSpcReduction="10000"/>
          </a:bodyPr>
          <a:lstStyle/>
          <a:p>
            <a:pPr marL="0" indent="0">
              <a:spcBef>
                <a:spcPts val="0"/>
              </a:spcBef>
              <a:buNone/>
            </a:pPr>
            <a:r>
              <a:rPr lang="en-US" dirty="0"/>
              <a:t>A full Jacobian can be prohibitively expensive to handle.</a:t>
            </a:r>
          </a:p>
          <a:p>
            <a:pPr>
              <a:spcBef>
                <a:spcPts val="0"/>
              </a:spcBef>
            </a:pPr>
            <a:r>
              <a:rPr lang="en-US" sz="4800" dirty="0"/>
              <a:t>e.g., 1</a:t>
            </a:r>
            <a:r>
              <a:rPr lang="en-US" sz="4800" baseline="30000" dirty="0"/>
              <a:t>st</a:t>
            </a:r>
            <a:r>
              <a:rPr lang="en-US" sz="4800" dirty="0"/>
              <a:t> convolution in VGG-11 on CIFAR-10 images occupy </a:t>
            </a:r>
            <a:r>
              <a:rPr lang="en-US" sz="4800" b="1" dirty="0">
                <a:solidFill>
                  <a:srgbClr val="FF0000"/>
                </a:solidFill>
              </a:rPr>
              <a:t>768 MB </a:t>
            </a:r>
            <a:r>
              <a:rPr lang="en-US" sz="4800" dirty="0"/>
              <a:t>of memory.</a:t>
            </a:r>
          </a:p>
          <a:p>
            <a:pPr>
              <a:spcBef>
                <a:spcPts val="0"/>
              </a:spcBef>
            </a:pPr>
            <a:r>
              <a:rPr lang="en-US" sz="4800" dirty="0"/>
              <a:t>Generated one row at a time by passing basis vectors into </a:t>
            </a:r>
            <a:r>
              <a:rPr lang="en-US" sz="4800" dirty="0" err="1">
                <a:latin typeface="Consolas" panose="020B0609020204030204" pitchFamily="49" charset="0"/>
              </a:rPr>
              <a:t>Op_Grad</a:t>
            </a:r>
            <a:r>
              <a:rPr lang="en-US" sz="4800" dirty="0">
                <a:latin typeface="Consolas" panose="020B0609020204030204" pitchFamily="49" charset="0"/>
              </a:rPr>
              <a:t>()</a:t>
            </a:r>
            <a:r>
              <a:rPr lang="en-US" sz="4800" dirty="0"/>
              <a:t> (the VJP function).</a:t>
            </a:r>
          </a:p>
          <a:p>
            <a:pPr marL="0" indent="0">
              <a:spcBef>
                <a:spcPts val="0"/>
              </a:spcBef>
              <a:buNone/>
            </a:pPr>
            <a:r>
              <a:rPr lang="en-US" dirty="0"/>
              <a:t>Conventional ML algorithms avoid using Jacobians directly (including BP).</a:t>
            </a:r>
          </a:p>
          <a:p>
            <a:pPr marL="0" indent="0">
              <a:spcBef>
                <a:spcPts val="0"/>
              </a:spcBef>
              <a:buNone/>
            </a:pPr>
            <a:endParaRPr lang="en-US" sz="4800" dirty="0"/>
          </a:p>
        </p:txBody>
      </p:sp>
      <p:sp>
        <p:nvSpPr>
          <p:cNvPr id="3" name="Slide Number Placeholder 2">
            <a:extLst>
              <a:ext uri="{FF2B5EF4-FFF2-40B4-BE49-F238E27FC236}">
                <a16:creationId xmlns:a16="http://schemas.microsoft.com/office/drawing/2014/main" id="{CDF5A46D-BD53-4187-87AB-4452B5D539C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75</a:t>
            </a:fld>
            <a:endParaRPr lang="en-US" sz="2400" b="0" kern="1200" dirty="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8F55946B-9E9D-4649-BC84-21A5BD54D1C8}"/>
              </a:ext>
            </a:extLst>
          </p:cNvPr>
          <p:cNvSpPr/>
          <p:nvPr/>
        </p:nvSpPr>
        <p:spPr>
          <a:xfrm>
            <a:off x="9025434"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1875F4BF-7653-4143-A7D0-BCFF5D857757}"/>
              </a:ext>
            </a:extLst>
          </p:cNvPr>
          <p:cNvSpPr/>
          <p:nvPr/>
        </p:nvSpPr>
        <p:spPr>
          <a:xfrm>
            <a:off x="9025434"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670A3B5F-6BB5-406E-948A-A21F4FED5A8C}"/>
              </a:ext>
            </a:extLst>
          </p:cNvPr>
          <p:cNvSpPr/>
          <p:nvPr/>
        </p:nvSpPr>
        <p:spPr>
          <a:xfrm>
            <a:off x="9025434"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35322195-3937-4A9D-9DE7-76ED3C31904C}"/>
              </a:ext>
            </a:extLst>
          </p:cNvPr>
          <p:cNvSpPr/>
          <p:nvPr/>
        </p:nvSpPr>
        <p:spPr>
          <a:xfrm>
            <a:off x="9025434"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625C97E3-FBEF-4216-8F7C-CFD0EE15C17A}"/>
              </a:ext>
            </a:extLst>
          </p:cNvPr>
          <p:cNvSpPr/>
          <p:nvPr/>
        </p:nvSpPr>
        <p:spPr>
          <a:xfrm>
            <a:off x="9025434"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469FD2C-1A32-41F2-BFE4-5E7A02E314FD}"/>
              </a:ext>
            </a:extLst>
          </p:cNvPr>
          <p:cNvSpPr/>
          <p:nvPr/>
        </p:nvSpPr>
        <p:spPr>
          <a:xfrm>
            <a:off x="10195866"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9" name="Rectangle 18">
            <a:extLst>
              <a:ext uri="{FF2B5EF4-FFF2-40B4-BE49-F238E27FC236}">
                <a16:creationId xmlns:a16="http://schemas.microsoft.com/office/drawing/2014/main" id="{3C35F878-31E0-4E5A-ADF1-CEB708D93528}"/>
              </a:ext>
            </a:extLst>
          </p:cNvPr>
          <p:cNvSpPr/>
          <p:nvPr/>
        </p:nvSpPr>
        <p:spPr>
          <a:xfrm>
            <a:off x="10195866"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B14A333D-7A5B-430F-9253-6CF946C492FF}"/>
              </a:ext>
            </a:extLst>
          </p:cNvPr>
          <p:cNvSpPr/>
          <p:nvPr/>
        </p:nvSpPr>
        <p:spPr>
          <a:xfrm>
            <a:off x="10195866"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83F650BE-7332-4211-A417-F7708C1DE0C2}"/>
              </a:ext>
            </a:extLst>
          </p:cNvPr>
          <p:cNvSpPr/>
          <p:nvPr/>
        </p:nvSpPr>
        <p:spPr>
          <a:xfrm>
            <a:off x="10195866"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2" name="Rectangle 21">
            <a:extLst>
              <a:ext uri="{FF2B5EF4-FFF2-40B4-BE49-F238E27FC236}">
                <a16:creationId xmlns:a16="http://schemas.microsoft.com/office/drawing/2014/main" id="{3822F5B5-53E7-4992-BF85-2D2D6616BC71}"/>
              </a:ext>
            </a:extLst>
          </p:cNvPr>
          <p:cNvSpPr/>
          <p:nvPr/>
        </p:nvSpPr>
        <p:spPr>
          <a:xfrm>
            <a:off x="10195866"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3" name="Rectangle 22">
            <a:extLst>
              <a:ext uri="{FF2B5EF4-FFF2-40B4-BE49-F238E27FC236}">
                <a16:creationId xmlns:a16="http://schemas.microsoft.com/office/drawing/2014/main" id="{88F9B6B6-137C-4854-B687-A18E0F8543B6}"/>
              </a:ext>
            </a:extLst>
          </p:cNvPr>
          <p:cNvSpPr/>
          <p:nvPr/>
        </p:nvSpPr>
        <p:spPr>
          <a:xfrm>
            <a:off x="10781082"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8663CCED-C1A5-4AB4-8113-3020F1F99D39}"/>
              </a:ext>
            </a:extLst>
          </p:cNvPr>
          <p:cNvSpPr/>
          <p:nvPr/>
        </p:nvSpPr>
        <p:spPr>
          <a:xfrm>
            <a:off x="10781082"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DD5C59F-AAFE-4B64-986B-1E665561A47C}"/>
              </a:ext>
            </a:extLst>
          </p:cNvPr>
          <p:cNvSpPr/>
          <p:nvPr/>
        </p:nvSpPr>
        <p:spPr>
          <a:xfrm>
            <a:off x="10781082"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D462DD12-414D-4621-8E9A-AED13A1F039D}"/>
              </a:ext>
            </a:extLst>
          </p:cNvPr>
          <p:cNvSpPr/>
          <p:nvPr/>
        </p:nvSpPr>
        <p:spPr>
          <a:xfrm>
            <a:off x="10781082"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7" name="Rectangle 26">
            <a:extLst>
              <a:ext uri="{FF2B5EF4-FFF2-40B4-BE49-F238E27FC236}">
                <a16:creationId xmlns:a16="http://schemas.microsoft.com/office/drawing/2014/main" id="{4899A694-5C91-4D67-A424-373D7FE876E4}"/>
              </a:ext>
            </a:extLst>
          </p:cNvPr>
          <p:cNvSpPr/>
          <p:nvPr/>
        </p:nvSpPr>
        <p:spPr>
          <a:xfrm>
            <a:off x="10781082"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8" name="Rectangle 27">
            <a:extLst>
              <a:ext uri="{FF2B5EF4-FFF2-40B4-BE49-F238E27FC236}">
                <a16:creationId xmlns:a16="http://schemas.microsoft.com/office/drawing/2014/main" id="{DCCCB3A6-0266-48B1-BA8B-281F99B36674}"/>
              </a:ext>
            </a:extLst>
          </p:cNvPr>
          <p:cNvSpPr/>
          <p:nvPr/>
        </p:nvSpPr>
        <p:spPr>
          <a:xfrm>
            <a:off x="11366298"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9" name="Rectangle 28">
            <a:extLst>
              <a:ext uri="{FF2B5EF4-FFF2-40B4-BE49-F238E27FC236}">
                <a16:creationId xmlns:a16="http://schemas.microsoft.com/office/drawing/2014/main" id="{4802A27E-69DA-4740-B857-0885DF51BBA9}"/>
              </a:ext>
            </a:extLst>
          </p:cNvPr>
          <p:cNvSpPr/>
          <p:nvPr/>
        </p:nvSpPr>
        <p:spPr>
          <a:xfrm>
            <a:off x="11366298"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0" name="Rectangle 29">
            <a:extLst>
              <a:ext uri="{FF2B5EF4-FFF2-40B4-BE49-F238E27FC236}">
                <a16:creationId xmlns:a16="http://schemas.microsoft.com/office/drawing/2014/main" id="{05B88D67-2D8F-499A-AA90-99195EBC3C82}"/>
              </a:ext>
            </a:extLst>
          </p:cNvPr>
          <p:cNvSpPr/>
          <p:nvPr/>
        </p:nvSpPr>
        <p:spPr>
          <a:xfrm>
            <a:off x="11366298"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1" name="Rectangle 30">
            <a:extLst>
              <a:ext uri="{FF2B5EF4-FFF2-40B4-BE49-F238E27FC236}">
                <a16:creationId xmlns:a16="http://schemas.microsoft.com/office/drawing/2014/main" id="{691CABBF-2D45-463B-B998-1B67ACCB5E5C}"/>
              </a:ext>
            </a:extLst>
          </p:cNvPr>
          <p:cNvSpPr/>
          <p:nvPr/>
        </p:nvSpPr>
        <p:spPr>
          <a:xfrm>
            <a:off x="11366298"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3DD95F27-40BF-4910-8149-E033D81CCBD2}"/>
              </a:ext>
            </a:extLst>
          </p:cNvPr>
          <p:cNvSpPr/>
          <p:nvPr/>
        </p:nvSpPr>
        <p:spPr>
          <a:xfrm>
            <a:off x="11366298"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3" name="Rectangle 32">
            <a:extLst>
              <a:ext uri="{FF2B5EF4-FFF2-40B4-BE49-F238E27FC236}">
                <a16:creationId xmlns:a16="http://schemas.microsoft.com/office/drawing/2014/main" id="{BDB90183-56C7-431E-B944-32584CEE01A0}"/>
              </a:ext>
            </a:extLst>
          </p:cNvPr>
          <p:cNvSpPr/>
          <p:nvPr/>
        </p:nvSpPr>
        <p:spPr>
          <a:xfrm>
            <a:off x="11951514"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6F6DE3C9-BF34-4336-84F2-D689AB3F2846}"/>
              </a:ext>
            </a:extLst>
          </p:cNvPr>
          <p:cNvSpPr/>
          <p:nvPr/>
        </p:nvSpPr>
        <p:spPr>
          <a:xfrm>
            <a:off x="11951514"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309B32B8-736F-4B1C-A60B-F16A156D1361}"/>
              </a:ext>
            </a:extLst>
          </p:cNvPr>
          <p:cNvSpPr/>
          <p:nvPr/>
        </p:nvSpPr>
        <p:spPr>
          <a:xfrm>
            <a:off x="11951514"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6" name="Rectangle 35">
            <a:extLst>
              <a:ext uri="{FF2B5EF4-FFF2-40B4-BE49-F238E27FC236}">
                <a16:creationId xmlns:a16="http://schemas.microsoft.com/office/drawing/2014/main" id="{EE326F3A-9A03-456E-814B-77134C4AA125}"/>
              </a:ext>
            </a:extLst>
          </p:cNvPr>
          <p:cNvSpPr/>
          <p:nvPr/>
        </p:nvSpPr>
        <p:spPr>
          <a:xfrm>
            <a:off x="11951514"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7" name="Rectangle 36">
            <a:extLst>
              <a:ext uri="{FF2B5EF4-FFF2-40B4-BE49-F238E27FC236}">
                <a16:creationId xmlns:a16="http://schemas.microsoft.com/office/drawing/2014/main" id="{A7E0337F-5B47-402B-BC0F-1E60CD5E1563}"/>
              </a:ext>
            </a:extLst>
          </p:cNvPr>
          <p:cNvSpPr/>
          <p:nvPr/>
        </p:nvSpPr>
        <p:spPr>
          <a:xfrm>
            <a:off x="11951514"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8" name="Rectangle 37">
            <a:extLst>
              <a:ext uri="{FF2B5EF4-FFF2-40B4-BE49-F238E27FC236}">
                <a16:creationId xmlns:a16="http://schemas.microsoft.com/office/drawing/2014/main" id="{C5DF94C3-9654-49BB-A99F-B71C3A49B5B8}"/>
              </a:ext>
            </a:extLst>
          </p:cNvPr>
          <p:cNvSpPr/>
          <p:nvPr/>
        </p:nvSpPr>
        <p:spPr>
          <a:xfrm>
            <a:off x="12536730"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9" name="Rectangle 38">
            <a:extLst>
              <a:ext uri="{FF2B5EF4-FFF2-40B4-BE49-F238E27FC236}">
                <a16:creationId xmlns:a16="http://schemas.microsoft.com/office/drawing/2014/main" id="{3595C43F-E1D0-4FC3-8DF0-22B02D448035}"/>
              </a:ext>
            </a:extLst>
          </p:cNvPr>
          <p:cNvSpPr/>
          <p:nvPr/>
        </p:nvSpPr>
        <p:spPr>
          <a:xfrm>
            <a:off x="12536730"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0" name="Rectangle 39">
            <a:extLst>
              <a:ext uri="{FF2B5EF4-FFF2-40B4-BE49-F238E27FC236}">
                <a16:creationId xmlns:a16="http://schemas.microsoft.com/office/drawing/2014/main" id="{BE7F2074-1BE0-45C6-85E1-AF9D7892C868}"/>
              </a:ext>
            </a:extLst>
          </p:cNvPr>
          <p:cNvSpPr/>
          <p:nvPr/>
        </p:nvSpPr>
        <p:spPr>
          <a:xfrm>
            <a:off x="12536730"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1" name="Rectangle 40">
            <a:extLst>
              <a:ext uri="{FF2B5EF4-FFF2-40B4-BE49-F238E27FC236}">
                <a16:creationId xmlns:a16="http://schemas.microsoft.com/office/drawing/2014/main" id="{58E2DC86-34E5-42D7-9A8D-16035EFDB8F9}"/>
              </a:ext>
            </a:extLst>
          </p:cNvPr>
          <p:cNvSpPr/>
          <p:nvPr/>
        </p:nvSpPr>
        <p:spPr>
          <a:xfrm>
            <a:off x="12536730"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2" name="Rectangle 41">
            <a:extLst>
              <a:ext uri="{FF2B5EF4-FFF2-40B4-BE49-F238E27FC236}">
                <a16:creationId xmlns:a16="http://schemas.microsoft.com/office/drawing/2014/main" id="{14F651C4-C815-4562-B7A8-793345CDA302}"/>
              </a:ext>
            </a:extLst>
          </p:cNvPr>
          <p:cNvSpPr/>
          <p:nvPr/>
        </p:nvSpPr>
        <p:spPr>
          <a:xfrm>
            <a:off x="12536730"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4" name="Rectangle 43">
            <a:extLst>
              <a:ext uri="{FF2B5EF4-FFF2-40B4-BE49-F238E27FC236}">
                <a16:creationId xmlns:a16="http://schemas.microsoft.com/office/drawing/2014/main" id="{63D67603-EC90-49E3-AEE8-89724BFDBB06}"/>
              </a:ext>
            </a:extLst>
          </p:cNvPr>
          <p:cNvSpPr/>
          <p:nvPr/>
        </p:nvSpPr>
        <p:spPr>
          <a:xfrm>
            <a:off x="10195866"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5" name="Rectangle 44">
            <a:extLst>
              <a:ext uri="{FF2B5EF4-FFF2-40B4-BE49-F238E27FC236}">
                <a16:creationId xmlns:a16="http://schemas.microsoft.com/office/drawing/2014/main" id="{9F06CC1D-A90C-441F-922E-659961BC750D}"/>
              </a:ext>
            </a:extLst>
          </p:cNvPr>
          <p:cNvSpPr/>
          <p:nvPr/>
        </p:nvSpPr>
        <p:spPr>
          <a:xfrm>
            <a:off x="10781082"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6" name="Rectangle 45">
            <a:extLst>
              <a:ext uri="{FF2B5EF4-FFF2-40B4-BE49-F238E27FC236}">
                <a16:creationId xmlns:a16="http://schemas.microsoft.com/office/drawing/2014/main" id="{959FF4E9-C5B4-431F-B770-42B84D0C8D2C}"/>
              </a:ext>
            </a:extLst>
          </p:cNvPr>
          <p:cNvSpPr/>
          <p:nvPr/>
        </p:nvSpPr>
        <p:spPr>
          <a:xfrm>
            <a:off x="11366298"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7" name="Rectangle 46">
            <a:extLst>
              <a:ext uri="{FF2B5EF4-FFF2-40B4-BE49-F238E27FC236}">
                <a16:creationId xmlns:a16="http://schemas.microsoft.com/office/drawing/2014/main" id="{62CDD4F7-AF87-4CC3-B29E-A1F6DA0EEAC7}"/>
              </a:ext>
            </a:extLst>
          </p:cNvPr>
          <p:cNvSpPr/>
          <p:nvPr/>
        </p:nvSpPr>
        <p:spPr>
          <a:xfrm>
            <a:off x="11951514"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8" name="Rectangle 47">
            <a:extLst>
              <a:ext uri="{FF2B5EF4-FFF2-40B4-BE49-F238E27FC236}">
                <a16:creationId xmlns:a16="http://schemas.microsoft.com/office/drawing/2014/main" id="{DD4AEAA7-1693-489C-8232-E0F78AFD13C8}"/>
              </a:ext>
            </a:extLst>
          </p:cNvPr>
          <p:cNvSpPr/>
          <p:nvPr/>
        </p:nvSpPr>
        <p:spPr>
          <a:xfrm>
            <a:off x="12536730"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FF53A74-317C-4B41-A3F9-5782D8EEF55F}"/>
                  </a:ext>
                </a:extLst>
              </p:cNvPr>
              <p:cNvSpPr txBox="1"/>
              <p:nvPr/>
            </p:nvSpPr>
            <p:spPr>
              <a:xfrm>
                <a:off x="7877050" y="11147787"/>
                <a:ext cx="1126334" cy="61555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b="0" i="1" kern="1200">
                          <a:solidFill>
                            <a:prstClr val="black"/>
                          </a:solidFill>
                          <a:latin typeface="Cambria Math" panose="02040503050406030204" pitchFamily="18" charset="0"/>
                          <a:ea typeface="+mn-ea"/>
                          <a:cs typeface="+mn-cs"/>
                        </a:rPr>
                        <m:t>𝑓</m:t>
                      </m:r>
                      <m:d>
                        <m:dPr>
                          <m:ctrlPr>
                            <a:rPr lang="en-US" sz="4000" b="0" i="1" kern="1200">
                              <a:solidFill>
                                <a:prstClr val="black"/>
                              </a:solidFill>
                              <a:latin typeface="Cambria Math" panose="02040503050406030204" pitchFamily="18" charset="0"/>
                              <a:ea typeface="+mn-ea"/>
                              <a:cs typeface="+mn-cs"/>
                            </a:rPr>
                          </m:ctrlPr>
                        </m:dPr>
                        <m:e>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e>
                      </m:d>
                    </m:oMath>
                  </m:oMathPara>
                </a14:m>
                <a:endParaRPr lang="en-US" sz="4000" b="0" kern="1200" dirty="0">
                  <a:solidFill>
                    <a:prstClr val="black"/>
                  </a:solidFill>
                  <a:latin typeface="Calibri" panose="020F0502020204030204"/>
                  <a:ea typeface="+mn-ea"/>
                  <a:cs typeface="+mn-cs"/>
                </a:endParaRPr>
              </a:p>
            </p:txBody>
          </p:sp>
        </mc:Choice>
        <mc:Fallback xmlns="">
          <p:sp>
            <p:nvSpPr>
              <p:cNvPr id="49" name="TextBox 48">
                <a:extLst>
                  <a:ext uri="{FF2B5EF4-FFF2-40B4-BE49-F238E27FC236}">
                    <a16:creationId xmlns:a16="http://schemas.microsoft.com/office/drawing/2014/main" id="{0FF53A74-317C-4B41-A3F9-5782D8EEF55F}"/>
                  </a:ext>
                </a:extLst>
              </p:cNvPr>
              <p:cNvSpPr txBox="1">
                <a:spLocks noRot="1" noChangeAspect="1" noMove="1" noResize="1" noEditPoints="1" noAdjustHandles="1" noChangeArrowheads="1" noChangeShapeType="1" noTextEdit="1"/>
              </p:cNvSpPr>
              <p:nvPr/>
            </p:nvSpPr>
            <p:spPr>
              <a:xfrm>
                <a:off x="7877050" y="11147787"/>
                <a:ext cx="1126334"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528CA5A-B73E-4F2C-8740-109F68327D41}"/>
                  </a:ext>
                </a:extLst>
              </p:cNvPr>
              <p:cNvSpPr txBox="1"/>
              <p:nvPr/>
            </p:nvSpPr>
            <p:spPr>
              <a:xfrm>
                <a:off x="12042400" y="7598463"/>
                <a:ext cx="403444" cy="615553"/>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oMath>
                  </m:oMathPara>
                </a14:m>
                <a:endParaRPr lang="en-US" sz="4000" b="0" kern="1200" dirty="0">
                  <a:solidFill>
                    <a:prstClr val="black"/>
                  </a:solidFill>
                  <a:latin typeface="Calibri" panose="020F0502020204030204"/>
                  <a:ea typeface="+mn-ea"/>
                  <a:cs typeface="+mn-cs"/>
                </a:endParaRPr>
              </a:p>
            </p:txBody>
          </p:sp>
        </mc:Choice>
        <mc:Fallback xmlns="">
          <p:sp>
            <p:nvSpPr>
              <p:cNvPr id="50" name="TextBox 49">
                <a:extLst>
                  <a:ext uri="{FF2B5EF4-FFF2-40B4-BE49-F238E27FC236}">
                    <a16:creationId xmlns:a16="http://schemas.microsoft.com/office/drawing/2014/main" id="{B528CA5A-B73E-4F2C-8740-109F68327D41}"/>
                  </a:ext>
                </a:extLst>
              </p:cNvPr>
              <p:cNvSpPr txBox="1">
                <a:spLocks noRot="1" noChangeAspect="1" noMove="1" noResize="1" noEditPoints="1" noAdjustHandles="1" noChangeArrowheads="1" noChangeShapeType="1" noTextEdit="1"/>
              </p:cNvSpPr>
              <p:nvPr/>
            </p:nvSpPr>
            <p:spPr>
              <a:xfrm>
                <a:off x="12042400" y="7598463"/>
                <a:ext cx="403444" cy="61555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6069B75-A1A5-47C0-A44E-D9D2E8EB76A5}"/>
                  </a:ext>
                </a:extLst>
              </p:cNvPr>
              <p:cNvSpPr txBox="1"/>
              <p:nvPr/>
            </p:nvSpPr>
            <p:spPr>
              <a:xfrm>
                <a:off x="14507392" y="10847221"/>
                <a:ext cx="1412310" cy="1214371"/>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f>
                        <m:fPr>
                          <m:ctrlPr>
                            <a:rPr lang="en-US" sz="4000" b="0" i="1" kern="1200">
                              <a:solidFill>
                                <a:prstClr val="black"/>
                              </a:solidFill>
                              <a:latin typeface="Cambria Math" panose="02040503050406030204" pitchFamily="18" charset="0"/>
                              <a:ea typeface="+mn-ea"/>
                              <a:cs typeface="+mn-cs"/>
                            </a:rPr>
                          </m:ctrlPr>
                        </m:fPr>
                        <m:num>
                          <m:r>
                            <a:rPr lang="en-US" sz="4000" b="0" i="1" kern="1200">
                              <a:solidFill>
                                <a:prstClr val="black"/>
                              </a:solidFill>
                              <a:latin typeface="Cambria Math" panose="02040503050406030204" pitchFamily="18" charset="0"/>
                              <a:ea typeface="+mn-ea"/>
                              <a:cs typeface="+mn-cs"/>
                            </a:rPr>
                            <m:t>𝜕</m:t>
                          </m:r>
                          <m:r>
                            <a:rPr lang="en-US" sz="4000" b="0" i="1" kern="1200">
                              <a:solidFill>
                                <a:prstClr val="black"/>
                              </a:solidFill>
                              <a:latin typeface="Cambria Math" panose="02040503050406030204" pitchFamily="18" charset="0"/>
                              <a:ea typeface="+mn-ea"/>
                              <a:cs typeface="+mn-cs"/>
                            </a:rPr>
                            <m:t>𝑓</m:t>
                          </m:r>
                          <m:r>
                            <a:rPr lang="en-US" sz="4000" b="0" i="1" kern="1200">
                              <a:solidFill>
                                <a:prstClr val="black"/>
                              </a:solidFill>
                              <a:latin typeface="Cambria Math" panose="02040503050406030204" pitchFamily="18" charset="0"/>
                              <a:ea typeface="+mn-ea"/>
                              <a:cs typeface="+mn-cs"/>
                            </a:rPr>
                            <m:t>(</m:t>
                          </m:r>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r>
                            <a:rPr lang="en-US" sz="4000" b="0" i="1" kern="1200">
                              <a:solidFill>
                                <a:prstClr val="black"/>
                              </a:solidFill>
                              <a:latin typeface="Cambria Math" panose="02040503050406030204" pitchFamily="18" charset="0"/>
                              <a:ea typeface="+mn-ea"/>
                              <a:cs typeface="+mn-cs"/>
                            </a:rPr>
                            <m:t>)</m:t>
                          </m:r>
                        </m:num>
                        <m:den>
                          <m:r>
                            <a:rPr lang="en-US" sz="4000" b="0" i="1" kern="1200">
                              <a:solidFill>
                                <a:prstClr val="black"/>
                              </a:solidFill>
                              <a:latin typeface="Cambria Math" panose="02040503050406030204" pitchFamily="18" charset="0"/>
                              <a:ea typeface="+mn-ea"/>
                              <a:cs typeface="+mn-cs"/>
                            </a:rPr>
                            <m:t>𝜕</m:t>
                          </m:r>
                          <m:acc>
                            <m:accPr>
                              <m:chr m:val="⃗"/>
                              <m:ctrlPr>
                                <a:rPr lang="en-US" sz="4000" b="0" i="1" kern="1200">
                                  <a:solidFill>
                                    <a:prstClr val="black"/>
                                  </a:solidFill>
                                  <a:latin typeface="Cambria Math" panose="02040503050406030204" pitchFamily="18" charset="0"/>
                                  <a:ea typeface="+mn-ea"/>
                                  <a:cs typeface="+mn-cs"/>
                                </a:rPr>
                              </m:ctrlPr>
                            </m:accPr>
                            <m:e>
                              <m:r>
                                <a:rPr lang="en-US" sz="4000" b="0" i="1" kern="1200">
                                  <a:solidFill>
                                    <a:prstClr val="black"/>
                                  </a:solidFill>
                                  <a:latin typeface="Cambria Math" panose="02040503050406030204" pitchFamily="18" charset="0"/>
                                  <a:ea typeface="+mn-ea"/>
                                  <a:cs typeface="+mn-cs"/>
                                </a:rPr>
                                <m:t>𝑥</m:t>
                              </m:r>
                            </m:e>
                          </m:acc>
                        </m:den>
                      </m:f>
                    </m:oMath>
                  </m:oMathPara>
                </a14:m>
                <a:endParaRPr lang="en-US" sz="4000" b="0" kern="1200" dirty="0">
                  <a:solidFill>
                    <a:prstClr val="black"/>
                  </a:solidFill>
                  <a:latin typeface="Calibri" panose="020F0502020204030204"/>
                  <a:ea typeface="+mn-ea"/>
                  <a:cs typeface="+mn-cs"/>
                </a:endParaRPr>
              </a:p>
            </p:txBody>
          </p:sp>
        </mc:Choice>
        <mc:Fallback xmlns="">
          <p:sp>
            <p:nvSpPr>
              <p:cNvPr id="53" name="TextBox 52">
                <a:extLst>
                  <a:ext uri="{FF2B5EF4-FFF2-40B4-BE49-F238E27FC236}">
                    <a16:creationId xmlns:a16="http://schemas.microsoft.com/office/drawing/2014/main" id="{D6069B75-A1A5-47C0-A44E-D9D2E8EB76A5}"/>
                  </a:ext>
                </a:extLst>
              </p:cNvPr>
              <p:cNvSpPr txBox="1">
                <a:spLocks noRot="1" noChangeAspect="1" noMove="1" noResize="1" noEditPoints="1" noAdjustHandles="1" noChangeArrowheads="1" noChangeShapeType="1" noTextEdit="1"/>
              </p:cNvSpPr>
              <p:nvPr/>
            </p:nvSpPr>
            <p:spPr>
              <a:xfrm>
                <a:off x="14507392" y="10847221"/>
                <a:ext cx="1412310" cy="1214371"/>
              </a:xfrm>
              <a:prstGeom prst="rect">
                <a:avLst/>
              </a:prstGeom>
              <a:blipFill>
                <a:blip r:embed="rId5"/>
                <a:stretch>
                  <a:fillRect/>
                </a:stretch>
              </a:blipFill>
            </p:spPr>
            <p:txBody>
              <a:bodyPr/>
              <a:lstStyle/>
              <a:p>
                <a:r>
                  <a:rPr lang="en-US">
                    <a:noFill/>
                  </a:rPr>
                  <a:t> </a:t>
                </a:r>
              </a:p>
            </p:txBody>
          </p:sp>
        </mc:Fallback>
      </mc:AlternateContent>
      <p:sp>
        <p:nvSpPr>
          <p:cNvPr id="57" name="Rectangle 56">
            <a:extLst>
              <a:ext uri="{FF2B5EF4-FFF2-40B4-BE49-F238E27FC236}">
                <a16:creationId xmlns:a16="http://schemas.microsoft.com/office/drawing/2014/main" id="{EA93ED97-2CD7-4E43-8E50-9144F20090A1}"/>
              </a:ext>
            </a:extLst>
          </p:cNvPr>
          <p:cNvSpPr/>
          <p:nvPr/>
        </p:nvSpPr>
        <p:spPr>
          <a:xfrm>
            <a:off x="9025434"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id="{49116519-B721-492E-8296-9E6113928DB2}"/>
              </a:ext>
            </a:extLst>
          </p:cNvPr>
          <p:cNvSpPr/>
          <p:nvPr/>
        </p:nvSpPr>
        <p:spPr>
          <a:xfrm>
            <a:off x="10195866"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59" name="Rectangle 58">
            <a:extLst>
              <a:ext uri="{FF2B5EF4-FFF2-40B4-BE49-F238E27FC236}">
                <a16:creationId xmlns:a16="http://schemas.microsoft.com/office/drawing/2014/main" id="{F309EB70-6E41-4BF1-B801-5B0A3D5BDC68}"/>
              </a:ext>
            </a:extLst>
          </p:cNvPr>
          <p:cNvSpPr/>
          <p:nvPr/>
        </p:nvSpPr>
        <p:spPr>
          <a:xfrm>
            <a:off x="10781082"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0" name="Rectangle 59">
            <a:extLst>
              <a:ext uri="{FF2B5EF4-FFF2-40B4-BE49-F238E27FC236}">
                <a16:creationId xmlns:a16="http://schemas.microsoft.com/office/drawing/2014/main" id="{EFAA4745-4854-4CAD-B6F7-E1F2C7001A1C}"/>
              </a:ext>
            </a:extLst>
          </p:cNvPr>
          <p:cNvSpPr/>
          <p:nvPr/>
        </p:nvSpPr>
        <p:spPr>
          <a:xfrm>
            <a:off x="11366298"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1" name="Rectangle 60">
            <a:extLst>
              <a:ext uri="{FF2B5EF4-FFF2-40B4-BE49-F238E27FC236}">
                <a16:creationId xmlns:a16="http://schemas.microsoft.com/office/drawing/2014/main" id="{2168D800-820E-4FC4-9BC2-CEF4421C6270}"/>
              </a:ext>
            </a:extLst>
          </p:cNvPr>
          <p:cNvSpPr/>
          <p:nvPr/>
        </p:nvSpPr>
        <p:spPr>
          <a:xfrm>
            <a:off x="11951514"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2" name="Rectangle 61">
            <a:extLst>
              <a:ext uri="{FF2B5EF4-FFF2-40B4-BE49-F238E27FC236}">
                <a16:creationId xmlns:a16="http://schemas.microsoft.com/office/drawing/2014/main" id="{AC7FF72F-1C58-4162-A3BF-3A03A496E6E4}"/>
              </a:ext>
            </a:extLst>
          </p:cNvPr>
          <p:cNvSpPr/>
          <p:nvPr/>
        </p:nvSpPr>
        <p:spPr>
          <a:xfrm>
            <a:off x="12536730"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3" name="Rectangle 62">
            <a:extLst>
              <a:ext uri="{FF2B5EF4-FFF2-40B4-BE49-F238E27FC236}">
                <a16:creationId xmlns:a16="http://schemas.microsoft.com/office/drawing/2014/main" id="{A8E63933-0A81-48FA-8B58-5B153DE0DAE1}"/>
              </a:ext>
            </a:extLst>
          </p:cNvPr>
          <p:cNvSpPr/>
          <p:nvPr/>
        </p:nvSpPr>
        <p:spPr>
          <a:xfrm>
            <a:off x="13131220"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4" name="Rectangle 63">
            <a:extLst>
              <a:ext uri="{FF2B5EF4-FFF2-40B4-BE49-F238E27FC236}">
                <a16:creationId xmlns:a16="http://schemas.microsoft.com/office/drawing/2014/main" id="{51DC3B1B-00FE-4CBB-8787-4166A4D0153A}"/>
              </a:ext>
            </a:extLst>
          </p:cNvPr>
          <p:cNvSpPr/>
          <p:nvPr/>
        </p:nvSpPr>
        <p:spPr>
          <a:xfrm>
            <a:off x="13131220"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5" name="Rectangle 64">
            <a:extLst>
              <a:ext uri="{FF2B5EF4-FFF2-40B4-BE49-F238E27FC236}">
                <a16:creationId xmlns:a16="http://schemas.microsoft.com/office/drawing/2014/main" id="{5CF5F127-86DE-4088-80AC-3A5A7D08B9C5}"/>
              </a:ext>
            </a:extLst>
          </p:cNvPr>
          <p:cNvSpPr/>
          <p:nvPr/>
        </p:nvSpPr>
        <p:spPr>
          <a:xfrm>
            <a:off x="13131220"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6" name="Rectangle 65">
            <a:extLst>
              <a:ext uri="{FF2B5EF4-FFF2-40B4-BE49-F238E27FC236}">
                <a16:creationId xmlns:a16="http://schemas.microsoft.com/office/drawing/2014/main" id="{766AD0F9-A717-4471-AC17-00D70AE733E9}"/>
              </a:ext>
            </a:extLst>
          </p:cNvPr>
          <p:cNvSpPr/>
          <p:nvPr/>
        </p:nvSpPr>
        <p:spPr>
          <a:xfrm>
            <a:off x="13131220"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7" name="Rectangle 66">
            <a:extLst>
              <a:ext uri="{FF2B5EF4-FFF2-40B4-BE49-F238E27FC236}">
                <a16:creationId xmlns:a16="http://schemas.microsoft.com/office/drawing/2014/main" id="{C04E6B7A-0AE7-4093-B87B-23CEA255C410}"/>
              </a:ext>
            </a:extLst>
          </p:cNvPr>
          <p:cNvSpPr/>
          <p:nvPr/>
        </p:nvSpPr>
        <p:spPr>
          <a:xfrm>
            <a:off x="13131220"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8" name="Rectangle 67">
            <a:extLst>
              <a:ext uri="{FF2B5EF4-FFF2-40B4-BE49-F238E27FC236}">
                <a16:creationId xmlns:a16="http://schemas.microsoft.com/office/drawing/2014/main" id="{6F6F9FBB-9C3F-4218-A55A-D579030F34C3}"/>
              </a:ext>
            </a:extLst>
          </p:cNvPr>
          <p:cNvSpPr/>
          <p:nvPr/>
        </p:nvSpPr>
        <p:spPr>
          <a:xfrm>
            <a:off x="13131220"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69" name="Rectangle 68">
            <a:extLst>
              <a:ext uri="{FF2B5EF4-FFF2-40B4-BE49-F238E27FC236}">
                <a16:creationId xmlns:a16="http://schemas.microsoft.com/office/drawing/2014/main" id="{C5E2528E-8D50-4FB4-8025-B47D8BFF24A4}"/>
              </a:ext>
            </a:extLst>
          </p:cNvPr>
          <p:cNvSpPr/>
          <p:nvPr/>
        </p:nvSpPr>
        <p:spPr>
          <a:xfrm>
            <a:off x="13131220"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0" name="Rectangle 69">
            <a:extLst>
              <a:ext uri="{FF2B5EF4-FFF2-40B4-BE49-F238E27FC236}">
                <a16:creationId xmlns:a16="http://schemas.microsoft.com/office/drawing/2014/main" id="{7C8CF1AC-B45A-4776-837D-9204F5C403CB}"/>
              </a:ext>
            </a:extLst>
          </p:cNvPr>
          <p:cNvSpPr/>
          <p:nvPr/>
        </p:nvSpPr>
        <p:spPr>
          <a:xfrm>
            <a:off x="9025434"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1" name="Rectangle 70">
            <a:extLst>
              <a:ext uri="{FF2B5EF4-FFF2-40B4-BE49-F238E27FC236}">
                <a16:creationId xmlns:a16="http://schemas.microsoft.com/office/drawing/2014/main" id="{D4AC50E8-AC68-4DF4-BB50-15EA9B7E0E80}"/>
              </a:ext>
            </a:extLst>
          </p:cNvPr>
          <p:cNvSpPr/>
          <p:nvPr/>
        </p:nvSpPr>
        <p:spPr>
          <a:xfrm>
            <a:off x="10195866"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2" name="Rectangle 71">
            <a:extLst>
              <a:ext uri="{FF2B5EF4-FFF2-40B4-BE49-F238E27FC236}">
                <a16:creationId xmlns:a16="http://schemas.microsoft.com/office/drawing/2014/main" id="{C86BE7F8-561F-4F75-B924-8BE298EA60FA}"/>
              </a:ext>
            </a:extLst>
          </p:cNvPr>
          <p:cNvSpPr/>
          <p:nvPr/>
        </p:nvSpPr>
        <p:spPr>
          <a:xfrm>
            <a:off x="10781082"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3" name="Rectangle 72">
            <a:extLst>
              <a:ext uri="{FF2B5EF4-FFF2-40B4-BE49-F238E27FC236}">
                <a16:creationId xmlns:a16="http://schemas.microsoft.com/office/drawing/2014/main" id="{E39C5DB1-69C5-4E3C-83A4-C053959DA0ED}"/>
              </a:ext>
            </a:extLst>
          </p:cNvPr>
          <p:cNvSpPr/>
          <p:nvPr/>
        </p:nvSpPr>
        <p:spPr>
          <a:xfrm>
            <a:off x="11366298"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4" name="Rectangle 73">
            <a:extLst>
              <a:ext uri="{FF2B5EF4-FFF2-40B4-BE49-F238E27FC236}">
                <a16:creationId xmlns:a16="http://schemas.microsoft.com/office/drawing/2014/main" id="{4B14F850-6BA2-4417-9330-6455FFD8ED01}"/>
              </a:ext>
            </a:extLst>
          </p:cNvPr>
          <p:cNvSpPr/>
          <p:nvPr/>
        </p:nvSpPr>
        <p:spPr>
          <a:xfrm>
            <a:off x="11951514"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5" name="Rectangle 74">
            <a:extLst>
              <a:ext uri="{FF2B5EF4-FFF2-40B4-BE49-F238E27FC236}">
                <a16:creationId xmlns:a16="http://schemas.microsoft.com/office/drawing/2014/main" id="{1207AD06-F1F1-429D-9469-B4922BB30D28}"/>
              </a:ext>
            </a:extLst>
          </p:cNvPr>
          <p:cNvSpPr/>
          <p:nvPr/>
        </p:nvSpPr>
        <p:spPr>
          <a:xfrm>
            <a:off x="12536730"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6" name="Rectangle 75">
            <a:extLst>
              <a:ext uri="{FF2B5EF4-FFF2-40B4-BE49-F238E27FC236}">
                <a16:creationId xmlns:a16="http://schemas.microsoft.com/office/drawing/2014/main" id="{7791EDEF-F6C9-4D4C-AA36-079803C876FD}"/>
              </a:ext>
            </a:extLst>
          </p:cNvPr>
          <p:cNvSpPr/>
          <p:nvPr/>
        </p:nvSpPr>
        <p:spPr>
          <a:xfrm>
            <a:off x="13131220"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7" name="Rectangle 76">
            <a:extLst>
              <a:ext uri="{FF2B5EF4-FFF2-40B4-BE49-F238E27FC236}">
                <a16:creationId xmlns:a16="http://schemas.microsoft.com/office/drawing/2014/main" id="{A474FD54-1C57-4AAD-A4F5-337E52A5AEA2}"/>
              </a:ext>
            </a:extLst>
          </p:cNvPr>
          <p:cNvSpPr/>
          <p:nvPr/>
        </p:nvSpPr>
        <p:spPr>
          <a:xfrm>
            <a:off x="13716436" y="940730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8" name="Rectangle 77">
            <a:extLst>
              <a:ext uri="{FF2B5EF4-FFF2-40B4-BE49-F238E27FC236}">
                <a16:creationId xmlns:a16="http://schemas.microsoft.com/office/drawing/2014/main" id="{744DE781-2E79-458E-A87B-7E9B07752A4E}"/>
              </a:ext>
            </a:extLst>
          </p:cNvPr>
          <p:cNvSpPr/>
          <p:nvPr/>
        </p:nvSpPr>
        <p:spPr>
          <a:xfrm>
            <a:off x="13716436" y="999252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72EADF34-9C10-44FA-A027-CC9B107C0B62}"/>
              </a:ext>
            </a:extLst>
          </p:cNvPr>
          <p:cNvSpPr/>
          <p:nvPr/>
        </p:nvSpPr>
        <p:spPr>
          <a:xfrm>
            <a:off x="13716436" y="10577740"/>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0" name="Rectangle 79">
            <a:extLst>
              <a:ext uri="{FF2B5EF4-FFF2-40B4-BE49-F238E27FC236}">
                <a16:creationId xmlns:a16="http://schemas.microsoft.com/office/drawing/2014/main" id="{AFB42862-52B4-4363-A5C2-8474C0630D03}"/>
              </a:ext>
            </a:extLst>
          </p:cNvPr>
          <p:cNvSpPr/>
          <p:nvPr/>
        </p:nvSpPr>
        <p:spPr>
          <a:xfrm>
            <a:off x="13716436" y="1116295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1" name="Rectangle 80">
            <a:extLst>
              <a:ext uri="{FF2B5EF4-FFF2-40B4-BE49-F238E27FC236}">
                <a16:creationId xmlns:a16="http://schemas.microsoft.com/office/drawing/2014/main" id="{44FA8591-4271-4EA3-888C-8522B96EA879}"/>
              </a:ext>
            </a:extLst>
          </p:cNvPr>
          <p:cNvSpPr/>
          <p:nvPr/>
        </p:nvSpPr>
        <p:spPr>
          <a:xfrm>
            <a:off x="13716436" y="11748172"/>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2" name="Rectangle 81">
            <a:extLst>
              <a:ext uri="{FF2B5EF4-FFF2-40B4-BE49-F238E27FC236}">
                <a16:creationId xmlns:a16="http://schemas.microsoft.com/office/drawing/2014/main" id="{97ED0BCB-F566-44C8-9776-4A138E81ED2E}"/>
              </a:ext>
            </a:extLst>
          </p:cNvPr>
          <p:cNvSpPr/>
          <p:nvPr/>
        </p:nvSpPr>
        <p:spPr>
          <a:xfrm>
            <a:off x="13716436" y="8236876"/>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3" name="Rectangle 82">
            <a:extLst>
              <a:ext uri="{FF2B5EF4-FFF2-40B4-BE49-F238E27FC236}">
                <a16:creationId xmlns:a16="http://schemas.microsoft.com/office/drawing/2014/main" id="{F21DEDF5-DE07-44E9-8AC4-A80AD0ADE40E}"/>
              </a:ext>
            </a:extLst>
          </p:cNvPr>
          <p:cNvSpPr/>
          <p:nvPr/>
        </p:nvSpPr>
        <p:spPr>
          <a:xfrm>
            <a:off x="13716436" y="12333388"/>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4" name="Rectangle 83">
            <a:extLst>
              <a:ext uri="{FF2B5EF4-FFF2-40B4-BE49-F238E27FC236}">
                <a16:creationId xmlns:a16="http://schemas.microsoft.com/office/drawing/2014/main" id="{53A7CACF-2C5A-405E-8AE9-6123DAEF9FBF}"/>
              </a:ext>
            </a:extLst>
          </p:cNvPr>
          <p:cNvSpPr/>
          <p:nvPr/>
        </p:nvSpPr>
        <p:spPr>
          <a:xfrm>
            <a:off x="13716436" y="12918604"/>
            <a:ext cx="585216" cy="5852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A8480E37-31A1-4822-98F2-5D55B6D994C0}"/>
              </a:ext>
            </a:extLst>
          </p:cNvPr>
          <p:cNvSpPr txBox="1"/>
          <p:nvPr/>
        </p:nvSpPr>
        <p:spPr>
          <a:xfrm>
            <a:off x="8365417" y="10992710"/>
            <a:ext cx="1934566" cy="830997"/>
          </a:xfrm>
          <a:prstGeom prst="rect">
            <a:avLst/>
          </a:prstGeom>
          <a:solidFill>
            <a:schemeClr val="bg1"/>
          </a:solidFill>
          <a:ln>
            <a:solidFill>
              <a:schemeClr val="tx1"/>
            </a:solidFill>
          </a:ln>
        </p:spPr>
        <p:txBody>
          <a:bodyPr wrap="square" rtlCol="0">
            <a:spAutoFit/>
          </a:bodyPr>
          <a:lstStyle/>
          <a:p>
            <a:pPr defTabSz="1828800" hangingPunct="1">
              <a:defRPr/>
            </a:pPr>
            <a:r>
              <a:rPr lang="en-US" sz="4800" b="0" kern="1200" dirty="0">
                <a:solidFill>
                  <a:prstClr val="black"/>
                </a:solidFill>
                <a:latin typeface="Calibri" panose="020F0502020204030204"/>
                <a:ea typeface="+mn-ea"/>
                <a:cs typeface="+mn-cs"/>
              </a:rPr>
              <a:t>65536</a:t>
            </a:r>
          </a:p>
        </p:txBody>
      </p:sp>
      <p:sp>
        <p:nvSpPr>
          <p:cNvPr id="85" name="TextBox 84">
            <a:extLst>
              <a:ext uri="{FF2B5EF4-FFF2-40B4-BE49-F238E27FC236}">
                <a16:creationId xmlns:a16="http://schemas.microsoft.com/office/drawing/2014/main" id="{1B556F37-F520-45F8-850B-C24452BE0279}"/>
              </a:ext>
            </a:extLst>
          </p:cNvPr>
          <p:cNvSpPr txBox="1"/>
          <p:nvPr/>
        </p:nvSpPr>
        <p:spPr>
          <a:xfrm>
            <a:off x="11237012" y="8080308"/>
            <a:ext cx="2014220" cy="830997"/>
          </a:xfrm>
          <a:prstGeom prst="rect">
            <a:avLst/>
          </a:prstGeom>
          <a:solidFill>
            <a:schemeClr val="bg1"/>
          </a:solidFill>
          <a:ln>
            <a:solidFill>
              <a:schemeClr val="tx1"/>
            </a:solidFill>
          </a:ln>
        </p:spPr>
        <p:txBody>
          <a:bodyPr wrap="square" rtlCol="0">
            <a:spAutoFit/>
          </a:bodyPr>
          <a:lstStyle/>
          <a:p>
            <a:pPr defTabSz="1828800" hangingPunct="1">
              <a:defRPr/>
            </a:pPr>
            <a:r>
              <a:rPr lang="en-US" sz="4800" b="0" kern="1200" dirty="0">
                <a:solidFill>
                  <a:prstClr val="black"/>
                </a:solidFill>
                <a:latin typeface="Calibri" panose="020F0502020204030204"/>
                <a:ea typeface="+mn-ea"/>
                <a:cs typeface="+mn-cs"/>
              </a:rPr>
              <a:t>3072</a:t>
            </a:r>
          </a:p>
        </p:txBody>
      </p:sp>
      <p:sp>
        <p:nvSpPr>
          <p:cNvPr id="86" name="TextBox 85">
            <a:extLst>
              <a:ext uri="{FF2B5EF4-FFF2-40B4-BE49-F238E27FC236}">
                <a16:creationId xmlns:a16="http://schemas.microsoft.com/office/drawing/2014/main" id="{C6B2DEE4-F287-4584-994E-4CE109052502}"/>
              </a:ext>
            </a:extLst>
          </p:cNvPr>
          <p:cNvSpPr txBox="1"/>
          <p:nvPr/>
        </p:nvSpPr>
        <p:spPr>
          <a:xfrm>
            <a:off x="11043900" y="11000306"/>
            <a:ext cx="2466796" cy="830997"/>
          </a:xfrm>
          <a:prstGeom prst="rect">
            <a:avLst/>
          </a:prstGeom>
          <a:solidFill>
            <a:schemeClr val="bg1"/>
          </a:solidFill>
          <a:ln>
            <a:solidFill>
              <a:schemeClr val="tx1"/>
            </a:solidFill>
          </a:ln>
        </p:spPr>
        <p:txBody>
          <a:bodyPr wrap="square" rtlCol="0">
            <a:spAutoFit/>
          </a:bodyPr>
          <a:lstStyle/>
          <a:p>
            <a:pPr defTabSz="1828800" hangingPunct="1">
              <a:defRPr/>
            </a:pPr>
            <a:r>
              <a:rPr lang="en-US" sz="4800" kern="1200" dirty="0">
                <a:solidFill>
                  <a:srgbClr val="FF0000"/>
                </a:solidFill>
                <a:latin typeface="Calibri" panose="020F0502020204030204"/>
                <a:ea typeface="+mn-ea"/>
                <a:cs typeface="+mn-cs"/>
              </a:rPr>
              <a:t>768 MB</a:t>
            </a:r>
            <a:endParaRPr lang="en-US" sz="4800" b="0" kern="1200" dirty="0">
              <a:solidFill>
                <a:prstClr val="black"/>
              </a:solidFill>
              <a:latin typeface="Calibri" panose="020F0502020204030204"/>
              <a:ea typeface="+mn-ea"/>
              <a:cs typeface="+mn-cs"/>
            </a:endParaRPr>
          </a:p>
        </p:txBody>
      </p:sp>
      <p:cxnSp>
        <p:nvCxnSpPr>
          <p:cNvPr id="120" name="Connector: Elbow 119">
            <a:extLst>
              <a:ext uri="{FF2B5EF4-FFF2-40B4-BE49-F238E27FC236}">
                <a16:creationId xmlns:a16="http://schemas.microsoft.com/office/drawing/2014/main" id="{841234AB-3A87-415D-BA11-F0E0FF0455E7}"/>
              </a:ext>
            </a:extLst>
          </p:cNvPr>
          <p:cNvCxnSpPr>
            <a:cxnSpLocks/>
            <a:stCxn id="113" idx="3"/>
            <a:endCxn id="20" idx="1"/>
          </p:cNvCxnSpPr>
          <p:nvPr/>
        </p:nvCxnSpPr>
        <p:spPr>
          <a:xfrm>
            <a:off x="6286620" y="10308524"/>
            <a:ext cx="3909246" cy="561824"/>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AC238C47-E70C-4CB4-B810-77D5F0890EC1}"/>
              </a:ext>
            </a:extLst>
          </p:cNvPr>
          <p:cNvCxnSpPr>
            <a:cxnSpLocks/>
            <a:stCxn id="112" idx="3"/>
            <a:endCxn id="17" idx="1"/>
          </p:cNvCxnSpPr>
          <p:nvPr/>
        </p:nvCxnSpPr>
        <p:spPr>
          <a:xfrm flipV="1">
            <a:off x="5509912" y="9699916"/>
            <a:ext cx="4685954" cy="3627"/>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578423FD-840B-4963-8835-60E51E8C15BF}"/>
                  </a:ext>
                </a:extLst>
              </p:cNvPr>
              <p:cNvSpPr txBox="1"/>
              <p:nvPr/>
            </p:nvSpPr>
            <p:spPr>
              <a:xfrm>
                <a:off x="947637" y="7730823"/>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FF0000"/>
                                    </a:solidFill>
                                    <a:latin typeface="Cambria Math" panose="02040503050406030204" pitchFamily="18" charset="0"/>
                                    <a:ea typeface="+mn-ea"/>
                                    <a:cs typeface="+mn-cs"/>
                                  </a:rPr>
                                  <m:t>𝟏</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2" name="TextBox 111">
                <a:extLst>
                  <a:ext uri="{FF2B5EF4-FFF2-40B4-BE49-F238E27FC236}">
                    <a16:creationId xmlns:a16="http://schemas.microsoft.com/office/drawing/2014/main" id="{578423FD-840B-4963-8835-60E51E8C15BF}"/>
                  </a:ext>
                </a:extLst>
              </p:cNvPr>
              <p:cNvSpPr txBox="1">
                <a:spLocks noRot="1" noChangeAspect="1" noMove="1" noResize="1" noEditPoints="1" noAdjustHandles="1" noChangeArrowheads="1" noChangeShapeType="1" noTextEdit="1"/>
              </p:cNvSpPr>
              <p:nvPr/>
            </p:nvSpPr>
            <p:spPr>
              <a:xfrm>
                <a:off x="947637" y="7730823"/>
                <a:ext cx="4562275" cy="3945439"/>
              </a:xfrm>
              <a:prstGeom prst="rect">
                <a:avLst/>
              </a:prstGeom>
              <a:blipFill>
                <a:blip r:embed="rId6"/>
                <a:stretch>
                  <a:fillRect/>
                </a:stretch>
              </a:blipFill>
              <a:ln>
                <a:solidFill>
                  <a:schemeClr val="tx1"/>
                </a:solidFill>
              </a:ln>
            </p:spPr>
            <p:txBody>
              <a:bodyPr/>
              <a:lstStyle/>
              <a:p>
                <a:r>
                  <a:rPr lang="en-US">
                    <a:noFill/>
                  </a:rPr>
                  <a:t> </a:t>
                </a:r>
              </a:p>
            </p:txBody>
          </p:sp>
        </mc:Fallback>
      </mc:AlternateContent>
      <p:cxnSp>
        <p:nvCxnSpPr>
          <p:cNvPr id="119" name="Connector: Elbow 118">
            <a:extLst>
              <a:ext uri="{FF2B5EF4-FFF2-40B4-BE49-F238E27FC236}">
                <a16:creationId xmlns:a16="http://schemas.microsoft.com/office/drawing/2014/main" id="{B87BFEC1-62EC-4FB5-A4C5-1CC30B64B0D1}"/>
              </a:ext>
            </a:extLst>
          </p:cNvPr>
          <p:cNvCxnSpPr>
            <a:cxnSpLocks/>
            <a:stCxn id="115" idx="1"/>
            <a:endCxn id="78" idx="3"/>
          </p:cNvCxnSpPr>
          <p:nvPr/>
        </p:nvCxnSpPr>
        <p:spPr>
          <a:xfrm rot="10800000">
            <a:off x="14301653" y="10285133"/>
            <a:ext cx="774523" cy="394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694DCB7A-D33A-4483-BA29-1921A62A6D3C}"/>
                  </a:ext>
                </a:extLst>
              </p:cNvPr>
              <p:cNvSpPr txBox="1"/>
              <p:nvPr/>
            </p:nvSpPr>
            <p:spPr>
              <a:xfrm>
                <a:off x="15076175" y="8316355"/>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FF0000"/>
                                    </a:solidFill>
                                    <a:latin typeface="Cambria Math" panose="02040503050406030204" pitchFamily="18" charset="0"/>
                                    <a:ea typeface="+mn-ea"/>
                                    <a:cs typeface="+mn-cs"/>
                                  </a:rPr>
                                  <m:t>𝟏</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5" name="TextBox 114">
                <a:extLst>
                  <a:ext uri="{FF2B5EF4-FFF2-40B4-BE49-F238E27FC236}">
                    <a16:creationId xmlns:a16="http://schemas.microsoft.com/office/drawing/2014/main" id="{694DCB7A-D33A-4483-BA29-1921A62A6D3C}"/>
                  </a:ext>
                </a:extLst>
              </p:cNvPr>
              <p:cNvSpPr txBox="1">
                <a:spLocks noRot="1" noChangeAspect="1" noMove="1" noResize="1" noEditPoints="1" noAdjustHandles="1" noChangeArrowheads="1" noChangeShapeType="1" noTextEdit="1"/>
              </p:cNvSpPr>
              <p:nvPr/>
            </p:nvSpPr>
            <p:spPr>
              <a:xfrm>
                <a:off x="15076175" y="8316355"/>
                <a:ext cx="4562275" cy="3945439"/>
              </a:xfrm>
              <a:prstGeom prst="rect">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D01DB10F-D387-47B4-92CA-9EEB6828F6A1}"/>
                  </a:ext>
                </a:extLst>
              </p:cNvPr>
              <p:cNvSpPr txBox="1"/>
              <p:nvPr/>
            </p:nvSpPr>
            <p:spPr>
              <a:xfrm>
                <a:off x="1724345" y="8337792"/>
                <a:ext cx="4562275" cy="3941464"/>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FF0000"/>
                                    </a:solidFill>
                                    <a:latin typeface="Cambria Math" panose="02040503050406030204" pitchFamily="18" charset="0"/>
                                    <a:ea typeface="+mn-ea"/>
                                    <a:cs typeface="+mn-cs"/>
                                  </a:rPr>
                                  <m:t>𝟏</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3" name="TextBox 112">
                <a:extLst>
                  <a:ext uri="{FF2B5EF4-FFF2-40B4-BE49-F238E27FC236}">
                    <a16:creationId xmlns:a16="http://schemas.microsoft.com/office/drawing/2014/main" id="{D01DB10F-D387-47B4-92CA-9EEB6828F6A1}"/>
                  </a:ext>
                </a:extLst>
              </p:cNvPr>
              <p:cNvSpPr txBox="1">
                <a:spLocks noRot="1" noChangeAspect="1" noMove="1" noResize="1" noEditPoints="1" noAdjustHandles="1" noChangeArrowheads="1" noChangeShapeType="1" noTextEdit="1"/>
              </p:cNvSpPr>
              <p:nvPr/>
            </p:nvSpPr>
            <p:spPr>
              <a:xfrm>
                <a:off x="1724345" y="8337792"/>
                <a:ext cx="4562275" cy="3941464"/>
              </a:xfrm>
              <a:prstGeom prst="rect">
                <a:avLst/>
              </a:prstGeom>
              <a:blipFill>
                <a:blip r:embed="rId8"/>
                <a:stretch>
                  <a:fillRect/>
                </a:stretch>
              </a:blipFill>
              <a:ln>
                <a:solidFill>
                  <a:schemeClr val="tx1"/>
                </a:solidFill>
              </a:ln>
            </p:spPr>
            <p:txBody>
              <a:bodyPr/>
              <a:lstStyle/>
              <a:p>
                <a:r>
                  <a:rPr lang="en-US">
                    <a:noFill/>
                  </a:rPr>
                  <a:t> </a:t>
                </a:r>
              </a:p>
            </p:txBody>
          </p:sp>
        </mc:Fallback>
      </mc:AlternateContent>
      <p:cxnSp>
        <p:nvCxnSpPr>
          <p:cNvPr id="121" name="Connector: Elbow 120">
            <a:extLst>
              <a:ext uri="{FF2B5EF4-FFF2-40B4-BE49-F238E27FC236}">
                <a16:creationId xmlns:a16="http://schemas.microsoft.com/office/drawing/2014/main" id="{9D54036A-1CB9-4963-BCF5-C5E3284ECAAC}"/>
              </a:ext>
            </a:extLst>
          </p:cNvPr>
          <p:cNvCxnSpPr>
            <a:cxnSpLocks/>
            <a:stCxn id="116" idx="1"/>
            <a:endCxn id="80" idx="3"/>
          </p:cNvCxnSpPr>
          <p:nvPr/>
        </p:nvCxnSpPr>
        <p:spPr>
          <a:xfrm rot="10800000" flipV="1">
            <a:off x="14301653" y="10881834"/>
            <a:ext cx="1577203" cy="573729"/>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66FD6A8F-1014-4814-B8B0-234B130D63A0}"/>
                  </a:ext>
                </a:extLst>
              </p:cNvPr>
              <p:cNvSpPr txBox="1"/>
              <p:nvPr/>
            </p:nvSpPr>
            <p:spPr>
              <a:xfrm>
                <a:off x="15878855" y="8909115"/>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FF0000"/>
                                        </a:solidFill>
                                        <a:latin typeface="Cambria Math" panose="02040503050406030204" pitchFamily="18" charset="0"/>
                                        <a:ea typeface="+mn-ea"/>
                                        <a:cs typeface="+mn-cs"/>
                                      </a:rPr>
                                      <m:t>𝟏</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6" name="TextBox 115">
                <a:extLst>
                  <a:ext uri="{FF2B5EF4-FFF2-40B4-BE49-F238E27FC236}">
                    <a16:creationId xmlns:a16="http://schemas.microsoft.com/office/drawing/2014/main" id="{66FD6A8F-1014-4814-B8B0-234B130D63A0}"/>
                  </a:ext>
                </a:extLst>
              </p:cNvPr>
              <p:cNvSpPr txBox="1">
                <a:spLocks noRot="1" noChangeAspect="1" noMove="1" noResize="1" noEditPoints="1" noAdjustHandles="1" noChangeArrowheads="1" noChangeShapeType="1" noTextEdit="1"/>
              </p:cNvSpPr>
              <p:nvPr/>
            </p:nvSpPr>
            <p:spPr>
              <a:xfrm>
                <a:off x="15878855" y="8909115"/>
                <a:ext cx="4562275" cy="3945439"/>
              </a:xfrm>
              <a:prstGeom prst="rect">
                <a:avLst/>
              </a:prstGeom>
              <a:blipFill>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C5E640E6-C3C4-41BE-B21E-2EF28186F19C}"/>
                  </a:ext>
                </a:extLst>
              </p:cNvPr>
              <p:cNvSpPr txBox="1"/>
              <p:nvPr/>
            </p:nvSpPr>
            <p:spPr>
              <a:xfrm>
                <a:off x="2501053" y="8830463"/>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FF0000"/>
                                        </a:solidFill>
                                        <a:latin typeface="Cambria Math" panose="02040503050406030204" pitchFamily="18" charset="0"/>
                                        <a:ea typeface="+mn-ea"/>
                                        <a:cs typeface="+mn-cs"/>
                                      </a:rPr>
                                      <m:t>𝟏</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4" name="TextBox 113">
                <a:extLst>
                  <a:ext uri="{FF2B5EF4-FFF2-40B4-BE49-F238E27FC236}">
                    <a16:creationId xmlns:a16="http://schemas.microsoft.com/office/drawing/2014/main" id="{C5E640E6-C3C4-41BE-B21E-2EF28186F19C}"/>
                  </a:ext>
                </a:extLst>
              </p:cNvPr>
              <p:cNvSpPr txBox="1">
                <a:spLocks noRot="1" noChangeAspect="1" noMove="1" noResize="1" noEditPoints="1" noAdjustHandles="1" noChangeArrowheads="1" noChangeShapeType="1" noTextEdit="1"/>
              </p:cNvSpPr>
              <p:nvPr/>
            </p:nvSpPr>
            <p:spPr>
              <a:xfrm>
                <a:off x="2501053" y="8830463"/>
                <a:ext cx="4562275" cy="3945439"/>
              </a:xfrm>
              <a:prstGeom prst="rect">
                <a:avLst/>
              </a:prstGeom>
              <a:blipFill>
                <a:blip r:embed="rId10"/>
                <a:stretch>
                  <a:fillRect/>
                </a:stretch>
              </a:blipFill>
              <a:ln>
                <a:solidFill>
                  <a:schemeClr val="tx1"/>
                </a:solidFill>
              </a:ln>
            </p:spPr>
            <p:txBody>
              <a:bodyPr/>
              <a:lstStyle/>
              <a:p>
                <a:r>
                  <a:rPr lang="en-US">
                    <a:noFill/>
                  </a:rPr>
                  <a:t> </a:t>
                </a:r>
              </a:p>
            </p:txBody>
          </p:sp>
        </mc:Fallback>
      </mc:AlternateContent>
      <p:cxnSp>
        <p:nvCxnSpPr>
          <p:cNvPr id="122" name="Connector: Elbow 121">
            <a:extLst>
              <a:ext uri="{FF2B5EF4-FFF2-40B4-BE49-F238E27FC236}">
                <a16:creationId xmlns:a16="http://schemas.microsoft.com/office/drawing/2014/main" id="{FE26EC44-479B-47FB-BEEE-1C305CEBCFAD}"/>
              </a:ext>
            </a:extLst>
          </p:cNvPr>
          <p:cNvCxnSpPr>
            <a:cxnSpLocks/>
            <a:stCxn id="114" idx="3"/>
            <a:endCxn id="22" idx="1"/>
          </p:cNvCxnSpPr>
          <p:nvPr/>
        </p:nvCxnSpPr>
        <p:spPr>
          <a:xfrm>
            <a:off x="7063328" y="10803183"/>
            <a:ext cx="3132538" cy="1237597"/>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A331B0E6-F31C-4089-ADCA-ECC998697AF1}"/>
              </a:ext>
            </a:extLst>
          </p:cNvPr>
          <p:cNvCxnSpPr>
            <a:cxnSpLocks/>
            <a:stCxn id="117" idx="1"/>
            <a:endCxn id="83" idx="3"/>
          </p:cNvCxnSpPr>
          <p:nvPr/>
        </p:nvCxnSpPr>
        <p:spPr>
          <a:xfrm rot="10800000" flipV="1">
            <a:off x="14301653" y="11474592"/>
            <a:ext cx="2379885" cy="115140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AEBF8C86-9DE7-4709-9106-C2B6CF08206B}"/>
                  </a:ext>
                </a:extLst>
              </p:cNvPr>
              <p:cNvSpPr txBox="1"/>
              <p:nvPr/>
            </p:nvSpPr>
            <p:spPr>
              <a:xfrm>
                <a:off x="16681537" y="9501873"/>
                <a:ext cx="4562275" cy="3945439"/>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FF0000"/>
                                        </a:solidFill>
                                        <a:latin typeface="Cambria Math" panose="02040503050406030204" pitchFamily="18" charset="0"/>
                                        <a:ea typeface="+mn-ea"/>
                                        <a:cs typeface="+mn-cs"/>
                                      </a:rPr>
                                      <m:t>𝟏</m:t>
                                    </m:r>
                                  </m:e>
                                  <m:e>
                                    <m:r>
                                      <a:rPr lang="en-US" sz="4000" i="1" kern="1200">
                                        <a:solidFill>
                                          <a:srgbClr val="4472C4"/>
                                        </a:solidFill>
                                        <a:latin typeface="Cambria Math" panose="02040503050406030204" pitchFamily="18" charset="0"/>
                                        <a:ea typeface="+mn-ea"/>
                                        <a:cs typeface="+mn-cs"/>
                                      </a:rPr>
                                      <m:t>𝟎</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7" name="TextBox 116">
                <a:extLst>
                  <a:ext uri="{FF2B5EF4-FFF2-40B4-BE49-F238E27FC236}">
                    <a16:creationId xmlns:a16="http://schemas.microsoft.com/office/drawing/2014/main" id="{AEBF8C86-9DE7-4709-9106-C2B6CF08206B}"/>
                  </a:ext>
                </a:extLst>
              </p:cNvPr>
              <p:cNvSpPr txBox="1">
                <a:spLocks noRot="1" noChangeAspect="1" noMove="1" noResize="1" noEditPoints="1" noAdjustHandles="1" noChangeArrowheads="1" noChangeShapeType="1" noTextEdit="1"/>
              </p:cNvSpPr>
              <p:nvPr/>
            </p:nvSpPr>
            <p:spPr>
              <a:xfrm>
                <a:off x="16681537" y="9501873"/>
                <a:ext cx="4562275" cy="3945439"/>
              </a:xfrm>
              <a:prstGeom prst="rect">
                <a:avLst/>
              </a:prstGeom>
              <a:blipFill>
                <a:blip r:embed="rId11"/>
                <a:stretch>
                  <a:fillRect/>
                </a:stretch>
              </a:blipFill>
              <a:ln>
                <a:solidFill>
                  <a:schemeClr val="tx1"/>
                </a:solidFill>
              </a:ln>
            </p:spPr>
            <p:txBody>
              <a:bodyPr/>
              <a:lstStyle/>
              <a:p>
                <a:r>
                  <a:rPr lang="en-US">
                    <a:noFill/>
                  </a:rPr>
                  <a:t> </a:t>
                </a:r>
              </a:p>
            </p:txBody>
          </p:sp>
        </mc:Fallback>
      </mc:AlternateContent>
      <p:cxnSp>
        <p:nvCxnSpPr>
          <p:cNvPr id="134" name="Connector: Elbow 133">
            <a:extLst>
              <a:ext uri="{FF2B5EF4-FFF2-40B4-BE49-F238E27FC236}">
                <a16:creationId xmlns:a16="http://schemas.microsoft.com/office/drawing/2014/main" id="{8EC567DF-6A2F-44B2-83C8-A391141FCFA2}"/>
              </a:ext>
            </a:extLst>
          </p:cNvPr>
          <p:cNvCxnSpPr>
            <a:cxnSpLocks/>
            <a:stCxn id="118" idx="3"/>
            <a:endCxn id="71" idx="1"/>
          </p:cNvCxnSpPr>
          <p:nvPr/>
        </p:nvCxnSpPr>
        <p:spPr>
          <a:xfrm>
            <a:off x="7840038" y="11293862"/>
            <a:ext cx="2355828" cy="1917350"/>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74A4620D-CE77-4742-B7BF-C31A7A560A84}"/>
                  </a:ext>
                </a:extLst>
              </p:cNvPr>
              <p:cNvSpPr txBox="1"/>
              <p:nvPr/>
            </p:nvSpPr>
            <p:spPr>
              <a:xfrm>
                <a:off x="3277763" y="9323130"/>
                <a:ext cx="4562275" cy="3941464"/>
              </a:xfrm>
              <a:prstGeom prst="rect">
                <a:avLst/>
              </a:prstGeom>
              <a:solidFill>
                <a:schemeClr val="bg1"/>
              </a:solidFill>
              <a:ln>
                <a:solidFill>
                  <a:schemeClr val="tx1"/>
                </a:solidFill>
              </a:ln>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r>
                        <a:rPr lang="en-US" sz="4000" i="1" kern="1200">
                          <a:solidFill>
                            <a:srgbClr val="4472C4"/>
                          </a:solidFill>
                          <a:latin typeface="Cambria Math" panose="02040503050406030204" pitchFamily="18" charset="0"/>
                          <a:ea typeface="+mn-ea"/>
                          <a:cs typeface="+mn-cs"/>
                        </a:rPr>
                        <m:t>𝑪𝒐𝒏𝒗</m:t>
                      </m:r>
                      <m:r>
                        <a:rPr lang="en-US" sz="4000" i="1" kern="1200">
                          <a:solidFill>
                            <a:srgbClr val="4472C4"/>
                          </a:solidFill>
                          <a:latin typeface="Cambria Math" panose="02040503050406030204" pitchFamily="18" charset="0"/>
                          <a:ea typeface="+mn-ea"/>
                          <a:cs typeface="+mn-cs"/>
                        </a:rPr>
                        <m:t>𝟐</m:t>
                      </m:r>
                      <m:r>
                        <a:rPr lang="en-US" sz="4000" i="1" kern="1200">
                          <a:solidFill>
                            <a:srgbClr val="4472C4"/>
                          </a:solidFill>
                          <a:latin typeface="Cambria Math" panose="02040503050406030204" pitchFamily="18" charset="0"/>
                          <a:ea typeface="+mn-ea"/>
                          <a:cs typeface="+mn-cs"/>
                        </a:rPr>
                        <m:t>𝒅</m:t>
                      </m:r>
                      <m:r>
                        <a:rPr lang="en-US" sz="4000" i="1" kern="1200">
                          <a:solidFill>
                            <a:srgbClr val="4472C4"/>
                          </a:solidFill>
                          <a:latin typeface="Cambria Math" panose="02040503050406030204" pitchFamily="18" charset="0"/>
                          <a:ea typeface="+mn-ea"/>
                          <a:cs typeface="+mn-cs"/>
                        </a:rPr>
                        <m:t>_</m:t>
                      </m:r>
                      <m:r>
                        <a:rPr lang="en-US" sz="4000" i="1" kern="1200">
                          <a:solidFill>
                            <a:srgbClr val="4472C4"/>
                          </a:solidFill>
                          <a:latin typeface="Cambria Math" panose="02040503050406030204" pitchFamily="18" charset="0"/>
                          <a:ea typeface="+mn-ea"/>
                          <a:cs typeface="+mn-cs"/>
                        </a:rPr>
                        <m:t>𝑮𝒓𝒂𝒅</m:t>
                      </m:r>
                      <m:r>
                        <a:rPr lang="en-US" sz="4000" i="1" kern="1200">
                          <a:solidFill>
                            <a:srgbClr val="4472C4"/>
                          </a:solidFill>
                          <a:latin typeface="Cambria Math" panose="02040503050406030204" pitchFamily="18" charset="0"/>
                          <a:ea typeface="+mn-ea"/>
                          <a:cs typeface="+mn-cs"/>
                        </a:rPr>
                        <m:t>(</m:t>
                      </m:r>
                      <m:d>
                        <m:dPr>
                          <m:begChr m:val="["/>
                          <m:endChr m:val="]"/>
                          <m:ctrlPr>
                            <a:rPr lang="en-US" sz="4000" i="1" kern="1200">
                              <a:solidFill>
                                <a:srgbClr val="4472C4"/>
                              </a:solidFill>
                              <a:latin typeface="Cambria Math" panose="02040503050406030204" pitchFamily="18" charset="0"/>
                              <a:ea typeface="+mn-ea"/>
                              <a:cs typeface="+mn-cs"/>
                            </a:rPr>
                          </m:ctrlPr>
                        </m:dPr>
                        <m:e>
                          <m:m>
                            <m:mPr>
                              <m:plcHide m:val="on"/>
                              <m:mcs>
                                <m:mc>
                                  <m:mcPr>
                                    <m:count m:val="1"/>
                                    <m:mcJc m:val="center"/>
                                  </m:mcPr>
                                </m:mc>
                              </m:mcs>
                              <m:ctrlPr>
                                <a:rPr lang="en-US" sz="4000" i="1" kern="1200">
                                  <a:solidFill>
                                    <a:srgbClr val="4472C4"/>
                                  </a:solidFill>
                                  <a:latin typeface="Cambria Math" panose="02040503050406030204" pitchFamily="18" charset="0"/>
                                  <a:ea typeface="+mn-ea"/>
                                  <a:cs typeface="+mn-cs"/>
                                </a:rPr>
                              </m:ctrlPr>
                            </m:mP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r>
                                  <a:rPr lang="en-US" sz="4000" i="1" kern="1200">
                                    <a:solidFill>
                                      <a:srgbClr val="4472C4"/>
                                    </a:solidFill>
                                    <a:latin typeface="Cambria Math" panose="02040503050406030204" pitchFamily="18" charset="0"/>
                                    <a:ea typeface="+mn-ea"/>
                                    <a:cs typeface="+mn-cs"/>
                                  </a:rPr>
                                  <m:t>𝟎</m:t>
                                </m:r>
                              </m:e>
                            </m:mr>
                            <m:mr>
                              <m:e>
                                <m:eqArr>
                                  <m:eqArrPr>
                                    <m:ctrlPr>
                                      <a:rPr lang="en-US" sz="4000" i="1" kern="1200">
                                        <a:solidFill>
                                          <a:srgbClr val="4472C4"/>
                                        </a:solidFill>
                                        <a:latin typeface="Cambria Math" panose="02040503050406030204" pitchFamily="18" charset="0"/>
                                        <a:ea typeface="+mn-ea"/>
                                        <a:cs typeface="+mn-cs"/>
                                      </a:rPr>
                                    </m:ctrlPr>
                                  </m:eqArrPr>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4472C4"/>
                                        </a:solidFill>
                                        <a:latin typeface="Cambria Math" panose="02040503050406030204" pitchFamily="18" charset="0"/>
                                        <a:ea typeface="+mn-ea"/>
                                        <a:cs typeface="+mn-cs"/>
                                      </a:rPr>
                                      <m:t>𝟎</m:t>
                                    </m:r>
                                  </m:e>
                                  <m:e>
                                    <m:r>
                                      <a:rPr lang="en-US" sz="4000" i="1" kern="1200">
                                        <a:solidFill>
                                          <a:srgbClr val="FF0000"/>
                                        </a:solidFill>
                                        <a:latin typeface="Cambria Math" panose="02040503050406030204" pitchFamily="18" charset="0"/>
                                        <a:ea typeface="+mn-ea"/>
                                        <a:cs typeface="+mn-cs"/>
                                      </a:rPr>
                                      <m:t>𝟏</m:t>
                                    </m:r>
                                  </m:e>
                                </m:eqArr>
                              </m:e>
                            </m:mr>
                          </m:m>
                        </m:e>
                      </m:d>
                      <m:r>
                        <a:rPr lang="en-US" sz="4000" i="1" kern="1200">
                          <a:solidFill>
                            <a:srgbClr val="4472C4"/>
                          </a:solidFill>
                          <a:latin typeface="Cambria Math" panose="02040503050406030204" pitchFamily="18" charset="0"/>
                          <a:ea typeface="+mn-ea"/>
                          <a:cs typeface="+mn-cs"/>
                        </a:rPr>
                        <m:t>)</m:t>
                      </m:r>
                    </m:oMath>
                  </m:oMathPara>
                </a14:m>
                <a:endParaRPr lang="en-US" sz="4000" kern="1200" dirty="0">
                  <a:solidFill>
                    <a:srgbClr val="4472C4"/>
                  </a:solidFill>
                  <a:latin typeface="Calibri" panose="020F0502020204030204"/>
                  <a:ea typeface="+mn-ea"/>
                  <a:cs typeface="+mn-cs"/>
                </a:endParaRPr>
              </a:p>
            </p:txBody>
          </p:sp>
        </mc:Choice>
        <mc:Fallback xmlns="">
          <p:sp>
            <p:nvSpPr>
              <p:cNvPr id="118" name="TextBox 117">
                <a:extLst>
                  <a:ext uri="{FF2B5EF4-FFF2-40B4-BE49-F238E27FC236}">
                    <a16:creationId xmlns:a16="http://schemas.microsoft.com/office/drawing/2014/main" id="{74A4620D-CE77-4742-B7BF-C31A7A560A84}"/>
                  </a:ext>
                </a:extLst>
              </p:cNvPr>
              <p:cNvSpPr txBox="1">
                <a:spLocks noRot="1" noChangeAspect="1" noMove="1" noResize="1" noEditPoints="1" noAdjustHandles="1" noChangeArrowheads="1" noChangeShapeType="1" noTextEdit="1"/>
              </p:cNvSpPr>
              <p:nvPr/>
            </p:nvSpPr>
            <p:spPr>
              <a:xfrm>
                <a:off x="3277763" y="9323130"/>
                <a:ext cx="4562275" cy="3941464"/>
              </a:xfrm>
              <a:prstGeom prst="rect">
                <a:avLst/>
              </a:prstGeom>
              <a:blipFill>
                <a:blip r:embed="rId12"/>
                <a:stretch>
                  <a:fillRect/>
                </a:stretch>
              </a:blipFill>
              <a:ln>
                <a:solidFill>
                  <a:schemeClr val="tx1"/>
                </a:solidFill>
              </a:ln>
            </p:spPr>
            <p:txBody>
              <a:bodyPr/>
              <a:lstStyle/>
              <a:p>
                <a:r>
                  <a:rPr lang="en-US">
                    <a:noFill/>
                  </a:rPr>
                  <a:t> </a:t>
                </a:r>
              </a:p>
            </p:txBody>
          </p:sp>
        </mc:Fallback>
      </mc:AlternateContent>
      <p:pic>
        <p:nvPicPr>
          <p:cNvPr id="145" name="Picture 144" descr="A cat lying on a bed&#10;&#10;Description automatically generated">
            <a:extLst>
              <a:ext uri="{FF2B5EF4-FFF2-40B4-BE49-F238E27FC236}">
                <a16:creationId xmlns:a16="http://schemas.microsoft.com/office/drawing/2014/main" id="{1AEE63F7-505B-468D-96A4-A73C753D9B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83832" y="7598462"/>
            <a:ext cx="5023928" cy="6010772"/>
          </a:xfrm>
          <a:prstGeom prst="rect">
            <a:avLst/>
          </a:prstGeom>
        </p:spPr>
      </p:pic>
      <p:sp>
        <p:nvSpPr>
          <p:cNvPr id="149" name="Rectangle 148">
            <a:extLst>
              <a:ext uri="{FF2B5EF4-FFF2-40B4-BE49-F238E27FC236}">
                <a16:creationId xmlns:a16="http://schemas.microsoft.com/office/drawing/2014/main" id="{F66C66DF-1BAC-4296-9785-9411FACC619A}"/>
              </a:ext>
            </a:extLst>
          </p:cNvPr>
          <p:cNvSpPr/>
          <p:nvPr/>
        </p:nvSpPr>
        <p:spPr>
          <a:xfrm>
            <a:off x="10088956" y="12038402"/>
            <a:ext cx="4057872" cy="1292662"/>
          </a:xfrm>
          <a:prstGeom prst="rect">
            <a:avLst/>
          </a:prstGeom>
          <a:noFill/>
        </p:spPr>
        <p:txBody>
          <a:bodyPr wrap="square" lIns="182880" tIns="91440" rIns="182880" bIns="91440">
            <a:spAutoFit/>
          </a:bodyPr>
          <a:lstStyle/>
          <a:p>
            <a:pPr defTabSz="1828800" hangingPunct="1">
              <a:defRPr/>
            </a:pPr>
            <a:r>
              <a:rPr lang="en-US" sz="7200" kern="1200"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Jacobians</a:t>
            </a:r>
          </a:p>
        </p:txBody>
      </p:sp>
      <p:sp>
        <p:nvSpPr>
          <p:cNvPr id="147" name="Rectangle 146">
            <a:extLst>
              <a:ext uri="{FF2B5EF4-FFF2-40B4-BE49-F238E27FC236}">
                <a16:creationId xmlns:a16="http://schemas.microsoft.com/office/drawing/2014/main" id="{849D5BBF-4A02-4D0A-ACCD-01FD663EFFE2}"/>
              </a:ext>
            </a:extLst>
          </p:cNvPr>
          <p:cNvSpPr/>
          <p:nvPr/>
        </p:nvSpPr>
        <p:spPr>
          <a:xfrm>
            <a:off x="9579714" y="7837208"/>
            <a:ext cx="3768308" cy="1292662"/>
          </a:xfrm>
          <a:prstGeom prst="rect">
            <a:avLst/>
          </a:prstGeom>
          <a:noFill/>
        </p:spPr>
        <p:txBody>
          <a:bodyPr wrap="square" lIns="182880" tIns="91440" rIns="182880" bIns="91440">
            <a:spAutoFit/>
          </a:bodyPr>
          <a:lstStyle/>
          <a:p>
            <a:pPr defTabSz="1828800" hangingPunct="1">
              <a:defRPr/>
            </a:pPr>
            <a:r>
              <a:rPr lang="en-US" sz="7200" kern="1200"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ML Algo.</a:t>
            </a:r>
          </a:p>
        </p:txBody>
      </p:sp>
    </p:spTree>
    <p:extLst>
      <p:ext uri="{BB962C8B-B14F-4D97-AF65-F5344CB8AC3E}">
        <p14:creationId xmlns:p14="http://schemas.microsoft.com/office/powerpoint/2010/main" val="39626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fade">
                                      <p:cBhvr>
                                        <p:cTn id="113" dur="500"/>
                                        <p:tgtEl>
                                          <p:spTgt spid="3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fade">
                                      <p:cBhvr>
                                        <p:cTn id="122" dur="500"/>
                                        <p:tgtEl>
                                          <p:spTgt spid="48"/>
                                        </p:tgtEl>
                                      </p:cBhvr>
                                    </p:animEffect>
                                  </p:childTnLst>
                                </p:cTn>
                              </p:par>
                            </p:childTnLst>
                          </p:cTn>
                        </p:par>
                        <p:par>
                          <p:cTn id="123" fill="hold">
                            <p:stCondLst>
                              <p:cond delay="2500"/>
                            </p:stCondLst>
                            <p:childTnLst>
                              <p:par>
                                <p:cTn id="124" presetID="10" presetClass="entr" presetSubtype="0" fill="hold" grpId="0" nodeType="afterEffect">
                                  <p:stCondLst>
                                    <p:cond delay="0"/>
                                  </p:stCondLst>
                                  <p:childTnLst>
                                    <p:set>
                                      <p:cBhvr>
                                        <p:cTn id="125" dur="1" fill="hold">
                                          <p:stCondLst>
                                            <p:cond delay="0"/>
                                          </p:stCondLst>
                                        </p:cTn>
                                        <p:tgtEl>
                                          <p:spTgt spid="57"/>
                                        </p:tgtEl>
                                        <p:attrNameLst>
                                          <p:attrName>style.visibility</p:attrName>
                                        </p:attrNameLst>
                                      </p:cBhvr>
                                      <p:to>
                                        <p:strVal val="visible"/>
                                      </p:to>
                                    </p:set>
                                    <p:animEffect transition="in" filter="fade">
                                      <p:cBhvr>
                                        <p:cTn id="126" dur="500"/>
                                        <p:tgtEl>
                                          <p:spTgt spid="57"/>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500"/>
                                        <p:tgtEl>
                                          <p:spTgt spid="58"/>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61"/>
                                        </p:tgtEl>
                                        <p:attrNameLst>
                                          <p:attrName>style.visibility</p:attrName>
                                        </p:attrNameLst>
                                      </p:cBhvr>
                                      <p:to>
                                        <p:strVal val="visible"/>
                                      </p:to>
                                    </p:set>
                                    <p:animEffect transition="in" filter="fade">
                                      <p:cBhvr>
                                        <p:cTn id="135" dur="500"/>
                                        <p:tgtEl>
                                          <p:spTgt spid="6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fade">
                                      <p:cBhvr>
                                        <p:cTn id="138" dur="500"/>
                                        <p:tgtEl>
                                          <p:spTgt spid="60"/>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62"/>
                                        </p:tgtEl>
                                        <p:attrNameLst>
                                          <p:attrName>style.visibility</p:attrName>
                                        </p:attrNameLst>
                                      </p:cBhvr>
                                      <p:to>
                                        <p:strVal val="visible"/>
                                      </p:to>
                                    </p:set>
                                    <p:animEffect transition="in" filter="fade">
                                      <p:cBhvr>
                                        <p:cTn id="141" dur="500"/>
                                        <p:tgtEl>
                                          <p:spTgt spid="62"/>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69"/>
                                        </p:tgtEl>
                                        <p:attrNameLst>
                                          <p:attrName>style.visibility</p:attrName>
                                        </p:attrNameLst>
                                      </p:cBhvr>
                                      <p:to>
                                        <p:strVal val="visible"/>
                                      </p:to>
                                    </p:set>
                                    <p:animEffect transition="in" filter="fade">
                                      <p:cBhvr>
                                        <p:cTn id="144" dur="500"/>
                                        <p:tgtEl>
                                          <p:spTgt spid="6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63"/>
                                        </p:tgtEl>
                                        <p:attrNameLst>
                                          <p:attrName>style.visibility</p:attrName>
                                        </p:attrNameLst>
                                      </p:cBhvr>
                                      <p:to>
                                        <p:strVal val="visible"/>
                                      </p:to>
                                    </p:set>
                                    <p:animEffect transition="in" filter="fade">
                                      <p:cBhvr>
                                        <p:cTn id="147" dur="500"/>
                                        <p:tgtEl>
                                          <p:spTgt spid="6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64"/>
                                        </p:tgtEl>
                                        <p:attrNameLst>
                                          <p:attrName>style.visibility</p:attrName>
                                        </p:attrNameLst>
                                      </p:cBhvr>
                                      <p:to>
                                        <p:strVal val="visible"/>
                                      </p:to>
                                    </p:set>
                                    <p:animEffect transition="in" filter="fade">
                                      <p:cBhvr>
                                        <p:cTn id="150" dur="500"/>
                                        <p:tgtEl>
                                          <p:spTgt spid="64"/>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66"/>
                                        </p:tgtEl>
                                        <p:attrNameLst>
                                          <p:attrName>style.visibility</p:attrName>
                                        </p:attrNameLst>
                                      </p:cBhvr>
                                      <p:to>
                                        <p:strVal val="visible"/>
                                      </p:to>
                                    </p:set>
                                    <p:animEffect transition="in" filter="fade">
                                      <p:cBhvr>
                                        <p:cTn id="153" dur="500"/>
                                        <p:tgtEl>
                                          <p:spTgt spid="66"/>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7"/>
                                        </p:tgtEl>
                                        <p:attrNameLst>
                                          <p:attrName>style.visibility</p:attrName>
                                        </p:attrNameLst>
                                      </p:cBhvr>
                                      <p:to>
                                        <p:strVal val="visible"/>
                                      </p:to>
                                    </p:set>
                                    <p:animEffect transition="in" filter="fade">
                                      <p:cBhvr>
                                        <p:cTn id="156" dur="500"/>
                                        <p:tgtEl>
                                          <p:spTgt spid="67"/>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65"/>
                                        </p:tgtEl>
                                        <p:attrNameLst>
                                          <p:attrName>style.visibility</p:attrName>
                                        </p:attrNameLst>
                                      </p:cBhvr>
                                      <p:to>
                                        <p:strVal val="visible"/>
                                      </p:to>
                                    </p:set>
                                    <p:animEffect transition="in" filter="fade">
                                      <p:cBhvr>
                                        <p:cTn id="159" dur="500"/>
                                        <p:tgtEl>
                                          <p:spTgt spid="6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68"/>
                                        </p:tgtEl>
                                        <p:attrNameLst>
                                          <p:attrName>style.visibility</p:attrName>
                                        </p:attrNameLst>
                                      </p:cBhvr>
                                      <p:to>
                                        <p:strVal val="visible"/>
                                      </p:to>
                                    </p:set>
                                    <p:animEffect transition="in" filter="fade">
                                      <p:cBhvr>
                                        <p:cTn id="162" dur="500"/>
                                        <p:tgtEl>
                                          <p:spTgt spid="68"/>
                                        </p:tgtEl>
                                      </p:cBhvr>
                                    </p:animEffect>
                                  </p:childTnLst>
                                </p:cTn>
                              </p:par>
                            </p:childTnLst>
                          </p:cTn>
                        </p:par>
                        <p:par>
                          <p:cTn id="163" fill="hold">
                            <p:stCondLst>
                              <p:cond delay="3000"/>
                            </p:stCondLst>
                            <p:childTnLst>
                              <p:par>
                                <p:cTn id="164" presetID="10" presetClass="entr" presetSubtype="0" fill="hold" grpId="0" nodeType="after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500"/>
                                        <p:tgtEl>
                                          <p:spTgt spid="7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71"/>
                                        </p:tgtEl>
                                        <p:attrNameLst>
                                          <p:attrName>style.visibility</p:attrName>
                                        </p:attrNameLst>
                                      </p:cBhvr>
                                      <p:to>
                                        <p:strVal val="visible"/>
                                      </p:to>
                                    </p:set>
                                    <p:animEffect transition="in" filter="fade">
                                      <p:cBhvr>
                                        <p:cTn id="169" dur="500"/>
                                        <p:tgtEl>
                                          <p:spTgt spid="71"/>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fade">
                                      <p:cBhvr>
                                        <p:cTn id="172" dur="500"/>
                                        <p:tgtEl>
                                          <p:spTgt spid="72"/>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fade">
                                      <p:cBhvr>
                                        <p:cTn id="175" dur="500"/>
                                        <p:tgtEl>
                                          <p:spTgt spid="73"/>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74"/>
                                        </p:tgtEl>
                                        <p:attrNameLst>
                                          <p:attrName>style.visibility</p:attrName>
                                        </p:attrNameLst>
                                      </p:cBhvr>
                                      <p:to>
                                        <p:strVal val="visible"/>
                                      </p:to>
                                    </p:set>
                                    <p:animEffect transition="in" filter="fade">
                                      <p:cBhvr>
                                        <p:cTn id="178" dur="500"/>
                                        <p:tgtEl>
                                          <p:spTgt spid="74"/>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75"/>
                                        </p:tgtEl>
                                        <p:attrNameLst>
                                          <p:attrName>style.visibility</p:attrName>
                                        </p:attrNameLst>
                                      </p:cBhvr>
                                      <p:to>
                                        <p:strVal val="visible"/>
                                      </p:to>
                                    </p:set>
                                    <p:animEffect transition="in" filter="fade">
                                      <p:cBhvr>
                                        <p:cTn id="181" dur="500"/>
                                        <p:tgtEl>
                                          <p:spTgt spid="75"/>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fade">
                                      <p:cBhvr>
                                        <p:cTn id="184" dur="500"/>
                                        <p:tgtEl>
                                          <p:spTgt spid="76"/>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fade">
                                      <p:cBhvr>
                                        <p:cTn id="187" dur="500"/>
                                        <p:tgtEl>
                                          <p:spTgt spid="77"/>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78"/>
                                        </p:tgtEl>
                                        <p:attrNameLst>
                                          <p:attrName>style.visibility</p:attrName>
                                        </p:attrNameLst>
                                      </p:cBhvr>
                                      <p:to>
                                        <p:strVal val="visible"/>
                                      </p:to>
                                    </p:set>
                                    <p:animEffect transition="in" filter="fade">
                                      <p:cBhvr>
                                        <p:cTn id="190" dur="500"/>
                                        <p:tgtEl>
                                          <p:spTgt spid="78"/>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79"/>
                                        </p:tgtEl>
                                        <p:attrNameLst>
                                          <p:attrName>style.visibility</p:attrName>
                                        </p:attrNameLst>
                                      </p:cBhvr>
                                      <p:to>
                                        <p:strVal val="visible"/>
                                      </p:to>
                                    </p:set>
                                    <p:animEffect transition="in" filter="fade">
                                      <p:cBhvr>
                                        <p:cTn id="193" dur="500"/>
                                        <p:tgtEl>
                                          <p:spTgt spid="79"/>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80"/>
                                        </p:tgtEl>
                                        <p:attrNameLst>
                                          <p:attrName>style.visibility</p:attrName>
                                        </p:attrNameLst>
                                      </p:cBhvr>
                                      <p:to>
                                        <p:strVal val="visible"/>
                                      </p:to>
                                    </p:set>
                                    <p:animEffect transition="in" filter="fade">
                                      <p:cBhvr>
                                        <p:cTn id="196" dur="500"/>
                                        <p:tgtEl>
                                          <p:spTgt spid="8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81"/>
                                        </p:tgtEl>
                                        <p:attrNameLst>
                                          <p:attrName>style.visibility</p:attrName>
                                        </p:attrNameLst>
                                      </p:cBhvr>
                                      <p:to>
                                        <p:strVal val="visible"/>
                                      </p:to>
                                    </p:set>
                                    <p:animEffect transition="in" filter="fade">
                                      <p:cBhvr>
                                        <p:cTn id="199" dur="500"/>
                                        <p:tgtEl>
                                          <p:spTgt spid="8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83"/>
                                        </p:tgtEl>
                                        <p:attrNameLst>
                                          <p:attrName>style.visibility</p:attrName>
                                        </p:attrNameLst>
                                      </p:cBhvr>
                                      <p:to>
                                        <p:strVal val="visible"/>
                                      </p:to>
                                    </p:set>
                                    <p:animEffect transition="in" filter="fade">
                                      <p:cBhvr>
                                        <p:cTn id="205" dur="500"/>
                                        <p:tgtEl>
                                          <p:spTgt spid="83"/>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84"/>
                                        </p:tgtEl>
                                        <p:attrNameLst>
                                          <p:attrName>style.visibility</p:attrName>
                                        </p:attrNameLst>
                                      </p:cBhvr>
                                      <p:to>
                                        <p:strVal val="visible"/>
                                      </p:to>
                                    </p:set>
                                    <p:animEffect transition="in" filter="fade">
                                      <p:cBhvr>
                                        <p:cTn id="208" dur="500"/>
                                        <p:tgtEl>
                                          <p:spTgt spid="84"/>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8">
                                            <p:txEl>
                                              <p:pRg st="1" end="1"/>
                                            </p:txEl>
                                          </p:spTgt>
                                        </p:tgtEl>
                                        <p:attrNameLst>
                                          <p:attrName>style.visibility</p:attrName>
                                        </p:attrNameLst>
                                      </p:cBhvr>
                                      <p:to>
                                        <p:strVal val="visible"/>
                                      </p:to>
                                    </p:set>
                                    <p:animEffect transition="in" filter="fade">
                                      <p:cBhvr>
                                        <p:cTn id="213" dur="500"/>
                                        <p:tgtEl>
                                          <p:spTgt spid="8">
                                            <p:txEl>
                                              <p:pRg st="1" end="1"/>
                                            </p:txEl>
                                          </p:spTgt>
                                        </p:tgtEl>
                                      </p:cBhvr>
                                    </p:animEffect>
                                  </p:childTnLst>
                                </p:cTn>
                              </p:par>
                            </p:childTnLst>
                          </p:cTn>
                        </p:par>
                        <p:par>
                          <p:cTn id="214" fill="hold">
                            <p:stCondLst>
                              <p:cond delay="500"/>
                            </p:stCondLst>
                            <p:childTnLst>
                              <p:par>
                                <p:cTn id="215" presetID="10" presetClass="entr" presetSubtype="0" fill="hold" grpId="0" nodeType="afterEffect">
                                  <p:stCondLst>
                                    <p:cond delay="0"/>
                                  </p:stCondLst>
                                  <p:childTnLst>
                                    <p:set>
                                      <p:cBhvr>
                                        <p:cTn id="216" dur="1" fill="hold">
                                          <p:stCondLst>
                                            <p:cond delay="0"/>
                                          </p:stCondLst>
                                        </p:cTn>
                                        <p:tgtEl>
                                          <p:spTgt spid="4"/>
                                        </p:tgtEl>
                                        <p:attrNameLst>
                                          <p:attrName>style.visibility</p:attrName>
                                        </p:attrNameLst>
                                      </p:cBhvr>
                                      <p:to>
                                        <p:strVal val="visible"/>
                                      </p:to>
                                    </p:set>
                                    <p:animEffect transition="in" filter="fade">
                                      <p:cBhvr>
                                        <p:cTn id="217" dur="500"/>
                                        <p:tgtEl>
                                          <p:spTgt spid="4"/>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85"/>
                                        </p:tgtEl>
                                        <p:attrNameLst>
                                          <p:attrName>style.visibility</p:attrName>
                                        </p:attrNameLst>
                                      </p:cBhvr>
                                      <p:to>
                                        <p:strVal val="visible"/>
                                      </p:to>
                                    </p:set>
                                    <p:animEffect transition="in" filter="fade">
                                      <p:cBhvr>
                                        <p:cTn id="220" dur="500"/>
                                        <p:tgtEl>
                                          <p:spTgt spid="85"/>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86"/>
                                        </p:tgtEl>
                                        <p:attrNameLst>
                                          <p:attrName>style.visibility</p:attrName>
                                        </p:attrNameLst>
                                      </p:cBhvr>
                                      <p:to>
                                        <p:strVal val="visible"/>
                                      </p:to>
                                    </p:set>
                                    <p:animEffect transition="in" filter="fade">
                                      <p:cBhvr>
                                        <p:cTn id="223" dur="500"/>
                                        <p:tgtEl>
                                          <p:spTgt spid="86"/>
                                        </p:tgtEl>
                                      </p:cBhvr>
                                    </p:animEffect>
                                  </p:childTnLst>
                                </p:cTn>
                              </p:par>
                              <p:par>
                                <p:cTn id="224" presetID="10" presetClass="exit" presetSubtype="0" fill="hold" grpId="1" nodeType="withEffect">
                                  <p:stCondLst>
                                    <p:cond delay="0"/>
                                  </p:stCondLst>
                                  <p:childTnLst>
                                    <p:animEffect transition="out" filter="fade">
                                      <p:cBhvr>
                                        <p:cTn id="225" dur="500"/>
                                        <p:tgtEl>
                                          <p:spTgt spid="50"/>
                                        </p:tgtEl>
                                      </p:cBhvr>
                                    </p:animEffect>
                                    <p:set>
                                      <p:cBhvr>
                                        <p:cTn id="226" dur="1" fill="hold">
                                          <p:stCondLst>
                                            <p:cond delay="499"/>
                                          </p:stCondLst>
                                        </p:cTn>
                                        <p:tgtEl>
                                          <p:spTgt spid="50"/>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49"/>
                                        </p:tgtEl>
                                      </p:cBhvr>
                                    </p:animEffect>
                                    <p:set>
                                      <p:cBhvr>
                                        <p:cTn id="229" dur="1" fill="hold">
                                          <p:stCondLst>
                                            <p:cond delay="499"/>
                                          </p:stCondLst>
                                        </p:cTn>
                                        <p:tgtEl>
                                          <p:spTgt spid="49"/>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53"/>
                                        </p:tgtEl>
                                      </p:cBhvr>
                                    </p:animEffect>
                                    <p:set>
                                      <p:cBhvr>
                                        <p:cTn id="232" dur="1" fill="hold">
                                          <p:stCondLst>
                                            <p:cond delay="499"/>
                                          </p:stCondLst>
                                        </p:cTn>
                                        <p:tgtEl>
                                          <p:spTgt spid="53"/>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nodeType="clickEffect">
                                  <p:stCondLst>
                                    <p:cond delay="0"/>
                                  </p:stCondLst>
                                  <p:childTnLst>
                                    <p:set>
                                      <p:cBhvr>
                                        <p:cTn id="236" dur="1" fill="hold">
                                          <p:stCondLst>
                                            <p:cond delay="0"/>
                                          </p:stCondLst>
                                        </p:cTn>
                                        <p:tgtEl>
                                          <p:spTgt spid="8">
                                            <p:txEl>
                                              <p:pRg st="2" end="2"/>
                                            </p:txEl>
                                          </p:spTgt>
                                        </p:tgtEl>
                                        <p:attrNameLst>
                                          <p:attrName>style.visibility</p:attrName>
                                        </p:attrNameLst>
                                      </p:cBhvr>
                                      <p:to>
                                        <p:strVal val="visible"/>
                                      </p:to>
                                    </p:set>
                                    <p:animEffect transition="in" filter="fade">
                                      <p:cBhvr>
                                        <p:cTn id="237" dur="500"/>
                                        <p:tgtEl>
                                          <p:spTgt spid="8">
                                            <p:txEl>
                                              <p:pRg st="2" end="2"/>
                                            </p:txEl>
                                          </p:spTgt>
                                        </p:tgtEl>
                                      </p:cBhvr>
                                    </p:animEffect>
                                  </p:childTnLst>
                                </p:cTn>
                              </p:par>
                              <p:par>
                                <p:cTn id="238" presetID="10" presetClass="exit" presetSubtype="0" fill="hold" grpId="1" nodeType="withEffect">
                                  <p:stCondLst>
                                    <p:cond delay="0"/>
                                  </p:stCondLst>
                                  <p:childTnLst>
                                    <p:animEffect transition="out" filter="fade">
                                      <p:cBhvr>
                                        <p:cTn id="239" dur="500"/>
                                        <p:tgtEl>
                                          <p:spTgt spid="4"/>
                                        </p:tgtEl>
                                      </p:cBhvr>
                                    </p:animEffect>
                                    <p:set>
                                      <p:cBhvr>
                                        <p:cTn id="240" dur="1" fill="hold">
                                          <p:stCondLst>
                                            <p:cond delay="499"/>
                                          </p:stCondLst>
                                        </p:cTn>
                                        <p:tgtEl>
                                          <p:spTgt spid="4"/>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85"/>
                                        </p:tgtEl>
                                      </p:cBhvr>
                                    </p:animEffect>
                                    <p:set>
                                      <p:cBhvr>
                                        <p:cTn id="243" dur="1" fill="hold">
                                          <p:stCondLst>
                                            <p:cond delay="499"/>
                                          </p:stCondLst>
                                        </p:cTn>
                                        <p:tgtEl>
                                          <p:spTgt spid="85"/>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86"/>
                                        </p:tgtEl>
                                      </p:cBhvr>
                                    </p:animEffect>
                                    <p:set>
                                      <p:cBhvr>
                                        <p:cTn id="246" dur="1" fill="hold">
                                          <p:stCondLst>
                                            <p:cond delay="499"/>
                                          </p:stCondLst>
                                        </p:cTn>
                                        <p:tgtEl>
                                          <p:spTgt spid="86"/>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44"/>
                                        </p:tgtEl>
                                      </p:cBhvr>
                                    </p:animEffect>
                                    <p:set>
                                      <p:cBhvr>
                                        <p:cTn id="249" dur="1" fill="hold">
                                          <p:stCondLst>
                                            <p:cond delay="499"/>
                                          </p:stCondLst>
                                        </p:cTn>
                                        <p:tgtEl>
                                          <p:spTgt spid="44"/>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45"/>
                                        </p:tgtEl>
                                      </p:cBhvr>
                                    </p:animEffect>
                                    <p:set>
                                      <p:cBhvr>
                                        <p:cTn id="252" dur="1" fill="hold">
                                          <p:stCondLst>
                                            <p:cond delay="499"/>
                                          </p:stCondLst>
                                        </p:cTn>
                                        <p:tgtEl>
                                          <p:spTgt spid="45"/>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46"/>
                                        </p:tgtEl>
                                      </p:cBhvr>
                                    </p:animEffect>
                                    <p:set>
                                      <p:cBhvr>
                                        <p:cTn id="255" dur="1" fill="hold">
                                          <p:stCondLst>
                                            <p:cond delay="499"/>
                                          </p:stCondLst>
                                        </p:cTn>
                                        <p:tgtEl>
                                          <p:spTgt spid="46"/>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500"/>
                                        <p:tgtEl>
                                          <p:spTgt spid="47"/>
                                        </p:tgtEl>
                                      </p:cBhvr>
                                    </p:animEffect>
                                    <p:set>
                                      <p:cBhvr>
                                        <p:cTn id="258" dur="1" fill="hold">
                                          <p:stCondLst>
                                            <p:cond delay="499"/>
                                          </p:stCondLst>
                                        </p:cTn>
                                        <p:tgtEl>
                                          <p:spTgt spid="47"/>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500"/>
                                        <p:tgtEl>
                                          <p:spTgt spid="48"/>
                                        </p:tgtEl>
                                      </p:cBhvr>
                                    </p:animEffect>
                                    <p:set>
                                      <p:cBhvr>
                                        <p:cTn id="261" dur="1" fill="hold">
                                          <p:stCondLst>
                                            <p:cond delay="499"/>
                                          </p:stCondLst>
                                        </p:cTn>
                                        <p:tgtEl>
                                          <p:spTgt spid="48"/>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68"/>
                                        </p:tgtEl>
                                      </p:cBhvr>
                                    </p:animEffect>
                                    <p:set>
                                      <p:cBhvr>
                                        <p:cTn id="264" dur="1" fill="hold">
                                          <p:stCondLst>
                                            <p:cond delay="499"/>
                                          </p:stCondLst>
                                        </p:cTn>
                                        <p:tgtEl>
                                          <p:spTgt spid="68"/>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82"/>
                                        </p:tgtEl>
                                      </p:cBhvr>
                                    </p:animEffect>
                                    <p:set>
                                      <p:cBhvr>
                                        <p:cTn id="267" dur="1" fill="hold">
                                          <p:stCondLst>
                                            <p:cond delay="499"/>
                                          </p:stCondLst>
                                        </p:cTn>
                                        <p:tgtEl>
                                          <p:spTgt spid="82"/>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500"/>
                                        <p:tgtEl>
                                          <p:spTgt spid="11"/>
                                        </p:tgtEl>
                                      </p:cBhvr>
                                    </p:animEffect>
                                    <p:set>
                                      <p:cBhvr>
                                        <p:cTn id="270" dur="1" fill="hold">
                                          <p:stCondLst>
                                            <p:cond delay="499"/>
                                          </p:stCondLst>
                                        </p:cTn>
                                        <p:tgtEl>
                                          <p:spTgt spid="11"/>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500"/>
                                        <p:tgtEl>
                                          <p:spTgt spid="12"/>
                                        </p:tgtEl>
                                      </p:cBhvr>
                                    </p:animEffect>
                                    <p:set>
                                      <p:cBhvr>
                                        <p:cTn id="273" dur="1" fill="hold">
                                          <p:stCondLst>
                                            <p:cond delay="499"/>
                                          </p:stCondLst>
                                        </p:cTn>
                                        <p:tgtEl>
                                          <p:spTgt spid="12"/>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13"/>
                                        </p:tgtEl>
                                      </p:cBhvr>
                                    </p:animEffect>
                                    <p:set>
                                      <p:cBhvr>
                                        <p:cTn id="276" dur="1" fill="hold">
                                          <p:stCondLst>
                                            <p:cond delay="499"/>
                                          </p:stCondLst>
                                        </p:cTn>
                                        <p:tgtEl>
                                          <p:spTgt spid="13"/>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500"/>
                                        <p:tgtEl>
                                          <p:spTgt spid="14"/>
                                        </p:tgtEl>
                                      </p:cBhvr>
                                    </p:animEffect>
                                    <p:set>
                                      <p:cBhvr>
                                        <p:cTn id="279" dur="1" fill="hold">
                                          <p:stCondLst>
                                            <p:cond delay="499"/>
                                          </p:stCondLst>
                                        </p:cTn>
                                        <p:tgtEl>
                                          <p:spTgt spid="14"/>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500"/>
                                        <p:tgtEl>
                                          <p:spTgt spid="15"/>
                                        </p:tgtEl>
                                      </p:cBhvr>
                                    </p:animEffect>
                                    <p:set>
                                      <p:cBhvr>
                                        <p:cTn id="282" dur="1" fill="hold">
                                          <p:stCondLst>
                                            <p:cond delay="499"/>
                                          </p:stCondLst>
                                        </p:cTn>
                                        <p:tgtEl>
                                          <p:spTgt spid="15"/>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500"/>
                                        <p:tgtEl>
                                          <p:spTgt spid="57"/>
                                        </p:tgtEl>
                                      </p:cBhvr>
                                    </p:animEffect>
                                    <p:set>
                                      <p:cBhvr>
                                        <p:cTn id="285" dur="1" fill="hold">
                                          <p:stCondLst>
                                            <p:cond delay="499"/>
                                          </p:stCondLst>
                                        </p:cTn>
                                        <p:tgtEl>
                                          <p:spTgt spid="57"/>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70"/>
                                        </p:tgtEl>
                                      </p:cBhvr>
                                    </p:animEffect>
                                    <p:set>
                                      <p:cBhvr>
                                        <p:cTn id="288" dur="1" fill="hold">
                                          <p:stCondLst>
                                            <p:cond delay="499"/>
                                          </p:stCondLst>
                                        </p:cTn>
                                        <p:tgtEl>
                                          <p:spTgt spid="70"/>
                                        </p:tgtEl>
                                        <p:attrNameLst>
                                          <p:attrName>style.visibility</p:attrName>
                                        </p:attrNameLst>
                                      </p:cBhvr>
                                      <p:to>
                                        <p:strVal val="hidden"/>
                                      </p:to>
                                    </p:set>
                                  </p:childTnLst>
                                </p:cTn>
                              </p:par>
                            </p:childTnLst>
                          </p:cTn>
                        </p:par>
                        <p:par>
                          <p:cTn id="289" fill="hold">
                            <p:stCondLst>
                              <p:cond delay="500"/>
                            </p:stCondLst>
                            <p:childTnLst>
                              <p:par>
                                <p:cTn id="290" presetID="10" presetClass="entr" presetSubtype="0" fill="hold" grpId="0" nodeType="afterEffect">
                                  <p:stCondLst>
                                    <p:cond delay="0"/>
                                  </p:stCondLst>
                                  <p:childTnLst>
                                    <p:set>
                                      <p:cBhvr>
                                        <p:cTn id="291" dur="1" fill="hold">
                                          <p:stCondLst>
                                            <p:cond delay="0"/>
                                          </p:stCondLst>
                                        </p:cTn>
                                        <p:tgtEl>
                                          <p:spTgt spid="112"/>
                                        </p:tgtEl>
                                        <p:attrNameLst>
                                          <p:attrName>style.visibility</p:attrName>
                                        </p:attrNameLst>
                                      </p:cBhvr>
                                      <p:to>
                                        <p:strVal val="visible"/>
                                      </p:to>
                                    </p:set>
                                    <p:animEffect transition="in" filter="fade">
                                      <p:cBhvr>
                                        <p:cTn id="292" dur="500"/>
                                        <p:tgtEl>
                                          <p:spTgt spid="112"/>
                                        </p:tgtEl>
                                      </p:cBhvr>
                                    </p:animEffect>
                                  </p:childTnLst>
                                </p:cTn>
                              </p:par>
                            </p:childTnLst>
                          </p:cTn>
                        </p:par>
                        <p:par>
                          <p:cTn id="293" fill="hold">
                            <p:stCondLst>
                              <p:cond delay="1000"/>
                            </p:stCondLst>
                            <p:childTnLst>
                              <p:par>
                                <p:cTn id="294" presetID="22" presetClass="entr" presetSubtype="8" fill="hold" nodeType="afterEffect">
                                  <p:stCondLst>
                                    <p:cond delay="0"/>
                                  </p:stCondLst>
                                  <p:childTnLst>
                                    <p:set>
                                      <p:cBhvr>
                                        <p:cTn id="295" dur="1" fill="hold">
                                          <p:stCondLst>
                                            <p:cond delay="0"/>
                                          </p:stCondLst>
                                        </p:cTn>
                                        <p:tgtEl>
                                          <p:spTgt spid="6"/>
                                        </p:tgtEl>
                                        <p:attrNameLst>
                                          <p:attrName>style.visibility</p:attrName>
                                        </p:attrNameLst>
                                      </p:cBhvr>
                                      <p:to>
                                        <p:strVal val="visible"/>
                                      </p:to>
                                    </p:set>
                                    <p:animEffect transition="in" filter="wipe(left)">
                                      <p:cBhvr>
                                        <p:cTn id="296" dur="500"/>
                                        <p:tgtEl>
                                          <p:spTgt spid="6"/>
                                        </p:tgtEl>
                                      </p:cBhvr>
                                    </p:animEffect>
                                  </p:childTnLst>
                                </p:cTn>
                              </p:par>
                            </p:childTnLst>
                          </p:cTn>
                        </p:par>
                        <p:par>
                          <p:cTn id="297" fill="hold">
                            <p:stCondLst>
                              <p:cond delay="1500"/>
                            </p:stCondLst>
                            <p:childTnLst>
                              <p:par>
                                <p:cTn id="298" presetID="27" presetClass="emph" presetSubtype="0" fill="remove" grpId="1" nodeType="afterEffect">
                                  <p:stCondLst>
                                    <p:cond delay="0"/>
                                  </p:stCondLst>
                                  <p:childTnLst>
                                    <p:animClr clrSpc="rgb" dir="cw">
                                      <p:cBhvr override="childStyle">
                                        <p:cTn id="299" dur="250" autoRev="1" fill="remove"/>
                                        <p:tgtEl>
                                          <p:spTgt spid="17"/>
                                        </p:tgtEl>
                                        <p:attrNameLst>
                                          <p:attrName>style.color</p:attrName>
                                        </p:attrNameLst>
                                      </p:cBhvr>
                                      <p:to>
                                        <a:srgbClr val="4472C4"/>
                                      </p:to>
                                    </p:animClr>
                                    <p:animClr clrSpc="rgb" dir="cw">
                                      <p:cBhvr>
                                        <p:cTn id="300" dur="250" autoRev="1" fill="remove"/>
                                        <p:tgtEl>
                                          <p:spTgt spid="17"/>
                                        </p:tgtEl>
                                        <p:attrNameLst>
                                          <p:attrName>fillcolor</p:attrName>
                                        </p:attrNameLst>
                                      </p:cBhvr>
                                      <p:to>
                                        <a:srgbClr val="4472C4"/>
                                      </p:to>
                                    </p:animClr>
                                    <p:set>
                                      <p:cBhvr>
                                        <p:cTn id="301" dur="250" autoRev="1" fill="remove"/>
                                        <p:tgtEl>
                                          <p:spTgt spid="17"/>
                                        </p:tgtEl>
                                        <p:attrNameLst>
                                          <p:attrName>fill.type</p:attrName>
                                        </p:attrNameLst>
                                      </p:cBhvr>
                                      <p:to>
                                        <p:strVal val="solid"/>
                                      </p:to>
                                    </p:set>
                                    <p:set>
                                      <p:cBhvr>
                                        <p:cTn id="302" dur="250" autoRev="1" fill="remove"/>
                                        <p:tgtEl>
                                          <p:spTgt spid="17"/>
                                        </p:tgtEl>
                                        <p:attrNameLst>
                                          <p:attrName>fill.on</p:attrName>
                                        </p:attrNameLst>
                                      </p:cBhvr>
                                      <p:to>
                                        <p:strVal val="true"/>
                                      </p:to>
                                    </p:set>
                                  </p:childTnLst>
                                </p:cTn>
                              </p:par>
                              <p:par>
                                <p:cTn id="303" presetID="27" presetClass="emph" presetSubtype="0" fill="remove" grpId="1" nodeType="withEffect">
                                  <p:stCondLst>
                                    <p:cond delay="0"/>
                                  </p:stCondLst>
                                  <p:childTnLst>
                                    <p:animClr clrSpc="rgb" dir="cw">
                                      <p:cBhvr override="childStyle">
                                        <p:cTn id="304" dur="250" autoRev="1" fill="remove"/>
                                        <p:tgtEl>
                                          <p:spTgt spid="23"/>
                                        </p:tgtEl>
                                        <p:attrNameLst>
                                          <p:attrName>style.color</p:attrName>
                                        </p:attrNameLst>
                                      </p:cBhvr>
                                      <p:to>
                                        <a:srgbClr val="4472C4"/>
                                      </p:to>
                                    </p:animClr>
                                    <p:animClr clrSpc="rgb" dir="cw">
                                      <p:cBhvr>
                                        <p:cTn id="305" dur="250" autoRev="1" fill="remove"/>
                                        <p:tgtEl>
                                          <p:spTgt spid="23"/>
                                        </p:tgtEl>
                                        <p:attrNameLst>
                                          <p:attrName>fillcolor</p:attrName>
                                        </p:attrNameLst>
                                      </p:cBhvr>
                                      <p:to>
                                        <a:srgbClr val="4472C4"/>
                                      </p:to>
                                    </p:animClr>
                                    <p:set>
                                      <p:cBhvr>
                                        <p:cTn id="306" dur="250" autoRev="1" fill="remove"/>
                                        <p:tgtEl>
                                          <p:spTgt spid="23"/>
                                        </p:tgtEl>
                                        <p:attrNameLst>
                                          <p:attrName>fill.type</p:attrName>
                                        </p:attrNameLst>
                                      </p:cBhvr>
                                      <p:to>
                                        <p:strVal val="solid"/>
                                      </p:to>
                                    </p:set>
                                    <p:set>
                                      <p:cBhvr>
                                        <p:cTn id="307" dur="250" autoRev="1" fill="remove"/>
                                        <p:tgtEl>
                                          <p:spTgt spid="23"/>
                                        </p:tgtEl>
                                        <p:attrNameLst>
                                          <p:attrName>fill.on</p:attrName>
                                        </p:attrNameLst>
                                      </p:cBhvr>
                                      <p:to>
                                        <p:strVal val="true"/>
                                      </p:to>
                                    </p:set>
                                  </p:childTnLst>
                                </p:cTn>
                              </p:par>
                              <p:par>
                                <p:cTn id="308" presetID="27" presetClass="emph" presetSubtype="0" fill="remove" grpId="1" nodeType="withEffect">
                                  <p:stCondLst>
                                    <p:cond delay="0"/>
                                  </p:stCondLst>
                                  <p:childTnLst>
                                    <p:animClr clrSpc="rgb" dir="cw">
                                      <p:cBhvr override="childStyle">
                                        <p:cTn id="309" dur="250" autoRev="1" fill="remove"/>
                                        <p:tgtEl>
                                          <p:spTgt spid="28"/>
                                        </p:tgtEl>
                                        <p:attrNameLst>
                                          <p:attrName>style.color</p:attrName>
                                        </p:attrNameLst>
                                      </p:cBhvr>
                                      <p:to>
                                        <a:srgbClr val="4472C4"/>
                                      </p:to>
                                    </p:animClr>
                                    <p:animClr clrSpc="rgb" dir="cw">
                                      <p:cBhvr>
                                        <p:cTn id="310" dur="250" autoRev="1" fill="remove"/>
                                        <p:tgtEl>
                                          <p:spTgt spid="28"/>
                                        </p:tgtEl>
                                        <p:attrNameLst>
                                          <p:attrName>fillcolor</p:attrName>
                                        </p:attrNameLst>
                                      </p:cBhvr>
                                      <p:to>
                                        <a:srgbClr val="4472C4"/>
                                      </p:to>
                                    </p:animClr>
                                    <p:set>
                                      <p:cBhvr>
                                        <p:cTn id="311" dur="250" autoRev="1" fill="remove"/>
                                        <p:tgtEl>
                                          <p:spTgt spid="28"/>
                                        </p:tgtEl>
                                        <p:attrNameLst>
                                          <p:attrName>fill.type</p:attrName>
                                        </p:attrNameLst>
                                      </p:cBhvr>
                                      <p:to>
                                        <p:strVal val="solid"/>
                                      </p:to>
                                    </p:set>
                                    <p:set>
                                      <p:cBhvr>
                                        <p:cTn id="312" dur="250" autoRev="1" fill="remove"/>
                                        <p:tgtEl>
                                          <p:spTgt spid="28"/>
                                        </p:tgtEl>
                                        <p:attrNameLst>
                                          <p:attrName>fill.on</p:attrName>
                                        </p:attrNameLst>
                                      </p:cBhvr>
                                      <p:to>
                                        <p:strVal val="true"/>
                                      </p:to>
                                    </p:set>
                                  </p:childTnLst>
                                </p:cTn>
                              </p:par>
                              <p:par>
                                <p:cTn id="313" presetID="27" presetClass="emph" presetSubtype="0" fill="remove" grpId="1" nodeType="withEffect">
                                  <p:stCondLst>
                                    <p:cond delay="0"/>
                                  </p:stCondLst>
                                  <p:childTnLst>
                                    <p:animClr clrSpc="rgb" dir="cw">
                                      <p:cBhvr override="childStyle">
                                        <p:cTn id="314" dur="250" autoRev="1" fill="remove"/>
                                        <p:tgtEl>
                                          <p:spTgt spid="33"/>
                                        </p:tgtEl>
                                        <p:attrNameLst>
                                          <p:attrName>style.color</p:attrName>
                                        </p:attrNameLst>
                                      </p:cBhvr>
                                      <p:to>
                                        <a:srgbClr val="4472C4"/>
                                      </p:to>
                                    </p:animClr>
                                    <p:animClr clrSpc="rgb" dir="cw">
                                      <p:cBhvr>
                                        <p:cTn id="315" dur="250" autoRev="1" fill="remove"/>
                                        <p:tgtEl>
                                          <p:spTgt spid="33"/>
                                        </p:tgtEl>
                                        <p:attrNameLst>
                                          <p:attrName>fillcolor</p:attrName>
                                        </p:attrNameLst>
                                      </p:cBhvr>
                                      <p:to>
                                        <a:srgbClr val="4472C4"/>
                                      </p:to>
                                    </p:animClr>
                                    <p:set>
                                      <p:cBhvr>
                                        <p:cTn id="316" dur="250" autoRev="1" fill="remove"/>
                                        <p:tgtEl>
                                          <p:spTgt spid="33"/>
                                        </p:tgtEl>
                                        <p:attrNameLst>
                                          <p:attrName>fill.type</p:attrName>
                                        </p:attrNameLst>
                                      </p:cBhvr>
                                      <p:to>
                                        <p:strVal val="solid"/>
                                      </p:to>
                                    </p:set>
                                    <p:set>
                                      <p:cBhvr>
                                        <p:cTn id="317" dur="250" autoRev="1" fill="remove"/>
                                        <p:tgtEl>
                                          <p:spTgt spid="33"/>
                                        </p:tgtEl>
                                        <p:attrNameLst>
                                          <p:attrName>fill.on</p:attrName>
                                        </p:attrNameLst>
                                      </p:cBhvr>
                                      <p:to>
                                        <p:strVal val="true"/>
                                      </p:to>
                                    </p:set>
                                  </p:childTnLst>
                                </p:cTn>
                              </p:par>
                              <p:par>
                                <p:cTn id="318" presetID="27" presetClass="emph" presetSubtype="0" fill="remove" grpId="1" nodeType="withEffect">
                                  <p:stCondLst>
                                    <p:cond delay="0"/>
                                  </p:stCondLst>
                                  <p:childTnLst>
                                    <p:animClr clrSpc="rgb" dir="cw">
                                      <p:cBhvr override="childStyle">
                                        <p:cTn id="319" dur="250" autoRev="1" fill="remove"/>
                                        <p:tgtEl>
                                          <p:spTgt spid="38"/>
                                        </p:tgtEl>
                                        <p:attrNameLst>
                                          <p:attrName>style.color</p:attrName>
                                        </p:attrNameLst>
                                      </p:cBhvr>
                                      <p:to>
                                        <a:srgbClr val="4472C4"/>
                                      </p:to>
                                    </p:animClr>
                                    <p:animClr clrSpc="rgb" dir="cw">
                                      <p:cBhvr>
                                        <p:cTn id="320" dur="250" autoRev="1" fill="remove"/>
                                        <p:tgtEl>
                                          <p:spTgt spid="38"/>
                                        </p:tgtEl>
                                        <p:attrNameLst>
                                          <p:attrName>fillcolor</p:attrName>
                                        </p:attrNameLst>
                                      </p:cBhvr>
                                      <p:to>
                                        <a:srgbClr val="4472C4"/>
                                      </p:to>
                                    </p:animClr>
                                    <p:set>
                                      <p:cBhvr>
                                        <p:cTn id="321" dur="250" autoRev="1" fill="remove"/>
                                        <p:tgtEl>
                                          <p:spTgt spid="38"/>
                                        </p:tgtEl>
                                        <p:attrNameLst>
                                          <p:attrName>fill.type</p:attrName>
                                        </p:attrNameLst>
                                      </p:cBhvr>
                                      <p:to>
                                        <p:strVal val="solid"/>
                                      </p:to>
                                    </p:set>
                                    <p:set>
                                      <p:cBhvr>
                                        <p:cTn id="322" dur="250" autoRev="1" fill="remove"/>
                                        <p:tgtEl>
                                          <p:spTgt spid="38"/>
                                        </p:tgtEl>
                                        <p:attrNameLst>
                                          <p:attrName>fill.on</p:attrName>
                                        </p:attrNameLst>
                                      </p:cBhvr>
                                      <p:to>
                                        <p:strVal val="true"/>
                                      </p:to>
                                    </p:set>
                                  </p:childTnLst>
                                </p:cTn>
                              </p:par>
                              <p:par>
                                <p:cTn id="323" presetID="27" presetClass="emph" presetSubtype="0" fill="remove" grpId="1" nodeType="withEffect">
                                  <p:stCondLst>
                                    <p:cond delay="0"/>
                                  </p:stCondLst>
                                  <p:childTnLst>
                                    <p:animClr clrSpc="rgb" dir="cw">
                                      <p:cBhvr override="childStyle">
                                        <p:cTn id="324" dur="250" autoRev="1" fill="remove"/>
                                        <p:tgtEl>
                                          <p:spTgt spid="63"/>
                                        </p:tgtEl>
                                        <p:attrNameLst>
                                          <p:attrName>style.color</p:attrName>
                                        </p:attrNameLst>
                                      </p:cBhvr>
                                      <p:to>
                                        <a:srgbClr val="4472C4"/>
                                      </p:to>
                                    </p:animClr>
                                    <p:animClr clrSpc="rgb" dir="cw">
                                      <p:cBhvr>
                                        <p:cTn id="325" dur="250" autoRev="1" fill="remove"/>
                                        <p:tgtEl>
                                          <p:spTgt spid="63"/>
                                        </p:tgtEl>
                                        <p:attrNameLst>
                                          <p:attrName>fillcolor</p:attrName>
                                        </p:attrNameLst>
                                      </p:cBhvr>
                                      <p:to>
                                        <a:srgbClr val="4472C4"/>
                                      </p:to>
                                    </p:animClr>
                                    <p:set>
                                      <p:cBhvr>
                                        <p:cTn id="326" dur="250" autoRev="1" fill="remove"/>
                                        <p:tgtEl>
                                          <p:spTgt spid="63"/>
                                        </p:tgtEl>
                                        <p:attrNameLst>
                                          <p:attrName>fill.type</p:attrName>
                                        </p:attrNameLst>
                                      </p:cBhvr>
                                      <p:to>
                                        <p:strVal val="solid"/>
                                      </p:to>
                                    </p:set>
                                    <p:set>
                                      <p:cBhvr>
                                        <p:cTn id="327" dur="250" autoRev="1" fill="remove"/>
                                        <p:tgtEl>
                                          <p:spTgt spid="63"/>
                                        </p:tgtEl>
                                        <p:attrNameLst>
                                          <p:attrName>fill.on</p:attrName>
                                        </p:attrNameLst>
                                      </p:cBhvr>
                                      <p:to>
                                        <p:strVal val="true"/>
                                      </p:to>
                                    </p:set>
                                  </p:childTnLst>
                                </p:cTn>
                              </p:par>
                              <p:par>
                                <p:cTn id="328" presetID="27" presetClass="emph" presetSubtype="0" fill="remove" grpId="1" nodeType="withEffect">
                                  <p:stCondLst>
                                    <p:cond delay="0"/>
                                  </p:stCondLst>
                                  <p:childTnLst>
                                    <p:animClr clrSpc="rgb" dir="cw">
                                      <p:cBhvr override="childStyle">
                                        <p:cTn id="329" dur="250" autoRev="1" fill="remove"/>
                                        <p:tgtEl>
                                          <p:spTgt spid="77"/>
                                        </p:tgtEl>
                                        <p:attrNameLst>
                                          <p:attrName>style.color</p:attrName>
                                        </p:attrNameLst>
                                      </p:cBhvr>
                                      <p:to>
                                        <a:srgbClr val="4472C4"/>
                                      </p:to>
                                    </p:animClr>
                                    <p:animClr clrSpc="rgb" dir="cw">
                                      <p:cBhvr>
                                        <p:cTn id="330" dur="250" autoRev="1" fill="remove"/>
                                        <p:tgtEl>
                                          <p:spTgt spid="77"/>
                                        </p:tgtEl>
                                        <p:attrNameLst>
                                          <p:attrName>fillcolor</p:attrName>
                                        </p:attrNameLst>
                                      </p:cBhvr>
                                      <p:to>
                                        <a:srgbClr val="4472C4"/>
                                      </p:to>
                                    </p:animClr>
                                    <p:set>
                                      <p:cBhvr>
                                        <p:cTn id="331" dur="250" autoRev="1" fill="remove"/>
                                        <p:tgtEl>
                                          <p:spTgt spid="77"/>
                                        </p:tgtEl>
                                        <p:attrNameLst>
                                          <p:attrName>fill.type</p:attrName>
                                        </p:attrNameLst>
                                      </p:cBhvr>
                                      <p:to>
                                        <p:strVal val="solid"/>
                                      </p:to>
                                    </p:set>
                                    <p:set>
                                      <p:cBhvr>
                                        <p:cTn id="332" dur="250" autoRev="1" fill="remove"/>
                                        <p:tgtEl>
                                          <p:spTgt spid="77"/>
                                        </p:tgtEl>
                                        <p:attrNameLst>
                                          <p:attrName>fill.on</p:attrName>
                                        </p:attrNameLst>
                                      </p:cBhvr>
                                      <p:to>
                                        <p:strVal val="true"/>
                                      </p:to>
                                    </p:set>
                                  </p:childTnLst>
                                </p:cTn>
                              </p:par>
                            </p:childTnLst>
                          </p:cTn>
                        </p:par>
                        <p:par>
                          <p:cTn id="333" fill="hold">
                            <p:stCondLst>
                              <p:cond delay="2000"/>
                            </p:stCondLst>
                            <p:childTnLst>
                              <p:par>
                                <p:cTn id="334" presetID="22" presetClass="exit" presetSubtype="8" fill="hold" nodeType="afterEffect">
                                  <p:stCondLst>
                                    <p:cond delay="0"/>
                                  </p:stCondLst>
                                  <p:childTnLst>
                                    <p:animEffect transition="out" filter="wipe(left)">
                                      <p:cBhvr>
                                        <p:cTn id="335" dur="500"/>
                                        <p:tgtEl>
                                          <p:spTgt spid="6"/>
                                        </p:tgtEl>
                                      </p:cBhvr>
                                    </p:animEffect>
                                    <p:set>
                                      <p:cBhvr>
                                        <p:cTn id="336" dur="1" fill="hold">
                                          <p:stCondLst>
                                            <p:cond delay="499"/>
                                          </p:stCondLst>
                                        </p:cTn>
                                        <p:tgtEl>
                                          <p:spTgt spid="6"/>
                                        </p:tgtEl>
                                        <p:attrNameLst>
                                          <p:attrName>style.visibility</p:attrName>
                                        </p:attrNameLst>
                                      </p:cBhvr>
                                      <p:to>
                                        <p:strVal val="hidden"/>
                                      </p:to>
                                    </p:set>
                                  </p:childTnLst>
                                </p:cTn>
                              </p:par>
                            </p:childTnLst>
                          </p:cTn>
                        </p:par>
                        <p:par>
                          <p:cTn id="337" fill="hold">
                            <p:stCondLst>
                              <p:cond delay="2500"/>
                            </p:stCondLst>
                            <p:childTnLst>
                              <p:par>
                                <p:cTn id="338" presetID="10" presetClass="entr" presetSubtype="0" fill="hold" grpId="0" nodeType="afterEffect">
                                  <p:stCondLst>
                                    <p:cond delay="0"/>
                                  </p:stCondLst>
                                  <p:childTnLst>
                                    <p:set>
                                      <p:cBhvr>
                                        <p:cTn id="339" dur="1" fill="hold">
                                          <p:stCondLst>
                                            <p:cond delay="0"/>
                                          </p:stCondLst>
                                        </p:cTn>
                                        <p:tgtEl>
                                          <p:spTgt spid="115"/>
                                        </p:tgtEl>
                                        <p:attrNameLst>
                                          <p:attrName>style.visibility</p:attrName>
                                        </p:attrNameLst>
                                      </p:cBhvr>
                                      <p:to>
                                        <p:strVal val="visible"/>
                                      </p:to>
                                    </p:set>
                                    <p:animEffect transition="in" filter="fade">
                                      <p:cBhvr>
                                        <p:cTn id="340" dur="500"/>
                                        <p:tgtEl>
                                          <p:spTgt spid="115"/>
                                        </p:tgtEl>
                                      </p:cBhvr>
                                    </p:animEffect>
                                  </p:childTnLst>
                                </p:cTn>
                              </p:par>
                            </p:childTnLst>
                          </p:cTn>
                        </p:par>
                        <p:par>
                          <p:cTn id="341" fill="hold">
                            <p:stCondLst>
                              <p:cond delay="3000"/>
                            </p:stCondLst>
                            <p:childTnLst>
                              <p:par>
                                <p:cTn id="342" presetID="22" presetClass="entr" presetSubtype="2" fill="hold" nodeType="afterEffect">
                                  <p:stCondLst>
                                    <p:cond delay="0"/>
                                  </p:stCondLst>
                                  <p:childTnLst>
                                    <p:set>
                                      <p:cBhvr>
                                        <p:cTn id="343" dur="1" fill="hold">
                                          <p:stCondLst>
                                            <p:cond delay="0"/>
                                          </p:stCondLst>
                                        </p:cTn>
                                        <p:tgtEl>
                                          <p:spTgt spid="119"/>
                                        </p:tgtEl>
                                        <p:attrNameLst>
                                          <p:attrName>style.visibility</p:attrName>
                                        </p:attrNameLst>
                                      </p:cBhvr>
                                      <p:to>
                                        <p:strVal val="visible"/>
                                      </p:to>
                                    </p:set>
                                    <p:animEffect transition="in" filter="wipe(right)">
                                      <p:cBhvr>
                                        <p:cTn id="344" dur="500"/>
                                        <p:tgtEl>
                                          <p:spTgt spid="119"/>
                                        </p:tgtEl>
                                      </p:cBhvr>
                                    </p:animEffect>
                                  </p:childTnLst>
                                </p:cTn>
                              </p:par>
                            </p:childTnLst>
                          </p:cTn>
                        </p:par>
                        <p:par>
                          <p:cTn id="345" fill="hold">
                            <p:stCondLst>
                              <p:cond delay="3500"/>
                            </p:stCondLst>
                            <p:childTnLst>
                              <p:par>
                                <p:cTn id="346" presetID="27" presetClass="emph" presetSubtype="0" fill="remove" grpId="1" nodeType="afterEffect">
                                  <p:stCondLst>
                                    <p:cond delay="0"/>
                                  </p:stCondLst>
                                  <p:childTnLst>
                                    <p:animClr clrSpc="rgb" dir="cw">
                                      <p:cBhvr override="childStyle">
                                        <p:cTn id="347" dur="250" autoRev="1" fill="remove"/>
                                        <p:tgtEl>
                                          <p:spTgt spid="24"/>
                                        </p:tgtEl>
                                        <p:attrNameLst>
                                          <p:attrName>style.color</p:attrName>
                                        </p:attrNameLst>
                                      </p:cBhvr>
                                      <p:to>
                                        <a:srgbClr val="4472C4"/>
                                      </p:to>
                                    </p:animClr>
                                    <p:animClr clrSpc="rgb" dir="cw">
                                      <p:cBhvr>
                                        <p:cTn id="348" dur="250" autoRev="1" fill="remove"/>
                                        <p:tgtEl>
                                          <p:spTgt spid="24"/>
                                        </p:tgtEl>
                                        <p:attrNameLst>
                                          <p:attrName>fillcolor</p:attrName>
                                        </p:attrNameLst>
                                      </p:cBhvr>
                                      <p:to>
                                        <a:srgbClr val="4472C4"/>
                                      </p:to>
                                    </p:animClr>
                                    <p:set>
                                      <p:cBhvr>
                                        <p:cTn id="349" dur="250" autoRev="1" fill="remove"/>
                                        <p:tgtEl>
                                          <p:spTgt spid="24"/>
                                        </p:tgtEl>
                                        <p:attrNameLst>
                                          <p:attrName>fill.type</p:attrName>
                                        </p:attrNameLst>
                                      </p:cBhvr>
                                      <p:to>
                                        <p:strVal val="solid"/>
                                      </p:to>
                                    </p:set>
                                    <p:set>
                                      <p:cBhvr>
                                        <p:cTn id="350" dur="250" autoRev="1" fill="remove"/>
                                        <p:tgtEl>
                                          <p:spTgt spid="24"/>
                                        </p:tgtEl>
                                        <p:attrNameLst>
                                          <p:attrName>fill.on</p:attrName>
                                        </p:attrNameLst>
                                      </p:cBhvr>
                                      <p:to>
                                        <p:strVal val="true"/>
                                      </p:to>
                                    </p:set>
                                  </p:childTnLst>
                                </p:cTn>
                              </p:par>
                              <p:par>
                                <p:cTn id="351" presetID="27" presetClass="emph" presetSubtype="0" fill="remove" grpId="1" nodeType="withEffect">
                                  <p:stCondLst>
                                    <p:cond delay="0"/>
                                  </p:stCondLst>
                                  <p:childTnLst>
                                    <p:animClr clrSpc="rgb" dir="cw">
                                      <p:cBhvr override="childStyle">
                                        <p:cTn id="352" dur="250" autoRev="1" fill="remove"/>
                                        <p:tgtEl>
                                          <p:spTgt spid="19"/>
                                        </p:tgtEl>
                                        <p:attrNameLst>
                                          <p:attrName>style.color</p:attrName>
                                        </p:attrNameLst>
                                      </p:cBhvr>
                                      <p:to>
                                        <a:srgbClr val="4472C4"/>
                                      </p:to>
                                    </p:animClr>
                                    <p:animClr clrSpc="rgb" dir="cw">
                                      <p:cBhvr>
                                        <p:cTn id="353" dur="250" autoRev="1" fill="remove"/>
                                        <p:tgtEl>
                                          <p:spTgt spid="19"/>
                                        </p:tgtEl>
                                        <p:attrNameLst>
                                          <p:attrName>fillcolor</p:attrName>
                                        </p:attrNameLst>
                                      </p:cBhvr>
                                      <p:to>
                                        <a:srgbClr val="4472C4"/>
                                      </p:to>
                                    </p:animClr>
                                    <p:set>
                                      <p:cBhvr>
                                        <p:cTn id="354" dur="250" autoRev="1" fill="remove"/>
                                        <p:tgtEl>
                                          <p:spTgt spid="19"/>
                                        </p:tgtEl>
                                        <p:attrNameLst>
                                          <p:attrName>fill.type</p:attrName>
                                        </p:attrNameLst>
                                      </p:cBhvr>
                                      <p:to>
                                        <p:strVal val="solid"/>
                                      </p:to>
                                    </p:set>
                                    <p:set>
                                      <p:cBhvr>
                                        <p:cTn id="355" dur="250" autoRev="1" fill="remove"/>
                                        <p:tgtEl>
                                          <p:spTgt spid="19"/>
                                        </p:tgtEl>
                                        <p:attrNameLst>
                                          <p:attrName>fill.on</p:attrName>
                                        </p:attrNameLst>
                                      </p:cBhvr>
                                      <p:to>
                                        <p:strVal val="true"/>
                                      </p:to>
                                    </p:set>
                                  </p:childTnLst>
                                </p:cTn>
                              </p:par>
                              <p:par>
                                <p:cTn id="356" presetID="27" presetClass="emph" presetSubtype="0" fill="remove" grpId="1" nodeType="withEffect">
                                  <p:stCondLst>
                                    <p:cond delay="0"/>
                                  </p:stCondLst>
                                  <p:childTnLst>
                                    <p:animClr clrSpc="rgb" dir="cw">
                                      <p:cBhvr override="childStyle">
                                        <p:cTn id="357" dur="250" autoRev="1" fill="remove"/>
                                        <p:tgtEl>
                                          <p:spTgt spid="29"/>
                                        </p:tgtEl>
                                        <p:attrNameLst>
                                          <p:attrName>style.color</p:attrName>
                                        </p:attrNameLst>
                                      </p:cBhvr>
                                      <p:to>
                                        <a:srgbClr val="4472C4"/>
                                      </p:to>
                                    </p:animClr>
                                    <p:animClr clrSpc="rgb" dir="cw">
                                      <p:cBhvr>
                                        <p:cTn id="358" dur="250" autoRev="1" fill="remove"/>
                                        <p:tgtEl>
                                          <p:spTgt spid="29"/>
                                        </p:tgtEl>
                                        <p:attrNameLst>
                                          <p:attrName>fillcolor</p:attrName>
                                        </p:attrNameLst>
                                      </p:cBhvr>
                                      <p:to>
                                        <a:srgbClr val="4472C4"/>
                                      </p:to>
                                    </p:animClr>
                                    <p:set>
                                      <p:cBhvr>
                                        <p:cTn id="359" dur="250" autoRev="1" fill="remove"/>
                                        <p:tgtEl>
                                          <p:spTgt spid="29"/>
                                        </p:tgtEl>
                                        <p:attrNameLst>
                                          <p:attrName>fill.type</p:attrName>
                                        </p:attrNameLst>
                                      </p:cBhvr>
                                      <p:to>
                                        <p:strVal val="solid"/>
                                      </p:to>
                                    </p:set>
                                    <p:set>
                                      <p:cBhvr>
                                        <p:cTn id="360" dur="250" autoRev="1" fill="remove"/>
                                        <p:tgtEl>
                                          <p:spTgt spid="29"/>
                                        </p:tgtEl>
                                        <p:attrNameLst>
                                          <p:attrName>fill.on</p:attrName>
                                        </p:attrNameLst>
                                      </p:cBhvr>
                                      <p:to>
                                        <p:strVal val="true"/>
                                      </p:to>
                                    </p:set>
                                  </p:childTnLst>
                                </p:cTn>
                              </p:par>
                              <p:par>
                                <p:cTn id="361" presetID="27" presetClass="emph" presetSubtype="0" fill="remove" grpId="1" nodeType="withEffect">
                                  <p:stCondLst>
                                    <p:cond delay="0"/>
                                  </p:stCondLst>
                                  <p:childTnLst>
                                    <p:animClr clrSpc="rgb" dir="cw">
                                      <p:cBhvr override="childStyle">
                                        <p:cTn id="362" dur="250" autoRev="1" fill="remove"/>
                                        <p:tgtEl>
                                          <p:spTgt spid="34"/>
                                        </p:tgtEl>
                                        <p:attrNameLst>
                                          <p:attrName>style.color</p:attrName>
                                        </p:attrNameLst>
                                      </p:cBhvr>
                                      <p:to>
                                        <a:srgbClr val="4472C4"/>
                                      </p:to>
                                    </p:animClr>
                                    <p:animClr clrSpc="rgb" dir="cw">
                                      <p:cBhvr>
                                        <p:cTn id="363" dur="250" autoRev="1" fill="remove"/>
                                        <p:tgtEl>
                                          <p:spTgt spid="34"/>
                                        </p:tgtEl>
                                        <p:attrNameLst>
                                          <p:attrName>fillcolor</p:attrName>
                                        </p:attrNameLst>
                                      </p:cBhvr>
                                      <p:to>
                                        <a:srgbClr val="4472C4"/>
                                      </p:to>
                                    </p:animClr>
                                    <p:set>
                                      <p:cBhvr>
                                        <p:cTn id="364" dur="250" autoRev="1" fill="remove"/>
                                        <p:tgtEl>
                                          <p:spTgt spid="34"/>
                                        </p:tgtEl>
                                        <p:attrNameLst>
                                          <p:attrName>fill.type</p:attrName>
                                        </p:attrNameLst>
                                      </p:cBhvr>
                                      <p:to>
                                        <p:strVal val="solid"/>
                                      </p:to>
                                    </p:set>
                                    <p:set>
                                      <p:cBhvr>
                                        <p:cTn id="365" dur="250" autoRev="1" fill="remove"/>
                                        <p:tgtEl>
                                          <p:spTgt spid="34"/>
                                        </p:tgtEl>
                                        <p:attrNameLst>
                                          <p:attrName>fill.on</p:attrName>
                                        </p:attrNameLst>
                                      </p:cBhvr>
                                      <p:to>
                                        <p:strVal val="true"/>
                                      </p:to>
                                    </p:set>
                                  </p:childTnLst>
                                </p:cTn>
                              </p:par>
                              <p:par>
                                <p:cTn id="366" presetID="27" presetClass="emph" presetSubtype="0" fill="remove" grpId="1" nodeType="withEffect">
                                  <p:stCondLst>
                                    <p:cond delay="0"/>
                                  </p:stCondLst>
                                  <p:childTnLst>
                                    <p:animClr clrSpc="rgb" dir="cw">
                                      <p:cBhvr override="childStyle">
                                        <p:cTn id="367" dur="250" autoRev="1" fill="remove"/>
                                        <p:tgtEl>
                                          <p:spTgt spid="39"/>
                                        </p:tgtEl>
                                        <p:attrNameLst>
                                          <p:attrName>style.color</p:attrName>
                                        </p:attrNameLst>
                                      </p:cBhvr>
                                      <p:to>
                                        <a:srgbClr val="4472C4"/>
                                      </p:to>
                                    </p:animClr>
                                    <p:animClr clrSpc="rgb" dir="cw">
                                      <p:cBhvr>
                                        <p:cTn id="368" dur="250" autoRev="1" fill="remove"/>
                                        <p:tgtEl>
                                          <p:spTgt spid="39"/>
                                        </p:tgtEl>
                                        <p:attrNameLst>
                                          <p:attrName>fillcolor</p:attrName>
                                        </p:attrNameLst>
                                      </p:cBhvr>
                                      <p:to>
                                        <a:srgbClr val="4472C4"/>
                                      </p:to>
                                    </p:animClr>
                                    <p:set>
                                      <p:cBhvr>
                                        <p:cTn id="369" dur="250" autoRev="1" fill="remove"/>
                                        <p:tgtEl>
                                          <p:spTgt spid="39"/>
                                        </p:tgtEl>
                                        <p:attrNameLst>
                                          <p:attrName>fill.type</p:attrName>
                                        </p:attrNameLst>
                                      </p:cBhvr>
                                      <p:to>
                                        <p:strVal val="solid"/>
                                      </p:to>
                                    </p:set>
                                    <p:set>
                                      <p:cBhvr>
                                        <p:cTn id="370" dur="250" autoRev="1" fill="remove"/>
                                        <p:tgtEl>
                                          <p:spTgt spid="39"/>
                                        </p:tgtEl>
                                        <p:attrNameLst>
                                          <p:attrName>fill.on</p:attrName>
                                        </p:attrNameLst>
                                      </p:cBhvr>
                                      <p:to>
                                        <p:strVal val="true"/>
                                      </p:to>
                                    </p:set>
                                  </p:childTnLst>
                                </p:cTn>
                              </p:par>
                              <p:par>
                                <p:cTn id="371" presetID="27" presetClass="emph" presetSubtype="0" fill="remove" grpId="1" nodeType="withEffect">
                                  <p:stCondLst>
                                    <p:cond delay="0"/>
                                  </p:stCondLst>
                                  <p:childTnLst>
                                    <p:animClr clrSpc="rgb" dir="cw">
                                      <p:cBhvr override="childStyle">
                                        <p:cTn id="372" dur="250" autoRev="1" fill="remove"/>
                                        <p:tgtEl>
                                          <p:spTgt spid="64"/>
                                        </p:tgtEl>
                                        <p:attrNameLst>
                                          <p:attrName>style.color</p:attrName>
                                        </p:attrNameLst>
                                      </p:cBhvr>
                                      <p:to>
                                        <a:srgbClr val="4472C4"/>
                                      </p:to>
                                    </p:animClr>
                                    <p:animClr clrSpc="rgb" dir="cw">
                                      <p:cBhvr>
                                        <p:cTn id="373" dur="250" autoRev="1" fill="remove"/>
                                        <p:tgtEl>
                                          <p:spTgt spid="64"/>
                                        </p:tgtEl>
                                        <p:attrNameLst>
                                          <p:attrName>fillcolor</p:attrName>
                                        </p:attrNameLst>
                                      </p:cBhvr>
                                      <p:to>
                                        <a:srgbClr val="4472C4"/>
                                      </p:to>
                                    </p:animClr>
                                    <p:set>
                                      <p:cBhvr>
                                        <p:cTn id="374" dur="250" autoRev="1" fill="remove"/>
                                        <p:tgtEl>
                                          <p:spTgt spid="64"/>
                                        </p:tgtEl>
                                        <p:attrNameLst>
                                          <p:attrName>fill.type</p:attrName>
                                        </p:attrNameLst>
                                      </p:cBhvr>
                                      <p:to>
                                        <p:strVal val="solid"/>
                                      </p:to>
                                    </p:set>
                                    <p:set>
                                      <p:cBhvr>
                                        <p:cTn id="375" dur="250" autoRev="1" fill="remove"/>
                                        <p:tgtEl>
                                          <p:spTgt spid="64"/>
                                        </p:tgtEl>
                                        <p:attrNameLst>
                                          <p:attrName>fill.on</p:attrName>
                                        </p:attrNameLst>
                                      </p:cBhvr>
                                      <p:to>
                                        <p:strVal val="true"/>
                                      </p:to>
                                    </p:set>
                                  </p:childTnLst>
                                </p:cTn>
                              </p:par>
                              <p:par>
                                <p:cTn id="376" presetID="27" presetClass="emph" presetSubtype="0" fill="remove" grpId="1" nodeType="withEffect">
                                  <p:stCondLst>
                                    <p:cond delay="0"/>
                                  </p:stCondLst>
                                  <p:childTnLst>
                                    <p:animClr clrSpc="rgb" dir="cw">
                                      <p:cBhvr override="childStyle">
                                        <p:cTn id="377" dur="250" autoRev="1" fill="remove"/>
                                        <p:tgtEl>
                                          <p:spTgt spid="78"/>
                                        </p:tgtEl>
                                        <p:attrNameLst>
                                          <p:attrName>style.color</p:attrName>
                                        </p:attrNameLst>
                                      </p:cBhvr>
                                      <p:to>
                                        <a:srgbClr val="4472C4"/>
                                      </p:to>
                                    </p:animClr>
                                    <p:animClr clrSpc="rgb" dir="cw">
                                      <p:cBhvr>
                                        <p:cTn id="378" dur="250" autoRev="1" fill="remove"/>
                                        <p:tgtEl>
                                          <p:spTgt spid="78"/>
                                        </p:tgtEl>
                                        <p:attrNameLst>
                                          <p:attrName>fillcolor</p:attrName>
                                        </p:attrNameLst>
                                      </p:cBhvr>
                                      <p:to>
                                        <a:srgbClr val="4472C4"/>
                                      </p:to>
                                    </p:animClr>
                                    <p:set>
                                      <p:cBhvr>
                                        <p:cTn id="379" dur="250" autoRev="1" fill="remove"/>
                                        <p:tgtEl>
                                          <p:spTgt spid="78"/>
                                        </p:tgtEl>
                                        <p:attrNameLst>
                                          <p:attrName>fill.type</p:attrName>
                                        </p:attrNameLst>
                                      </p:cBhvr>
                                      <p:to>
                                        <p:strVal val="solid"/>
                                      </p:to>
                                    </p:set>
                                    <p:set>
                                      <p:cBhvr>
                                        <p:cTn id="380" dur="250" autoRev="1" fill="remove"/>
                                        <p:tgtEl>
                                          <p:spTgt spid="78"/>
                                        </p:tgtEl>
                                        <p:attrNameLst>
                                          <p:attrName>fill.on</p:attrName>
                                        </p:attrNameLst>
                                      </p:cBhvr>
                                      <p:to>
                                        <p:strVal val="true"/>
                                      </p:to>
                                    </p:set>
                                  </p:childTnLst>
                                </p:cTn>
                              </p:par>
                            </p:childTnLst>
                          </p:cTn>
                        </p:par>
                        <p:par>
                          <p:cTn id="381" fill="hold">
                            <p:stCondLst>
                              <p:cond delay="4000"/>
                            </p:stCondLst>
                            <p:childTnLst>
                              <p:par>
                                <p:cTn id="382" presetID="22" presetClass="exit" presetSubtype="2" fill="hold" nodeType="afterEffect">
                                  <p:stCondLst>
                                    <p:cond delay="0"/>
                                  </p:stCondLst>
                                  <p:childTnLst>
                                    <p:animEffect transition="out" filter="wipe(right)">
                                      <p:cBhvr>
                                        <p:cTn id="383" dur="500"/>
                                        <p:tgtEl>
                                          <p:spTgt spid="119"/>
                                        </p:tgtEl>
                                      </p:cBhvr>
                                    </p:animEffect>
                                    <p:set>
                                      <p:cBhvr>
                                        <p:cTn id="384" dur="1" fill="hold">
                                          <p:stCondLst>
                                            <p:cond delay="499"/>
                                          </p:stCondLst>
                                        </p:cTn>
                                        <p:tgtEl>
                                          <p:spTgt spid="119"/>
                                        </p:tgtEl>
                                        <p:attrNameLst>
                                          <p:attrName>style.visibility</p:attrName>
                                        </p:attrNameLst>
                                      </p:cBhvr>
                                      <p:to>
                                        <p:strVal val="hidden"/>
                                      </p:to>
                                    </p:set>
                                  </p:childTnLst>
                                </p:cTn>
                              </p:par>
                            </p:childTnLst>
                          </p:cTn>
                        </p:par>
                        <p:par>
                          <p:cTn id="385" fill="hold">
                            <p:stCondLst>
                              <p:cond delay="4500"/>
                            </p:stCondLst>
                            <p:childTnLst>
                              <p:par>
                                <p:cTn id="386" presetID="10" presetClass="entr" presetSubtype="0" fill="hold" grpId="0" nodeType="afterEffect">
                                  <p:stCondLst>
                                    <p:cond delay="0"/>
                                  </p:stCondLst>
                                  <p:childTnLst>
                                    <p:set>
                                      <p:cBhvr>
                                        <p:cTn id="387" dur="1" fill="hold">
                                          <p:stCondLst>
                                            <p:cond delay="0"/>
                                          </p:stCondLst>
                                        </p:cTn>
                                        <p:tgtEl>
                                          <p:spTgt spid="113"/>
                                        </p:tgtEl>
                                        <p:attrNameLst>
                                          <p:attrName>style.visibility</p:attrName>
                                        </p:attrNameLst>
                                      </p:cBhvr>
                                      <p:to>
                                        <p:strVal val="visible"/>
                                      </p:to>
                                    </p:set>
                                    <p:animEffect transition="in" filter="fade">
                                      <p:cBhvr>
                                        <p:cTn id="388" dur="500"/>
                                        <p:tgtEl>
                                          <p:spTgt spid="113"/>
                                        </p:tgtEl>
                                      </p:cBhvr>
                                    </p:animEffect>
                                  </p:childTnLst>
                                </p:cTn>
                              </p:par>
                            </p:childTnLst>
                          </p:cTn>
                        </p:par>
                        <p:par>
                          <p:cTn id="389" fill="hold">
                            <p:stCondLst>
                              <p:cond delay="5000"/>
                            </p:stCondLst>
                            <p:childTnLst>
                              <p:par>
                                <p:cTn id="390" presetID="22" presetClass="entr" presetSubtype="8" fill="hold" nodeType="afterEffect">
                                  <p:stCondLst>
                                    <p:cond delay="0"/>
                                  </p:stCondLst>
                                  <p:childTnLst>
                                    <p:set>
                                      <p:cBhvr>
                                        <p:cTn id="391" dur="1" fill="hold">
                                          <p:stCondLst>
                                            <p:cond delay="0"/>
                                          </p:stCondLst>
                                        </p:cTn>
                                        <p:tgtEl>
                                          <p:spTgt spid="120"/>
                                        </p:tgtEl>
                                        <p:attrNameLst>
                                          <p:attrName>style.visibility</p:attrName>
                                        </p:attrNameLst>
                                      </p:cBhvr>
                                      <p:to>
                                        <p:strVal val="visible"/>
                                      </p:to>
                                    </p:set>
                                    <p:animEffect transition="in" filter="wipe(left)">
                                      <p:cBhvr>
                                        <p:cTn id="392" dur="500"/>
                                        <p:tgtEl>
                                          <p:spTgt spid="120"/>
                                        </p:tgtEl>
                                      </p:cBhvr>
                                    </p:animEffect>
                                  </p:childTnLst>
                                </p:cTn>
                              </p:par>
                            </p:childTnLst>
                          </p:cTn>
                        </p:par>
                        <p:par>
                          <p:cTn id="393" fill="hold">
                            <p:stCondLst>
                              <p:cond delay="5500"/>
                            </p:stCondLst>
                            <p:childTnLst>
                              <p:par>
                                <p:cTn id="394" presetID="27" presetClass="emph" presetSubtype="0" fill="remove" grpId="1" nodeType="afterEffect">
                                  <p:stCondLst>
                                    <p:cond delay="0"/>
                                  </p:stCondLst>
                                  <p:childTnLst>
                                    <p:animClr clrSpc="rgb" dir="cw">
                                      <p:cBhvr override="childStyle">
                                        <p:cTn id="395" dur="250" autoRev="1" fill="remove"/>
                                        <p:tgtEl>
                                          <p:spTgt spid="25"/>
                                        </p:tgtEl>
                                        <p:attrNameLst>
                                          <p:attrName>style.color</p:attrName>
                                        </p:attrNameLst>
                                      </p:cBhvr>
                                      <p:to>
                                        <a:srgbClr val="4472C4"/>
                                      </p:to>
                                    </p:animClr>
                                    <p:animClr clrSpc="rgb" dir="cw">
                                      <p:cBhvr>
                                        <p:cTn id="396" dur="250" autoRev="1" fill="remove"/>
                                        <p:tgtEl>
                                          <p:spTgt spid="25"/>
                                        </p:tgtEl>
                                        <p:attrNameLst>
                                          <p:attrName>fillcolor</p:attrName>
                                        </p:attrNameLst>
                                      </p:cBhvr>
                                      <p:to>
                                        <a:srgbClr val="4472C4"/>
                                      </p:to>
                                    </p:animClr>
                                    <p:set>
                                      <p:cBhvr>
                                        <p:cTn id="397" dur="250" autoRev="1" fill="remove"/>
                                        <p:tgtEl>
                                          <p:spTgt spid="25"/>
                                        </p:tgtEl>
                                        <p:attrNameLst>
                                          <p:attrName>fill.type</p:attrName>
                                        </p:attrNameLst>
                                      </p:cBhvr>
                                      <p:to>
                                        <p:strVal val="solid"/>
                                      </p:to>
                                    </p:set>
                                    <p:set>
                                      <p:cBhvr>
                                        <p:cTn id="398" dur="250" autoRev="1" fill="remove"/>
                                        <p:tgtEl>
                                          <p:spTgt spid="25"/>
                                        </p:tgtEl>
                                        <p:attrNameLst>
                                          <p:attrName>fill.on</p:attrName>
                                        </p:attrNameLst>
                                      </p:cBhvr>
                                      <p:to>
                                        <p:strVal val="true"/>
                                      </p:to>
                                    </p:set>
                                  </p:childTnLst>
                                </p:cTn>
                              </p:par>
                              <p:par>
                                <p:cTn id="399" presetID="27" presetClass="emph" presetSubtype="0" fill="remove" grpId="1" nodeType="withEffect">
                                  <p:stCondLst>
                                    <p:cond delay="0"/>
                                  </p:stCondLst>
                                  <p:childTnLst>
                                    <p:animClr clrSpc="rgb" dir="cw">
                                      <p:cBhvr override="childStyle">
                                        <p:cTn id="400" dur="250" autoRev="1" fill="remove"/>
                                        <p:tgtEl>
                                          <p:spTgt spid="20"/>
                                        </p:tgtEl>
                                        <p:attrNameLst>
                                          <p:attrName>style.color</p:attrName>
                                        </p:attrNameLst>
                                      </p:cBhvr>
                                      <p:to>
                                        <a:srgbClr val="4472C4"/>
                                      </p:to>
                                    </p:animClr>
                                    <p:animClr clrSpc="rgb" dir="cw">
                                      <p:cBhvr>
                                        <p:cTn id="401" dur="250" autoRev="1" fill="remove"/>
                                        <p:tgtEl>
                                          <p:spTgt spid="20"/>
                                        </p:tgtEl>
                                        <p:attrNameLst>
                                          <p:attrName>fillcolor</p:attrName>
                                        </p:attrNameLst>
                                      </p:cBhvr>
                                      <p:to>
                                        <a:srgbClr val="4472C4"/>
                                      </p:to>
                                    </p:animClr>
                                    <p:set>
                                      <p:cBhvr>
                                        <p:cTn id="402" dur="250" autoRev="1" fill="remove"/>
                                        <p:tgtEl>
                                          <p:spTgt spid="20"/>
                                        </p:tgtEl>
                                        <p:attrNameLst>
                                          <p:attrName>fill.type</p:attrName>
                                        </p:attrNameLst>
                                      </p:cBhvr>
                                      <p:to>
                                        <p:strVal val="solid"/>
                                      </p:to>
                                    </p:set>
                                    <p:set>
                                      <p:cBhvr>
                                        <p:cTn id="403" dur="250" autoRev="1" fill="remove"/>
                                        <p:tgtEl>
                                          <p:spTgt spid="20"/>
                                        </p:tgtEl>
                                        <p:attrNameLst>
                                          <p:attrName>fill.on</p:attrName>
                                        </p:attrNameLst>
                                      </p:cBhvr>
                                      <p:to>
                                        <p:strVal val="true"/>
                                      </p:to>
                                    </p:set>
                                  </p:childTnLst>
                                </p:cTn>
                              </p:par>
                              <p:par>
                                <p:cTn id="404" presetID="27" presetClass="emph" presetSubtype="0" fill="remove" grpId="1" nodeType="withEffect">
                                  <p:stCondLst>
                                    <p:cond delay="0"/>
                                  </p:stCondLst>
                                  <p:childTnLst>
                                    <p:animClr clrSpc="rgb" dir="cw">
                                      <p:cBhvr override="childStyle">
                                        <p:cTn id="405" dur="250" autoRev="1" fill="remove"/>
                                        <p:tgtEl>
                                          <p:spTgt spid="30"/>
                                        </p:tgtEl>
                                        <p:attrNameLst>
                                          <p:attrName>style.color</p:attrName>
                                        </p:attrNameLst>
                                      </p:cBhvr>
                                      <p:to>
                                        <a:srgbClr val="4472C4"/>
                                      </p:to>
                                    </p:animClr>
                                    <p:animClr clrSpc="rgb" dir="cw">
                                      <p:cBhvr>
                                        <p:cTn id="406" dur="250" autoRev="1" fill="remove"/>
                                        <p:tgtEl>
                                          <p:spTgt spid="30"/>
                                        </p:tgtEl>
                                        <p:attrNameLst>
                                          <p:attrName>fillcolor</p:attrName>
                                        </p:attrNameLst>
                                      </p:cBhvr>
                                      <p:to>
                                        <a:srgbClr val="4472C4"/>
                                      </p:to>
                                    </p:animClr>
                                    <p:set>
                                      <p:cBhvr>
                                        <p:cTn id="407" dur="250" autoRev="1" fill="remove"/>
                                        <p:tgtEl>
                                          <p:spTgt spid="30"/>
                                        </p:tgtEl>
                                        <p:attrNameLst>
                                          <p:attrName>fill.type</p:attrName>
                                        </p:attrNameLst>
                                      </p:cBhvr>
                                      <p:to>
                                        <p:strVal val="solid"/>
                                      </p:to>
                                    </p:set>
                                    <p:set>
                                      <p:cBhvr>
                                        <p:cTn id="408" dur="250" autoRev="1" fill="remove"/>
                                        <p:tgtEl>
                                          <p:spTgt spid="30"/>
                                        </p:tgtEl>
                                        <p:attrNameLst>
                                          <p:attrName>fill.on</p:attrName>
                                        </p:attrNameLst>
                                      </p:cBhvr>
                                      <p:to>
                                        <p:strVal val="true"/>
                                      </p:to>
                                    </p:set>
                                  </p:childTnLst>
                                </p:cTn>
                              </p:par>
                              <p:par>
                                <p:cTn id="409" presetID="27" presetClass="emph" presetSubtype="0" fill="remove" grpId="1" nodeType="withEffect">
                                  <p:stCondLst>
                                    <p:cond delay="0"/>
                                  </p:stCondLst>
                                  <p:childTnLst>
                                    <p:animClr clrSpc="rgb" dir="cw">
                                      <p:cBhvr override="childStyle">
                                        <p:cTn id="410" dur="250" autoRev="1" fill="remove"/>
                                        <p:tgtEl>
                                          <p:spTgt spid="35"/>
                                        </p:tgtEl>
                                        <p:attrNameLst>
                                          <p:attrName>style.color</p:attrName>
                                        </p:attrNameLst>
                                      </p:cBhvr>
                                      <p:to>
                                        <a:srgbClr val="4472C4"/>
                                      </p:to>
                                    </p:animClr>
                                    <p:animClr clrSpc="rgb" dir="cw">
                                      <p:cBhvr>
                                        <p:cTn id="411" dur="250" autoRev="1" fill="remove"/>
                                        <p:tgtEl>
                                          <p:spTgt spid="35"/>
                                        </p:tgtEl>
                                        <p:attrNameLst>
                                          <p:attrName>fillcolor</p:attrName>
                                        </p:attrNameLst>
                                      </p:cBhvr>
                                      <p:to>
                                        <a:srgbClr val="4472C4"/>
                                      </p:to>
                                    </p:animClr>
                                    <p:set>
                                      <p:cBhvr>
                                        <p:cTn id="412" dur="250" autoRev="1" fill="remove"/>
                                        <p:tgtEl>
                                          <p:spTgt spid="35"/>
                                        </p:tgtEl>
                                        <p:attrNameLst>
                                          <p:attrName>fill.type</p:attrName>
                                        </p:attrNameLst>
                                      </p:cBhvr>
                                      <p:to>
                                        <p:strVal val="solid"/>
                                      </p:to>
                                    </p:set>
                                    <p:set>
                                      <p:cBhvr>
                                        <p:cTn id="413" dur="250" autoRev="1" fill="remove"/>
                                        <p:tgtEl>
                                          <p:spTgt spid="35"/>
                                        </p:tgtEl>
                                        <p:attrNameLst>
                                          <p:attrName>fill.on</p:attrName>
                                        </p:attrNameLst>
                                      </p:cBhvr>
                                      <p:to>
                                        <p:strVal val="true"/>
                                      </p:to>
                                    </p:set>
                                  </p:childTnLst>
                                </p:cTn>
                              </p:par>
                              <p:par>
                                <p:cTn id="414" presetID="27" presetClass="emph" presetSubtype="0" fill="remove" grpId="1" nodeType="withEffect">
                                  <p:stCondLst>
                                    <p:cond delay="0"/>
                                  </p:stCondLst>
                                  <p:childTnLst>
                                    <p:animClr clrSpc="rgb" dir="cw">
                                      <p:cBhvr override="childStyle">
                                        <p:cTn id="415" dur="250" autoRev="1" fill="remove"/>
                                        <p:tgtEl>
                                          <p:spTgt spid="40"/>
                                        </p:tgtEl>
                                        <p:attrNameLst>
                                          <p:attrName>style.color</p:attrName>
                                        </p:attrNameLst>
                                      </p:cBhvr>
                                      <p:to>
                                        <a:srgbClr val="4472C4"/>
                                      </p:to>
                                    </p:animClr>
                                    <p:animClr clrSpc="rgb" dir="cw">
                                      <p:cBhvr>
                                        <p:cTn id="416" dur="250" autoRev="1" fill="remove"/>
                                        <p:tgtEl>
                                          <p:spTgt spid="40"/>
                                        </p:tgtEl>
                                        <p:attrNameLst>
                                          <p:attrName>fillcolor</p:attrName>
                                        </p:attrNameLst>
                                      </p:cBhvr>
                                      <p:to>
                                        <a:srgbClr val="4472C4"/>
                                      </p:to>
                                    </p:animClr>
                                    <p:set>
                                      <p:cBhvr>
                                        <p:cTn id="417" dur="250" autoRev="1" fill="remove"/>
                                        <p:tgtEl>
                                          <p:spTgt spid="40"/>
                                        </p:tgtEl>
                                        <p:attrNameLst>
                                          <p:attrName>fill.type</p:attrName>
                                        </p:attrNameLst>
                                      </p:cBhvr>
                                      <p:to>
                                        <p:strVal val="solid"/>
                                      </p:to>
                                    </p:set>
                                    <p:set>
                                      <p:cBhvr>
                                        <p:cTn id="418" dur="250" autoRev="1" fill="remove"/>
                                        <p:tgtEl>
                                          <p:spTgt spid="40"/>
                                        </p:tgtEl>
                                        <p:attrNameLst>
                                          <p:attrName>fill.on</p:attrName>
                                        </p:attrNameLst>
                                      </p:cBhvr>
                                      <p:to>
                                        <p:strVal val="true"/>
                                      </p:to>
                                    </p:set>
                                  </p:childTnLst>
                                </p:cTn>
                              </p:par>
                              <p:par>
                                <p:cTn id="419" presetID="27" presetClass="emph" presetSubtype="0" fill="remove" grpId="1" nodeType="withEffect">
                                  <p:stCondLst>
                                    <p:cond delay="0"/>
                                  </p:stCondLst>
                                  <p:childTnLst>
                                    <p:animClr clrSpc="rgb" dir="cw">
                                      <p:cBhvr override="childStyle">
                                        <p:cTn id="420" dur="250" autoRev="1" fill="remove"/>
                                        <p:tgtEl>
                                          <p:spTgt spid="65"/>
                                        </p:tgtEl>
                                        <p:attrNameLst>
                                          <p:attrName>style.color</p:attrName>
                                        </p:attrNameLst>
                                      </p:cBhvr>
                                      <p:to>
                                        <a:srgbClr val="4472C4"/>
                                      </p:to>
                                    </p:animClr>
                                    <p:animClr clrSpc="rgb" dir="cw">
                                      <p:cBhvr>
                                        <p:cTn id="421" dur="250" autoRev="1" fill="remove"/>
                                        <p:tgtEl>
                                          <p:spTgt spid="65"/>
                                        </p:tgtEl>
                                        <p:attrNameLst>
                                          <p:attrName>fillcolor</p:attrName>
                                        </p:attrNameLst>
                                      </p:cBhvr>
                                      <p:to>
                                        <a:srgbClr val="4472C4"/>
                                      </p:to>
                                    </p:animClr>
                                    <p:set>
                                      <p:cBhvr>
                                        <p:cTn id="422" dur="250" autoRev="1" fill="remove"/>
                                        <p:tgtEl>
                                          <p:spTgt spid="65"/>
                                        </p:tgtEl>
                                        <p:attrNameLst>
                                          <p:attrName>fill.type</p:attrName>
                                        </p:attrNameLst>
                                      </p:cBhvr>
                                      <p:to>
                                        <p:strVal val="solid"/>
                                      </p:to>
                                    </p:set>
                                    <p:set>
                                      <p:cBhvr>
                                        <p:cTn id="423" dur="250" autoRev="1" fill="remove"/>
                                        <p:tgtEl>
                                          <p:spTgt spid="65"/>
                                        </p:tgtEl>
                                        <p:attrNameLst>
                                          <p:attrName>fill.on</p:attrName>
                                        </p:attrNameLst>
                                      </p:cBhvr>
                                      <p:to>
                                        <p:strVal val="true"/>
                                      </p:to>
                                    </p:set>
                                  </p:childTnLst>
                                </p:cTn>
                              </p:par>
                              <p:par>
                                <p:cTn id="424" presetID="27" presetClass="emph" presetSubtype="0" fill="remove" grpId="1" nodeType="withEffect">
                                  <p:stCondLst>
                                    <p:cond delay="0"/>
                                  </p:stCondLst>
                                  <p:childTnLst>
                                    <p:animClr clrSpc="rgb" dir="cw">
                                      <p:cBhvr override="childStyle">
                                        <p:cTn id="425" dur="250" autoRev="1" fill="remove"/>
                                        <p:tgtEl>
                                          <p:spTgt spid="79"/>
                                        </p:tgtEl>
                                        <p:attrNameLst>
                                          <p:attrName>style.color</p:attrName>
                                        </p:attrNameLst>
                                      </p:cBhvr>
                                      <p:to>
                                        <a:srgbClr val="4472C4"/>
                                      </p:to>
                                    </p:animClr>
                                    <p:animClr clrSpc="rgb" dir="cw">
                                      <p:cBhvr>
                                        <p:cTn id="426" dur="250" autoRev="1" fill="remove"/>
                                        <p:tgtEl>
                                          <p:spTgt spid="79"/>
                                        </p:tgtEl>
                                        <p:attrNameLst>
                                          <p:attrName>fillcolor</p:attrName>
                                        </p:attrNameLst>
                                      </p:cBhvr>
                                      <p:to>
                                        <a:srgbClr val="4472C4"/>
                                      </p:to>
                                    </p:animClr>
                                    <p:set>
                                      <p:cBhvr>
                                        <p:cTn id="427" dur="250" autoRev="1" fill="remove"/>
                                        <p:tgtEl>
                                          <p:spTgt spid="79"/>
                                        </p:tgtEl>
                                        <p:attrNameLst>
                                          <p:attrName>fill.type</p:attrName>
                                        </p:attrNameLst>
                                      </p:cBhvr>
                                      <p:to>
                                        <p:strVal val="solid"/>
                                      </p:to>
                                    </p:set>
                                    <p:set>
                                      <p:cBhvr>
                                        <p:cTn id="428" dur="250" autoRev="1" fill="remove"/>
                                        <p:tgtEl>
                                          <p:spTgt spid="79"/>
                                        </p:tgtEl>
                                        <p:attrNameLst>
                                          <p:attrName>fill.on</p:attrName>
                                        </p:attrNameLst>
                                      </p:cBhvr>
                                      <p:to>
                                        <p:strVal val="true"/>
                                      </p:to>
                                    </p:set>
                                  </p:childTnLst>
                                </p:cTn>
                              </p:par>
                            </p:childTnLst>
                          </p:cTn>
                        </p:par>
                        <p:par>
                          <p:cTn id="429" fill="hold">
                            <p:stCondLst>
                              <p:cond delay="6000"/>
                            </p:stCondLst>
                            <p:childTnLst>
                              <p:par>
                                <p:cTn id="430" presetID="22" presetClass="exit" presetSubtype="8" fill="hold" nodeType="afterEffect">
                                  <p:stCondLst>
                                    <p:cond delay="0"/>
                                  </p:stCondLst>
                                  <p:childTnLst>
                                    <p:animEffect transition="out" filter="wipe(left)">
                                      <p:cBhvr>
                                        <p:cTn id="431" dur="500"/>
                                        <p:tgtEl>
                                          <p:spTgt spid="120"/>
                                        </p:tgtEl>
                                      </p:cBhvr>
                                    </p:animEffect>
                                    <p:set>
                                      <p:cBhvr>
                                        <p:cTn id="432" dur="1" fill="hold">
                                          <p:stCondLst>
                                            <p:cond delay="499"/>
                                          </p:stCondLst>
                                        </p:cTn>
                                        <p:tgtEl>
                                          <p:spTgt spid="120"/>
                                        </p:tgtEl>
                                        <p:attrNameLst>
                                          <p:attrName>style.visibility</p:attrName>
                                        </p:attrNameLst>
                                      </p:cBhvr>
                                      <p:to>
                                        <p:strVal val="hidden"/>
                                      </p:to>
                                    </p:set>
                                  </p:childTnLst>
                                </p:cTn>
                              </p:par>
                            </p:childTnLst>
                          </p:cTn>
                        </p:par>
                        <p:par>
                          <p:cTn id="433" fill="hold">
                            <p:stCondLst>
                              <p:cond delay="6500"/>
                            </p:stCondLst>
                            <p:childTnLst>
                              <p:par>
                                <p:cTn id="434" presetID="10" presetClass="entr" presetSubtype="0" fill="hold" grpId="0" nodeType="afterEffect">
                                  <p:stCondLst>
                                    <p:cond delay="0"/>
                                  </p:stCondLst>
                                  <p:childTnLst>
                                    <p:set>
                                      <p:cBhvr>
                                        <p:cTn id="435" dur="1" fill="hold">
                                          <p:stCondLst>
                                            <p:cond delay="0"/>
                                          </p:stCondLst>
                                        </p:cTn>
                                        <p:tgtEl>
                                          <p:spTgt spid="116"/>
                                        </p:tgtEl>
                                        <p:attrNameLst>
                                          <p:attrName>style.visibility</p:attrName>
                                        </p:attrNameLst>
                                      </p:cBhvr>
                                      <p:to>
                                        <p:strVal val="visible"/>
                                      </p:to>
                                    </p:set>
                                    <p:animEffect transition="in" filter="fade">
                                      <p:cBhvr>
                                        <p:cTn id="436" dur="500"/>
                                        <p:tgtEl>
                                          <p:spTgt spid="116"/>
                                        </p:tgtEl>
                                      </p:cBhvr>
                                    </p:animEffect>
                                  </p:childTnLst>
                                </p:cTn>
                              </p:par>
                            </p:childTnLst>
                          </p:cTn>
                        </p:par>
                        <p:par>
                          <p:cTn id="437" fill="hold">
                            <p:stCondLst>
                              <p:cond delay="7000"/>
                            </p:stCondLst>
                            <p:childTnLst>
                              <p:par>
                                <p:cTn id="438" presetID="22" presetClass="entr" presetSubtype="2" fill="hold" nodeType="afterEffect">
                                  <p:stCondLst>
                                    <p:cond delay="0"/>
                                  </p:stCondLst>
                                  <p:childTnLst>
                                    <p:set>
                                      <p:cBhvr>
                                        <p:cTn id="439" dur="1" fill="hold">
                                          <p:stCondLst>
                                            <p:cond delay="0"/>
                                          </p:stCondLst>
                                        </p:cTn>
                                        <p:tgtEl>
                                          <p:spTgt spid="121"/>
                                        </p:tgtEl>
                                        <p:attrNameLst>
                                          <p:attrName>style.visibility</p:attrName>
                                        </p:attrNameLst>
                                      </p:cBhvr>
                                      <p:to>
                                        <p:strVal val="visible"/>
                                      </p:to>
                                    </p:set>
                                    <p:animEffect transition="in" filter="wipe(right)">
                                      <p:cBhvr>
                                        <p:cTn id="440" dur="500"/>
                                        <p:tgtEl>
                                          <p:spTgt spid="121"/>
                                        </p:tgtEl>
                                      </p:cBhvr>
                                    </p:animEffect>
                                  </p:childTnLst>
                                </p:cTn>
                              </p:par>
                            </p:childTnLst>
                          </p:cTn>
                        </p:par>
                        <p:par>
                          <p:cTn id="441" fill="hold">
                            <p:stCondLst>
                              <p:cond delay="7500"/>
                            </p:stCondLst>
                            <p:childTnLst>
                              <p:par>
                                <p:cTn id="442" presetID="27" presetClass="emph" presetSubtype="0" fill="remove" grpId="1" nodeType="afterEffect">
                                  <p:stCondLst>
                                    <p:cond delay="0"/>
                                  </p:stCondLst>
                                  <p:childTnLst>
                                    <p:animClr clrSpc="rgb" dir="cw">
                                      <p:cBhvr override="childStyle">
                                        <p:cTn id="443" dur="250" autoRev="1" fill="remove"/>
                                        <p:tgtEl>
                                          <p:spTgt spid="21"/>
                                        </p:tgtEl>
                                        <p:attrNameLst>
                                          <p:attrName>style.color</p:attrName>
                                        </p:attrNameLst>
                                      </p:cBhvr>
                                      <p:to>
                                        <a:srgbClr val="4472C4"/>
                                      </p:to>
                                    </p:animClr>
                                    <p:animClr clrSpc="rgb" dir="cw">
                                      <p:cBhvr>
                                        <p:cTn id="444" dur="250" autoRev="1" fill="remove"/>
                                        <p:tgtEl>
                                          <p:spTgt spid="21"/>
                                        </p:tgtEl>
                                        <p:attrNameLst>
                                          <p:attrName>fillcolor</p:attrName>
                                        </p:attrNameLst>
                                      </p:cBhvr>
                                      <p:to>
                                        <a:srgbClr val="4472C4"/>
                                      </p:to>
                                    </p:animClr>
                                    <p:set>
                                      <p:cBhvr>
                                        <p:cTn id="445" dur="250" autoRev="1" fill="remove"/>
                                        <p:tgtEl>
                                          <p:spTgt spid="21"/>
                                        </p:tgtEl>
                                        <p:attrNameLst>
                                          <p:attrName>fill.type</p:attrName>
                                        </p:attrNameLst>
                                      </p:cBhvr>
                                      <p:to>
                                        <p:strVal val="solid"/>
                                      </p:to>
                                    </p:set>
                                    <p:set>
                                      <p:cBhvr>
                                        <p:cTn id="446" dur="250" autoRev="1" fill="remove"/>
                                        <p:tgtEl>
                                          <p:spTgt spid="21"/>
                                        </p:tgtEl>
                                        <p:attrNameLst>
                                          <p:attrName>fill.on</p:attrName>
                                        </p:attrNameLst>
                                      </p:cBhvr>
                                      <p:to>
                                        <p:strVal val="true"/>
                                      </p:to>
                                    </p:set>
                                  </p:childTnLst>
                                </p:cTn>
                              </p:par>
                              <p:par>
                                <p:cTn id="447" presetID="27" presetClass="emph" presetSubtype="0" fill="remove" grpId="1" nodeType="withEffect">
                                  <p:stCondLst>
                                    <p:cond delay="0"/>
                                  </p:stCondLst>
                                  <p:childTnLst>
                                    <p:animClr clrSpc="rgb" dir="cw">
                                      <p:cBhvr override="childStyle">
                                        <p:cTn id="448" dur="250" autoRev="1" fill="remove"/>
                                        <p:tgtEl>
                                          <p:spTgt spid="31"/>
                                        </p:tgtEl>
                                        <p:attrNameLst>
                                          <p:attrName>style.color</p:attrName>
                                        </p:attrNameLst>
                                      </p:cBhvr>
                                      <p:to>
                                        <a:srgbClr val="4472C4"/>
                                      </p:to>
                                    </p:animClr>
                                    <p:animClr clrSpc="rgb" dir="cw">
                                      <p:cBhvr>
                                        <p:cTn id="449" dur="250" autoRev="1" fill="remove"/>
                                        <p:tgtEl>
                                          <p:spTgt spid="31"/>
                                        </p:tgtEl>
                                        <p:attrNameLst>
                                          <p:attrName>fillcolor</p:attrName>
                                        </p:attrNameLst>
                                      </p:cBhvr>
                                      <p:to>
                                        <a:srgbClr val="4472C4"/>
                                      </p:to>
                                    </p:animClr>
                                    <p:set>
                                      <p:cBhvr>
                                        <p:cTn id="450" dur="250" autoRev="1" fill="remove"/>
                                        <p:tgtEl>
                                          <p:spTgt spid="31"/>
                                        </p:tgtEl>
                                        <p:attrNameLst>
                                          <p:attrName>fill.type</p:attrName>
                                        </p:attrNameLst>
                                      </p:cBhvr>
                                      <p:to>
                                        <p:strVal val="solid"/>
                                      </p:to>
                                    </p:set>
                                    <p:set>
                                      <p:cBhvr>
                                        <p:cTn id="451" dur="250" autoRev="1" fill="remove"/>
                                        <p:tgtEl>
                                          <p:spTgt spid="31"/>
                                        </p:tgtEl>
                                        <p:attrNameLst>
                                          <p:attrName>fill.on</p:attrName>
                                        </p:attrNameLst>
                                      </p:cBhvr>
                                      <p:to>
                                        <p:strVal val="true"/>
                                      </p:to>
                                    </p:set>
                                  </p:childTnLst>
                                </p:cTn>
                              </p:par>
                              <p:par>
                                <p:cTn id="452" presetID="27" presetClass="emph" presetSubtype="0" fill="remove" grpId="1" nodeType="withEffect">
                                  <p:stCondLst>
                                    <p:cond delay="0"/>
                                  </p:stCondLst>
                                  <p:childTnLst>
                                    <p:animClr clrSpc="rgb" dir="cw">
                                      <p:cBhvr override="childStyle">
                                        <p:cTn id="453" dur="250" autoRev="1" fill="remove"/>
                                        <p:tgtEl>
                                          <p:spTgt spid="26"/>
                                        </p:tgtEl>
                                        <p:attrNameLst>
                                          <p:attrName>style.color</p:attrName>
                                        </p:attrNameLst>
                                      </p:cBhvr>
                                      <p:to>
                                        <a:srgbClr val="4472C4"/>
                                      </p:to>
                                    </p:animClr>
                                    <p:animClr clrSpc="rgb" dir="cw">
                                      <p:cBhvr>
                                        <p:cTn id="454" dur="250" autoRev="1" fill="remove"/>
                                        <p:tgtEl>
                                          <p:spTgt spid="26"/>
                                        </p:tgtEl>
                                        <p:attrNameLst>
                                          <p:attrName>fillcolor</p:attrName>
                                        </p:attrNameLst>
                                      </p:cBhvr>
                                      <p:to>
                                        <a:srgbClr val="4472C4"/>
                                      </p:to>
                                    </p:animClr>
                                    <p:set>
                                      <p:cBhvr>
                                        <p:cTn id="455" dur="250" autoRev="1" fill="remove"/>
                                        <p:tgtEl>
                                          <p:spTgt spid="26"/>
                                        </p:tgtEl>
                                        <p:attrNameLst>
                                          <p:attrName>fill.type</p:attrName>
                                        </p:attrNameLst>
                                      </p:cBhvr>
                                      <p:to>
                                        <p:strVal val="solid"/>
                                      </p:to>
                                    </p:set>
                                    <p:set>
                                      <p:cBhvr>
                                        <p:cTn id="456" dur="250" autoRev="1" fill="remove"/>
                                        <p:tgtEl>
                                          <p:spTgt spid="26"/>
                                        </p:tgtEl>
                                        <p:attrNameLst>
                                          <p:attrName>fill.on</p:attrName>
                                        </p:attrNameLst>
                                      </p:cBhvr>
                                      <p:to>
                                        <p:strVal val="true"/>
                                      </p:to>
                                    </p:set>
                                  </p:childTnLst>
                                </p:cTn>
                              </p:par>
                              <p:par>
                                <p:cTn id="457" presetID="27" presetClass="emph" presetSubtype="0" fill="remove" grpId="1" nodeType="withEffect">
                                  <p:stCondLst>
                                    <p:cond delay="0"/>
                                  </p:stCondLst>
                                  <p:childTnLst>
                                    <p:animClr clrSpc="rgb" dir="cw">
                                      <p:cBhvr override="childStyle">
                                        <p:cTn id="458" dur="250" autoRev="1" fill="remove"/>
                                        <p:tgtEl>
                                          <p:spTgt spid="36"/>
                                        </p:tgtEl>
                                        <p:attrNameLst>
                                          <p:attrName>style.color</p:attrName>
                                        </p:attrNameLst>
                                      </p:cBhvr>
                                      <p:to>
                                        <a:srgbClr val="4472C4"/>
                                      </p:to>
                                    </p:animClr>
                                    <p:animClr clrSpc="rgb" dir="cw">
                                      <p:cBhvr>
                                        <p:cTn id="459" dur="250" autoRev="1" fill="remove"/>
                                        <p:tgtEl>
                                          <p:spTgt spid="36"/>
                                        </p:tgtEl>
                                        <p:attrNameLst>
                                          <p:attrName>fillcolor</p:attrName>
                                        </p:attrNameLst>
                                      </p:cBhvr>
                                      <p:to>
                                        <a:srgbClr val="4472C4"/>
                                      </p:to>
                                    </p:animClr>
                                    <p:set>
                                      <p:cBhvr>
                                        <p:cTn id="460" dur="250" autoRev="1" fill="remove"/>
                                        <p:tgtEl>
                                          <p:spTgt spid="36"/>
                                        </p:tgtEl>
                                        <p:attrNameLst>
                                          <p:attrName>fill.type</p:attrName>
                                        </p:attrNameLst>
                                      </p:cBhvr>
                                      <p:to>
                                        <p:strVal val="solid"/>
                                      </p:to>
                                    </p:set>
                                    <p:set>
                                      <p:cBhvr>
                                        <p:cTn id="461" dur="250" autoRev="1" fill="remove"/>
                                        <p:tgtEl>
                                          <p:spTgt spid="36"/>
                                        </p:tgtEl>
                                        <p:attrNameLst>
                                          <p:attrName>fill.on</p:attrName>
                                        </p:attrNameLst>
                                      </p:cBhvr>
                                      <p:to>
                                        <p:strVal val="true"/>
                                      </p:to>
                                    </p:set>
                                  </p:childTnLst>
                                </p:cTn>
                              </p:par>
                              <p:par>
                                <p:cTn id="462" presetID="27" presetClass="emph" presetSubtype="0" fill="remove" grpId="1" nodeType="withEffect">
                                  <p:stCondLst>
                                    <p:cond delay="0"/>
                                  </p:stCondLst>
                                  <p:childTnLst>
                                    <p:animClr clrSpc="rgb" dir="cw">
                                      <p:cBhvr override="childStyle">
                                        <p:cTn id="463" dur="250" autoRev="1" fill="remove"/>
                                        <p:tgtEl>
                                          <p:spTgt spid="41"/>
                                        </p:tgtEl>
                                        <p:attrNameLst>
                                          <p:attrName>style.color</p:attrName>
                                        </p:attrNameLst>
                                      </p:cBhvr>
                                      <p:to>
                                        <a:srgbClr val="4472C4"/>
                                      </p:to>
                                    </p:animClr>
                                    <p:animClr clrSpc="rgb" dir="cw">
                                      <p:cBhvr>
                                        <p:cTn id="464" dur="250" autoRev="1" fill="remove"/>
                                        <p:tgtEl>
                                          <p:spTgt spid="41"/>
                                        </p:tgtEl>
                                        <p:attrNameLst>
                                          <p:attrName>fillcolor</p:attrName>
                                        </p:attrNameLst>
                                      </p:cBhvr>
                                      <p:to>
                                        <a:srgbClr val="4472C4"/>
                                      </p:to>
                                    </p:animClr>
                                    <p:set>
                                      <p:cBhvr>
                                        <p:cTn id="465" dur="250" autoRev="1" fill="remove"/>
                                        <p:tgtEl>
                                          <p:spTgt spid="41"/>
                                        </p:tgtEl>
                                        <p:attrNameLst>
                                          <p:attrName>fill.type</p:attrName>
                                        </p:attrNameLst>
                                      </p:cBhvr>
                                      <p:to>
                                        <p:strVal val="solid"/>
                                      </p:to>
                                    </p:set>
                                    <p:set>
                                      <p:cBhvr>
                                        <p:cTn id="466" dur="250" autoRev="1" fill="remove"/>
                                        <p:tgtEl>
                                          <p:spTgt spid="41"/>
                                        </p:tgtEl>
                                        <p:attrNameLst>
                                          <p:attrName>fill.on</p:attrName>
                                        </p:attrNameLst>
                                      </p:cBhvr>
                                      <p:to>
                                        <p:strVal val="true"/>
                                      </p:to>
                                    </p:set>
                                  </p:childTnLst>
                                </p:cTn>
                              </p:par>
                              <p:par>
                                <p:cTn id="467" presetID="27" presetClass="emph" presetSubtype="0" fill="remove" grpId="1" nodeType="withEffect">
                                  <p:stCondLst>
                                    <p:cond delay="0"/>
                                  </p:stCondLst>
                                  <p:childTnLst>
                                    <p:animClr clrSpc="rgb" dir="cw">
                                      <p:cBhvr override="childStyle">
                                        <p:cTn id="468" dur="250" autoRev="1" fill="remove"/>
                                        <p:tgtEl>
                                          <p:spTgt spid="66"/>
                                        </p:tgtEl>
                                        <p:attrNameLst>
                                          <p:attrName>style.color</p:attrName>
                                        </p:attrNameLst>
                                      </p:cBhvr>
                                      <p:to>
                                        <a:srgbClr val="4472C4"/>
                                      </p:to>
                                    </p:animClr>
                                    <p:animClr clrSpc="rgb" dir="cw">
                                      <p:cBhvr>
                                        <p:cTn id="469" dur="250" autoRev="1" fill="remove"/>
                                        <p:tgtEl>
                                          <p:spTgt spid="66"/>
                                        </p:tgtEl>
                                        <p:attrNameLst>
                                          <p:attrName>fillcolor</p:attrName>
                                        </p:attrNameLst>
                                      </p:cBhvr>
                                      <p:to>
                                        <a:srgbClr val="4472C4"/>
                                      </p:to>
                                    </p:animClr>
                                    <p:set>
                                      <p:cBhvr>
                                        <p:cTn id="470" dur="250" autoRev="1" fill="remove"/>
                                        <p:tgtEl>
                                          <p:spTgt spid="66"/>
                                        </p:tgtEl>
                                        <p:attrNameLst>
                                          <p:attrName>fill.type</p:attrName>
                                        </p:attrNameLst>
                                      </p:cBhvr>
                                      <p:to>
                                        <p:strVal val="solid"/>
                                      </p:to>
                                    </p:set>
                                    <p:set>
                                      <p:cBhvr>
                                        <p:cTn id="471" dur="250" autoRev="1" fill="remove"/>
                                        <p:tgtEl>
                                          <p:spTgt spid="66"/>
                                        </p:tgtEl>
                                        <p:attrNameLst>
                                          <p:attrName>fill.on</p:attrName>
                                        </p:attrNameLst>
                                      </p:cBhvr>
                                      <p:to>
                                        <p:strVal val="true"/>
                                      </p:to>
                                    </p:set>
                                  </p:childTnLst>
                                </p:cTn>
                              </p:par>
                              <p:par>
                                <p:cTn id="472" presetID="27" presetClass="emph" presetSubtype="0" fill="remove" grpId="1" nodeType="withEffect">
                                  <p:stCondLst>
                                    <p:cond delay="0"/>
                                  </p:stCondLst>
                                  <p:childTnLst>
                                    <p:animClr clrSpc="rgb" dir="cw">
                                      <p:cBhvr override="childStyle">
                                        <p:cTn id="473" dur="250" autoRev="1" fill="remove"/>
                                        <p:tgtEl>
                                          <p:spTgt spid="80"/>
                                        </p:tgtEl>
                                        <p:attrNameLst>
                                          <p:attrName>style.color</p:attrName>
                                        </p:attrNameLst>
                                      </p:cBhvr>
                                      <p:to>
                                        <a:srgbClr val="4472C4"/>
                                      </p:to>
                                    </p:animClr>
                                    <p:animClr clrSpc="rgb" dir="cw">
                                      <p:cBhvr>
                                        <p:cTn id="474" dur="250" autoRev="1" fill="remove"/>
                                        <p:tgtEl>
                                          <p:spTgt spid="80"/>
                                        </p:tgtEl>
                                        <p:attrNameLst>
                                          <p:attrName>fillcolor</p:attrName>
                                        </p:attrNameLst>
                                      </p:cBhvr>
                                      <p:to>
                                        <a:srgbClr val="4472C4"/>
                                      </p:to>
                                    </p:animClr>
                                    <p:set>
                                      <p:cBhvr>
                                        <p:cTn id="475" dur="250" autoRev="1" fill="remove"/>
                                        <p:tgtEl>
                                          <p:spTgt spid="80"/>
                                        </p:tgtEl>
                                        <p:attrNameLst>
                                          <p:attrName>fill.type</p:attrName>
                                        </p:attrNameLst>
                                      </p:cBhvr>
                                      <p:to>
                                        <p:strVal val="solid"/>
                                      </p:to>
                                    </p:set>
                                    <p:set>
                                      <p:cBhvr>
                                        <p:cTn id="476" dur="250" autoRev="1" fill="remove"/>
                                        <p:tgtEl>
                                          <p:spTgt spid="80"/>
                                        </p:tgtEl>
                                        <p:attrNameLst>
                                          <p:attrName>fill.on</p:attrName>
                                        </p:attrNameLst>
                                      </p:cBhvr>
                                      <p:to>
                                        <p:strVal val="true"/>
                                      </p:to>
                                    </p:set>
                                  </p:childTnLst>
                                </p:cTn>
                              </p:par>
                            </p:childTnLst>
                          </p:cTn>
                        </p:par>
                        <p:par>
                          <p:cTn id="477" fill="hold">
                            <p:stCondLst>
                              <p:cond delay="8000"/>
                            </p:stCondLst>
                            <p:childTnLst>
                              <p:par>
                                <p:cTn id="478" presetID="22" presetClass="exit" presetSubtype="2" fill="hold" nodeType="afterEffect">
                                  <p:stCondLst>
                                    <p:cond delay="0"/>
                                  </p:stCondLst>
                                  <p:childTnLst>
                                    <p:animEffect transition="out" filter="wipe(right)">
                                      <p:cBhvr>
                                        <p:cTn id="479" dur="500"/>
                                        <p:tgtEl>
                                          <p:spTgt spid="121"/>
                                        </p:tgtEl>
                                      </p:cBhvr>
                                    </p:animEffect>
                                    <p:set>
                                      <p:cBhvr>
                                        <p:cTn id="480" dur="1" fill="hold">
                                          <p:stCondLst>
                                            <p:cond delay="499"/>
                                          </p:stCondLst>
                                        </p:cTn>
                                        <p:tgtEl>
                                          <p:spTgt spid="121"/>
                                        </p:tgtEl>
                                        <p:attrNameLst>
                                          <p:attrName>style.visibility</p:attrName>
                                        </p:attrNameLst>
                                      </p:cBhvr>
                                      <p:to>
                                        <p:strVal val="hidden"/>
                                      </p:to>
                                    </p:set>
                                  </p:childTnLst>
                                </p:cTn>
                              </p:par>
                            </p:childTnLst>
                          </p:cTn>
                        </p:par>
                        <p:par>
                          <p:cTn id="481" fill="hold">
                            <p:stCondLst>
                              <p:cond delay="8500"/>
                            </p:stCondLst>
                            <p:childTnLst>
                              <p:par>
                                <p:cTn id="482" presetID="10" presetClass="entr" presetSubtype="0" fill="hold" grpId="0" nodeType="afterEffect">
                                  <p:stCondLst>
                                    <p:cond delay="0"/>
                                  </p:stCondLst>
                                  <p:childTnLst>
                                    <p:set>
                                      <p:cBhvr>
                                        <p:cTn id="483" dur="1" fill="hold">
                                          <p:stCondLst>
                                            <p:cond delay="0"/>
                                          </p:stCondLst>
                                        </p:cTn>
                                        <p:tgtEl>
                                          <p:spTgt spid="114"/>
                                        </p:tgtEl>
                                        <p:attrNameLst>
                                          <p:attrName>style.visibility</p:attrName>
                                        </p:attrNameLst>
                                      </p:cBhvr>
                                      <p:to>
                                        <p:strVal val="visible"/>
                                      </p:to>
                                    </p:set>
                                    <p:animEffect transition="in" filter="fade">
                                      <p:cBhvr>
                                        <p:cTn id="484" dur="500"/>
                                        <p:tgtEl>
                                          <p:spTgt spid="114"/>
                                        </p:tgtEl>
                                      </p:cBhvr>
                                    </p:animEffect>
                                  </p:childTnLst>
                                </p:cTn>
                              </p:par>
                            </p:childTnLst>
                          </p:cTn>
                        </p:par>
                        <p:par>
                          <p:cTn id="485" fill="hold">
                            <p:stCondLst>
                              <p:cond delay="9000"/>
                            </p:stCondLst>
                            <p:childTnLst>
                              <p:par>
                                <p:cTn id="486" presetID="22" presetClass="entr" presetSubtype="8" fill="hold" nodeType="afterEffect">
                                  <p:stCondLst>
                                    <p:cond delay="0"/>
                                  </p:stCondLst>
                                  <p:childTnLst>
                                    <p:set>
                                      <p:cBhvr>
                                        <p:cTn id="487" dur="1" fill="hold">
                                          <p:stCondLst>
                                            <p:cond delay="0"/>
                                          </p:stCondLst>
                                        </p:cTn>
                                        <p:tgtEl>
                                          <p:spTgt spid="122"/>
                                        </p:tgtEl>
                                        <p:attrNameLst>
                                          <p:attrName>style.visibility</p:attrName>
                                        </p:attrNameLst>
                                      </p:cBhvr>
                                      <p:to>
                                        <p:strVal val="visible"/>
                                      </p:to>
                                    </p:set>
                                    <p:animEffect transition="in" filter="wipe(left)">
                                      <p:cBhvr>
                                        <p:cTn id="488" dur="500"/>
                                        <p:tgtEl>
                                          <p:spTgt spid="122"/>
                                        </p:tgtEl>
                                      </p:cBhvr>
                                    </p:animEffect>
                                  </p:childTnLst>
                                </p:cTn>
                              </p:par>
                            </p:childTnLst>
                          </p:cTn>
                        </p:par>
                        <p:par>
                          <p:cTn id="489" fill="hold">
                            <p:stCondLst>
                              <p:cond delay="9500"/>
                            </p:stCondLst>
                            <p:childTnLst>
                              <p:par>
                                <p:cTn id="490" presetID="27" presetClass="emph" presetSubtype="0" fill="remove" grpId="1" nodeType="afterEffect">
                                  <p:stCondLst>
                                    <p:cond delay="0"/>
                                  </p:stCondLst>
                                  <p:childTnLst>
                                    <p:animClr clrSpc="rgb" dir="cw">
                                      <p:cBhvr override="childStyle">
                                        <p:cTn id="491" dur="250" autoRev="1" fill="remove"/>
                                        <p:tgtEl>
                                          <p:spTgt spid="22"/>
                                        </p:tgtEl>
                                        <p:attrNameLst>
                                          <p:attrName>style.color</p:attrName>
                                        </p:attrNameLst>
                                      </p:cBhvr>
                                      <p:to>
                                        <a:srgbClr val="4472C4"/>
                                      </p:to>
                                    </p:animClr>
                                    <p:animClr clrSpc="rgb" dir="cw">
                                      <p:cBhvr>
                                        <p:cTn id="492" dur="250" autoRev="1" fill="remove"/>
                                        <p:tgtEl>
                                          <p:spTgt spid="22"/>
                                        </p:tgtEl>
                                        <p:attrNameLst>
                                          <p:attrName>fillcolor</p:attrName>
                                        </p:attrNameLst>
                                      </p:cBhvr>
                                      <p:to>
                                        <a:srgbClr val="4472C4"/>
                                      </p:to>
                                    </p:animClr>
                                    <p:set>
                                      <p:cBhvr>
                                        <p:cTn id="493" dur="250" autoRev="1" fill="remove"/>
                                        <p:tgtEl>
                                          <p:spTgt spid="22"/>
                                        </p:tgtEl>
                                        <p:attrNameLst>
                                          <p:attrName>fill.type</p:attrName>
                                        </p:attrNameLst>
                                      </p:cBhvr>
                                      <p:to>
                                        <p:strVal val="solid"/>
                                      </p:to>
                                    </p:set>
                                    <p:set>
                                      <p:cBhvr>
                                        <p:cTn id="494" dur="250" autoRev="1" fill="remove"/>
                                        <p:tgtEl>
                                          <p:spTgt spid="22"/>
                                        </p:tgtEl>
                                        <p:attrNameLst>
                                          <p:attrName>fill.on</p:attrName>
                                        </p:attrNameLst>
                                      </p:cBhvr>
                                      <p:to>
                                        <p:strVal val="true"/>
                                      </p:to>
                                    </p:set>
                                  </p:childTnLst>
                                </p:cTn>
                              </p:par>
                              <p:par>
                                <p:cTn id="495" presetID="27" presetClass="emph" presetSubtype="0" fill="remove" grpId="1" nodeType="withEffect">
                                  <p:stCondLst>
                                    <p:cond delay="0"/>
                                  </p:stCondLst>
                                  <p:childTnLst>
                                    <p:animClr clrSpc="rgb" dir="cw">
                                      <p:cBhvr override="childStyle">
                                        <p:cTn id="496" dur="250" autoRev="1" fill="remove"/>
                                        <p:tgtEl>
                                          <p:spTgt spid="32"/>
                                        </p:tgtEl>
                                        <p:attrNameLst>
                                          <p:attrName>style.color</p:attrName>
                                        </p:attrNameLst>
                                      </p:cBhvr>
                                      <p:to>
                                        <a:srgbClr val="4472C4"/>
                                      </p:to>
                                    </p:animClr>
                                    <p:animClr clrSpc="rgb" dir="cw">
                                      <p:cBhvr>
                                        <p:cTn id="497" dur="250" autoRev="1" fill="remove"/>
                                        <p:tgtEl>
                                          <p:spTgt spid="32"/>
                                        </p:tgtEl>
                                        <p:attrNameLst>
                                          <p:attrName>fillcolor</p:attrName>
                                        </p:attrNameLst>
                                      </p:cBhvr>
                                      <p:to>
                                        <a:srgbClr val="4472C4"/>
                                      </p:to>
                                    </p:animClr>
                                    <p:set>
                                      <p:cBhvr>
                                        <p:cTn id="498" dur="250" autoRev="1" fill="remove"/>
                                        <p:tgtEl>
                                          <p:spTgt spid="32"/>
                                        </p:tgtEl>
                                        <p:attrNameLst>
                                          <p:attrName>fill.type</p:attrName>
                                        </p:attrNameLst>
                                      </p:cBhvr>
                                      <p:to>
                                        <p:strVal val="solid"/>
                                      </p:to>
                                    </p:set>
                                    <p:set>
                                      <p:cBhvr>
                                        <p:cTn id="499" dur="250" autoRev="1" fill="remove"/>
                                        <p:tgtEl>
                                          <p:spTgt spid="32"/>
                                        </p:tgtEl>
                                        <p:attrNameLst>
                                          <p:attrName>fill.on</p:attrName>
                                        </p:attrNameLst>
                                      </p:cBhvr>
                                      <p:to>
                                        <p:strVal val="true"/>
                                      </p:to>
                                    </p:set>
                                  </p:childTnLst>
                                </p:cTn>
                              </p:par>
                              <p:par>
                                <p:cTn id="500" presetID="27" presetClass="emph" presetSubtype="0" fill="remove" grpId="1" nodeType="withEffect">
                                  <p:stCondLst>
                                    <p:cond delay="0"/>
                                  </p:stCondLst>
                                  <p:childTnLst>
                                    <p:animClr clrSpc="rgb" dir="cw">
                                      <p:cBhvr override="childStyle">
                                        <p:cTn id="501" dur="250" autoRev="1" fill="remove"/>
                                        <p:tgtEl>
                                          <p:spTgt spid="27"/>
                                        </p:tgtEl>
                                        <p:attrNameLst>
                                          <p:attrName>style.color</p:attrName>
                                        </p:attrNameLst>
                                      </p:cBhvr>
                                      <p:to>
                                        <a:srgbClr val="4472C4"/>
                                      </p:to>
                                    </p:animClr>
                                    <p:animClr clrSpc="rgb" dir="cw">
                                      <p:cBhvr>
                                        <p:cTn id="502" dur="250" autoRev="1" fill="remove"/>
                                        <p:tgtEl>
                                          <p:spTgt spid="27"/>
                                        </p:tgtEl>
                                        <p:attrNameLst>
                                          <p:attrName>fillcolor</p:attrName>
                                        </p:attrNameLst>
                                      </p:cBhvr>
                                      <p:to>
                                        <a:srgbClr val="4472C4"/>
                                      </p:to>
                                    </p:animClr>
                                    <p:set>
                                      <p:cBhvr>
                                        <p:cTn id="503" dur="250" autoRev="1" fill="remove"/>
                                        <p:tgtEl>
                                          <p:spTgt spid="27"/>
                                        </p:tgtEl>
                                        <p:attrNameLst>
                                          <p:attrName>fill.type</p:attrName>
                                        </p:attrNameLst>
                                      </p:cBhvr>
                                      <p:to>
                                        <p:strVal val="solid"/>
                                      </p:to>
                                    </p:set>
                                    <p:set>
                                      <p:cBhvr>
                                        <p:cTn id="504" dur="250" autoRev="1" fill="remove"/>
                                        <p:tgtEl>
                                          <p:spTgt spid="27"/>
                                        </p:tgtEl>
                                        <p:attrNameLst>
                                          <p:attrName>fill.on</p:attrName>
                                        </p:attrNameLst>
                                      </p:cBhvr>
                                      <p:to>
                                        <p:strVal val="true"/>
                                      </p:to>
                                    </p:set>
                                  </p:childTnLst>
                                </p:cTn>
                              </p:par>
                              <p:par>
                                <p:cTn id="505" presetID="27" presetClass="emph" presetSubtype="0" fill="remove" grpId="1" nodeType="withEffect">
                                  <p:stCondLst>
                                    <p:cond delay="0"/>
                                  </p:stCondLst>
                                  <p:childTnLst>
                                    <p:animClr clrSpc="rgb" dir="cw">
                                      <p:cBhvr override="childStyle">
                                        <p:cTn id="506" dur="250" autoRev="1" fill="remove"/>
                                        <p:tgtEl>
                                          <p:spTgt spid="37"/>
                                        </p:tgtEl>
                                        <p:attrNameLst>
                                          <p:attrName>style.color</p:attrName>
                                        </p:attrNameLst>
                                      </p:cBhvr>
                                      <p:to>
                                        <a:srgbClr val="4472C4"/>
                                      </p:to>
                                    </p:animClr>
                                    <p:animClr clrSpc="rgb" dir="cw">
                                      <p:cBhvr>
                                        <p:cTn id="507" dur="250" autoRev="1" fill="remove"/>
                                        <p:tgtEl>
                                          <p:spTgt spid="37"/>
                                        </p:tgtEl>
                                        <p:attrNameLst>
                                          <p:attrName>fillcolor</p:attrName>
                                        </p:attrNameLst>
                                      </p:cBhvr>
                                      <p:to>
                                        <a:srgbClr val="4472C4"/>
                                      </p:to>
                                    </p:animClr>
                                    <p:set>
                                      <p:cBhvr>
                                        <p:cTn id="508" dur="250" autoRev="1" fill="remove"/>
                                        <p:tgtEl>
                                          <p:spTgt spid="37"/>
                                        </p:tgtEl>
                                        <p:attrNameLst>
                                          <p:attrName>fill.type</p:attrName>
                                        </p:attrNameLst>
                                      </p:cBhvr>
                                      <p:to>
                                        <p:strVal val="solid"/>
                                      </p:to>
                                    </p:set>
                                    <p:set>
                                      <p:cBhvr>
                                        <p:cTn id="509" dur="250" autoRev="1" fill="remove"/>
                                        <p:tgtEl>
                                          <p:spTgt spid="37"/>
                                        </p:tgtEl>
                                        <p:attrNameLst>
                                          <p:attrName>fill.on</p:attrName>
                                        </p:attrNameLst>
                                      </p:cBhvr>
                                      <p:to>
                                        <p:strVal val="true"/>
                                      </p:to>
                                    </p:set>
                                  </p:childTnLst>
                                </p:cTn>
                              </p:par>
                              <p:par>
                                <p:cTn id="510" presetID="27" presetClass="emph" presetSubtype="0" fill="remove" grpId="1" nodeType="withEffect">
                                  <p:stCondLst>
                                    <p:cond delay="0"/>
                                  </p:stCondLst>
                                  <p:childTnLst>
                                    <p:animClr clrSpc="rgb" dir="cw">
                                      <p:cBhvr override="childStyle">
                                        <p:cTn id="511" dur="250" autoRev="1" fill="remove"/>
                                        <p:tgtEl>
                                          <p:spTgt spid="42"/>
                                        </p:tgtEl>
                                        <p:attrNameLst>
                                          <p:attrName>style.color</p:attrName>
                                        </p:attrNameLst>
                                      </p:cBhvr>
                                      <p:to>
                                        <a:srgbClr val="4472C4"/>
                                      </p:to>
                                    </p:animClr>
                                    <p:animClr clrSpc="rgb" dir="cw">
                                      <p:cBhvr>
                                        <p:cTn id="512" dur="250" autoRev="1" fill="remove"/>
                                        <p:tgtEl>
                                          <p:spTgt spid="42"/>
                                        </p:tgtEl>
                                        <p:attrNameLst>
                                          <p:attrName>fillcolor</p:attrName>
                                        </p:attrNameLst>
                                      </p:cBhvr>
                                      <p:to>
                                        <a:srgbClr val="4472C4"/>
                                      </p:to>
                                    </p:animClr>
                                    <p:set>
                                      <p:cBhvr>
                                        <p:cTn id="513" dur="250" autoRev="1" fill="remove"/>
                                        <p:tgtEl>
                                          <p:spTgt spid="42"/>
                                        </p:tgtEl>
                                        <p:attrNameLst>
                                          <p:attrName>fill.type</p:attrName>
                                        </p:attrNameLst>
                                      </p:cBhvr>
                                      <p:to>
                                        <p:strVal val="solid"/>
                                      </p:to>
                                    </p:set>
                                    <p:set>
                                      <p:cBhvr>
                                        <p:cTn id="514" dur="250" autoRev="1" fill="remove"/>
                                        <p:tgtEl>
                                          <p:spTgt spid="42"/>
                                        </p:tgtEl>
                                        <p:attrNameLst>
                                          <p:attrName>fill.on</p:attrName>
                                        </p:attrNameLst>
                                      </p:cBhvr>
                                      <p:to>
                                        <p:strVal val="true"/>
                                      </p:to>
                                    </p:set>
                                  </p:childTnLst>
                                </p:cTn>
                              </p:par>
                              <p:par>
                                <p:cTn id="515" presetID="27" presetClass="emph" presetSubtype="0" fill="remove" grpId="1" nodeType="withEffect">
                                  <p:stCondLst>
                                    <p:cond delay="0"/>
                                  </p:stCondLst>
                                  <p:childTnLst>
                                    <p:animClr clrSpc="rgb" dir="cw">
                                      <p:cBhvr override="childStyle">
                                        <p:cTn id="516" dur="250" autoRev="1" fill="remove"/>
                                        <p:tgtEl>
                                          <p:spTgt spid="67"/>
                                        </p:tgtEl>
                                        <p:attrNameLst>
                                          <p:attrName>style.color</p:attrName>
                                        </p:attrNameLst>
                                      </p:cBhvr>
                                      <p:to>
                                        <a:srgbClr val="4472C4"/>
                                      </p:to>
                                    </p:animClr>
                                    <p:animClr clrSpc="rgb" dir="cw">
                                      <p:cBhvr>
                                        <p:cTn id="517" dur="250" autoRev="1" fill="remove"/>
                                        <p:tgtEl>
                                          <p:spTgt spid="67"/>
                                        </p:tgtEl>
                                        <p:attrNameLst>
                                          <p:attrName>fillcolor</p:attrName>
                                        </p:attrNameLst>
                                      </p:cBhvr>
                                      <p:to>
                                        <a:srgbClr val="4472C4"/>
                                      </p:to>
                                    </p:animClr>
                                    <p:set>
                                      <p:cBhvr>
                                        <p:cTn id="518" dur="250" autoRev="1" fill="remove"/>
                                        <p:tgtEl>
                                          <p:spTgt spid="67"/>
                                        </p:tgtEl>
                                        <p:attrNameLst>
                                          <p:attrName>fill.type</p:attrName>
                                        </p:attrNameLst>
                                      </p:cBhvr>
                                      <p:to>
                                        <p:strVal val="solid"/>
                                      </p:to>
                                    </p:set>
                                    <p:set>
                                      <p:cBhvr>
                                        <p:cTn id="519" dur="250" autoRev="1" fill="remove"/>
                                        <p:tgtEl>
                                          <p:spTgt spid="67"/>
                                        </p:tgtEl>
                                        <p:attrNameLst>
                                          <p:attrName>fill.on</p:attrName>
                                        </p:attrNameLst>
                                      </p:cBhvr>
                                      <p:to>
                                        <p:strVal val="true"/>
                                      </p:to>
                                    </p:set>
                                  </p:childTnLst>
                                </p:cTn>
                              </p:par>
                              <p:par>
                                <p:cTn id="520" presetID="27" presetClass="emph" presetSubtype="0" fill="remove" grpId="1" nodeType="withEffect">
                                  <p:stCondLst>
                                    <p:cond delay="0"/>
                                  </p:stCondLst>
                                  <p:childTnLst>
                                    <p:animClr clrSpc="rgb" dir="cw">
                                      <p:cBhvr override="childStyle">
                                        <p:cTn id="521" dur="250" autoRev="1" fill="remove"/>
                                        <p:tgtEl>
                                          <p:spTgt spid="81"/>
                                        </p:tgtEl>
                                        <p:attrNameLst>
                                          <p:attrName>style.color</p:attrName>
                                        </p:attrNameLst>
                                      </p:cBhvr>
                                      <p:to>
                                        <a:srgbClr val="4472C4"/>
                                      </p:to>
                                    </p:animClr>
                                    <p:animClr clrSpc="rgb" dir="cw">
                                      <p:cBhvr>
                                        <p:cTn id="522" dur="250" autoRev="1" fill="remove"/>
                                        <p:tgtEl>
                                          <p:spTgt spid="81"/>
                                        </p:tgtEl>
                                        <p:attrNameLst>
                                          <p:attrName>fillcolor</p:attrName>
                                        </p:attrNameLst>
                                      </p:cBhvr>
                                      <p:to>
                                        <a:srgbClr val="4472C4"/>
                                      </p:to>
                                    </p:animClr>
                                    <p:set>
                                      <p:cBhvr>
                                        <p:cTn id="523" dur="250" autoRev="1" fill="remove"/>
                                        <p:tgtEl>
                                          <p:spTgt spid="81"/>
                                        </p:tgtEl>
                                        <p:attrNameLst>
                                          <p:attrName>fill.type</p:attrName>
                                        </p:attrNameLst>
                                      </p:cBhvr>
                                      <p:to>
                                        <p:strVal val="solid"/>
                                      </p:to>
                                    </p:set>
                                    <p:set>
                                      <p:cBhvr>
                                        <p:cTn id="524" dur="250" autoRev="1" fill="remove"/>
                                        <p:tgtEl>
                                          <p:spTgt spid="81"/>
                                        </p:tgtEl>
                                        <p:attrNameLst>
                                          <p:attrName>fill.on</p:attrName>
                                        </p:attrNameLst>
                                      </p:cBhvr>
                                      <p:to>
                                        <p:strVal val="true"/>
                                      </p:to>
                                    </p:set>
                                  </p:childTnLst>
                                </p:cTn>
                              </p:par>
                            </p:childTnLst>
                          </p:cTn>
                        </p:par>
                        <p:par>
                          <p:cTn id="525" fill="hold">
                            <p:stCondLst>
                              <p:cond delay="10000"/>
                            </p:stCondLst>
                            <p:childTnLst>
                              <p:par>
                                <p:cTn id="526" presetID="22" presetClass="exit" presetSubtype="8" fill="hold" nodeType="afterEffect">
                                  <p:stCondLst>
                                    <p:cond delay="0"/>
                                  </p:stCondLst>
                                  <p:childTnLst>
                                    <p:animEffect transition="out" filter="wipe(left)">
                                      <p:cBhvr>
                                        <p:cTn id="527" dur="500"/>
                                        <p:tgtEl>
                                          <p:spTgt spid="122"/>
                                        </p:tgtEl>
                                      </p:cBhvr>
                                    </p:animEffect>
                                    <p:set>
                                      <p:cBhvr>
                                        <p:cTn id="528" dur="1" fill="hold">
                                          <p:stCondLst>
                                            <p:cond delay="499"/>
                                          </p:stCondLst>
                                        </p:cTn>
                                        <p:tgtEl>
                                          <p:spTgt spid="122"/>
                                        </p:tgtEl>
                                        <p:attrNameLst>
                                          <p:attrName>style.visibility</p:attrName>
                                        </p:attrNameLst>
                                      </p:cBhvr>
                                      <p:to>
                                        <p:strVal val="hidden"/>
                                      </p:to>
                                    </p:set>
                                  </p:childTnLst>
                                </p:cTn>
                              </p:par>
                            </p:childTnLst>
                          </p:cTn>
                        </p:par>
                        <p:par>
                          <p:cTn id="529" fill="hold">
                            <p:stCondLst>
                              <p:cond delay="10500"/>
                            </p:stCondLst>
                            <p:childTnLst>
                              <p:par>
                                <p:cTn id="530" presetID="10" presetClass="entr" presetSubtype="0" fill="hold" grpId="0" nodeType="afterEffect">
                                  <p:stCondLst>
                                    <p:cond delay="0"/>
                                  </p:stCondLst>
                                  <p:childTnLst>
                                    <p:set>
                                      <p:cBhvr>
                                        <p:cTn id="531" dur="1" fill="hold">
                                          <p:stCondLst>
                                            <p:cond delay="0"/>
                                          </p:stCondLst>
                                        </p:cTn>
                                        <p:tgtEl>
                                          <p:spTgt spid="117"/>
                                        </p:tgtEl>
                                        <p:attrNameLst>
                                          <p:attrName>style.visibility</p:attrName>
                                        </p:attrNameLst>
                                      </p:cBhvr>
                                      <p:to>
                                        <p:strVal val="visible"/>
                                      </p:to>
                                    </p:set>
                                    <p:animEffect transition="in" filter="fade">
                                      <p:cBhvr>
                                        <p:cTn id="532" dur="500"/>
                                        <p:tgtEl>
                                          <p:spTgt spid="117"/>
                                        </p:tgtEl>
                                      </p:cBhvr>
                                    </p:animEffect>
                                  </p:childTnLst>
                                </p:cTn>
                              </p:par>
                            </p:childTnLst>
                          </p:cTn>
                        </p:par>
                        <p:par>
                          <p:cTn id="533" fill="hold">
                            <p:stCondLst>
                              <p:cond delay="11000"/>
                            </p:stCondLst>
                            <p:childTnLst>
                              <p:par>
                                <p:cTn id="534" presetID="22" presetClass="entr" presetSubtype="2" fill="hold" nodeType="afterEffect">
                                  <p:stCondLst>
                                    <p:cond delay="0"/>
                                  </p:stCondLst>
                                  <p:childTnLst>
                                    <p:set>
                                      <p:cBhvr>
                                        <p:cTn id="535" dur="1" fill="hold">
                                          <p:stCondLst>
                                            <p:cond delay="0"/>
                                          </p:stCondLst>
                                        </p:cTn>
                                        <p:tgtEl>
                                          <p:spTgt spid="131"/>
                                        </p:tgtEl>
                                        <p:attrNameLst>
                                          <p:attrName>style.visibility</p:attrName>
                                        </p:attrNameLst>
                                      </p:cBhvr>
                                      <p:to>
                                        <p:strVal val="visible"/>
                                      </p:to>
                                    </p:set>
                                    <p:animEffect transition="in" filter="wipe(right)">
                                      <p:cBhvr>
                                        <p:cTn id="536" dur="500"/>
                                        <p:tgtEl>
                                          <p:spTgt spid="131"/>
                                        </p:tgtEl>
                                      </p:cBhvr>
                                    </p:animEffect>
                                  </p:childTnLst>
                                </p:cTn>
                              </p:par>
                            </p:childTnLst>
                          </p:cTn>
                        </p:par>
                        <p:par>
                          <p:cTn id="537" fill="hold">
                            <p:stCondLst>
                              <p:cond delay="11500"/>
                            </p:stCondLst>
                            <p:childTnLst>
                              <p:par>
                                <p:cTn id="538" presetID="27" presetClass="emph" presetSubtype="0" fill="remove" grpId="1" nodeType="afterEffect">
                                  <p:stCondLst>
                                    <p:cond delay="0"/>
                                  </p:stCondLst>
                                  <p:childTnLst>
                                    <p:animClr clrSpc="rgb" dir="cw">
                                      <p:cBhvr override="childStyle">
                                        <p:cTn id="539" dur="250" autoRev="1" fill="remove"/>
                                        <p:tgtEl>
                                          <p:spTgt spid="59"/>
                                        </p:tgtEl>
                                        <p:attrNameLst>
                                          <p:attrName>style.color</p:attrName>
                                        </p:attrNameLst>
                                      </p:cBhvr>
                                      <p:to>
                                        <a:srgbClr val="4472C4"/>
                                      </p:to>
                                    </p:animClr>
                                    <p:animClr clrSpc="rgb" dir="cw">
                                      <p:cBhvr>
                                        <p:cTn id="540" dur="250" autoRev="1" fill="remove"/>
                                        <p:tgtEl>
                                          <p:spTgt spid="59"/>
                                        </p:tgtEl>
                                        <p:attrNameLst>
                                          <p:attrName>fillcolor</p:attrName>
                                        </p:attrNameLst>
                                      </p:cBhvr>
                                      <p:to>
                                        <a:srgbClr val="4472C4"/>
                                      </p:to>
                                    </p:animClr>
                                    <p:set>
                                      <p:cBhvr>
                                        <p:cTn id="541" dur="250" autoRev="1" fill="remove"/>
                                        <p:tgtEl>
                                          <p:spTgt spid="59"/>
                                        </p:tgtEl>
                                        <p:attrNameLst>
                                          <p:attrName>fill.type</p:attrName>
                                        </p:attrNameLst>
                                      </p:cBhvr>
                                      <p:to>
                                        <p:strVal val="solid"/>
                                      </p:to>
                                    </p:set>
                                    <p:set>
                                      <p:cBhvr>
                                        <p:cTn id="542" dur="250" autoRev="1" fill="remove"/>
                                        <p:tgtEl>
                                          <p:spTgt spid="59"/>
                                        </p:tgtEl>
                                        <p:attrNameLst>
                                          <p:attrName>fill.on</p:attrName>
                                        </p:attrNameLst>
                                      </p:cBhvr>
                                      <p:to>
                                        <p:strVal val="true"/>
                                      </p:to>
                                    </p:set>
                                  </p:childTnLst>
                                </p:cTn>
                              </p:par>
                              <p:par>
                                <p:cTn id="543" presetID="27" presetClass="emph" presetSubtype="0" fill="remove" grpId="1" nodeType="withEffect">
                                  <p:stCondLst>
                                    <p:cond delay="0"/>
                                  </p:stCondLst>
                                  <p:childTnLst>
                                    <p:animClr clrSpc="rgb" dir="cw">
                                      <p:cBhvr override="childStyle">
                                        <p:cTn id="544" dur="250" autoRev="1" fill="remove"/>
                                        <p:tgtEl>
                                          <p:spTgt spid="58"/>
                                        </p:tgtEl>
                                        <p:attrNameLst>
                                          <p:attrName>style.color</p:attrName>
                                        </p:attrNameLst>
                                      </p:cBhvr>
                                      <p:to>
                                        <a:srgbClr val="4472C4"/>
                                      </p:to>
                                    </p:animClr>
                                    <p:animClr clrSpc="rgb" dir="cw">
                                      <p:cBhvr>
                                        <p:cTn id="545" dur="250" autoRev="1" fill="remove"/>
                                        <p:tgtEl>
                                          <p:spTgt spid="58"/>
                                        </p:tgtEl>
                                        <p:attrNameLst>
                                          <p:attrName>fillcolor</p:attrName>
                                        </p:attrNameLst>
                                      </p:cBhvr>
                                      <p:to>
                                        <a:srgbClr val="4472C4"/>
                                      </p:to>
                                    </p:animClr>
                                    <p:set>
                                      <p:cBhvr>
                                        <p:cTn id="546" dur="250" autoRev="1" fill="remove"/>
                                        <p:tgtEl>
                                          <p:spTgt spid="58"/>
                                        </p:tgtEl>
                                        <p:attrNameLst>
                                          <p:attrName>fill.type</p:attrName>
                                        </p:attrNameLst>
                                      </p:cBhvr>
                                      <p:to>
                                        <p:strVal val="solid"/>
                                      </p:to>
                                    </p:set>
                                    <p:set>
                                      <p:cBhvr>
                                        <p:cTn id="547" dur="250" autoRev="1" fill="remove"/>
                                        <p:tgtEl>
                                          <p:spTgt spid="58"/>
                                        </p:tgtEl>
                                        <p:attrNameLst>
                                          <p:attrName>fill.on</p:attrName>
                                        </p:attrNameLst>
                                      </p:cBhvr>
                                      <p:to>
                                        <p:strVal val="true"/>
                                      </p:to>
                                    </p:set>
                                  </p:childTnLst>
                                </p:cTn>
                              </p:par>
                              <p:par>
                                <p:cTn id="548" presetID="27" presetClass="emph" presetSubtype="0" fill="remove" grpId="1" nodeType="withEffect">
                                  <p:stCondLst>
                                    <p:cond delay="0"/>
                                  </p:stCondLst>
                                  <p:childTnLst>
                                    <p:animClr clrSpc="rgb" dir="cw">
                                      <p:cBhvr override="childStyle">
                                        <p:cTn id="549" dur="250" autoRev="1" fill="remove"/>
                                        <p:tgtEl>
                                          <p:spTgt spid="61"/>
                                        </p:tgtEl>
                                        <p:attrNameLst>
                                          <p:attrName>style.color</p:attrName>
                                        </p:attrNameLst>
                                      </p:cBhvr>
                                      <p:to>
                                        <a:srgbClr val="4472C4"/>
                                      </p:to>
                                    </p:animClr>
                                    <p:animClr clrSpc="rgb" dir="cw">
                                      <p:cBhvr>
                                        <p:cTn id="550" dur="250" autoRev="1" fill="remove"/>
                                        <p:tgtEl>
                                          <p:spTgt spid="61"/>
                                        </p:tgtEl>
                                        <p:attrNameLst>
                                          <p:attrName>fillcolor</p:attrName>
                                        </p:attrNameLst>
                                      </p:cBhvr>
                                      <p:to>
                                        <a:srgbClr val="4472C4"/>
                                      </p:to>
                                    </p:animClr>
                                    <p:set>
                                      <p:cBhvr>
                                        <p:cTn id="551" dur="250" autoRev="1" fill="remove"/>
                                        <p:tgtEl>
                                          <p:spTgt spid="61"/>
                                        </p:tgtEl>
                                        <p:attrNameLst>
                                          <p:attrName>fill.type</p:attrName>
                                        </p:attrNameLst>
                                      </p:cBhvr>
                                      <p:to>
                                        <p:strVal val="solid"/>
                                      </p:to>
                                    </p:set>
                                    <p:set>
                                      <p:cBhvr>
                                        <p:cTn id="552" dur="250" autoRev="1" fill="remove"/>
                                        <p:tgtEl>
                                          <p:spTgt spid="61"/>
                                        </p:tgtEl>
                                        <p:attrNameLst>
                                          <p:attrName>fill.on</p:attrName>
                                        </p:attrNameLst>
                                      </p:cBhvr>
                                      <p:to>
                                        <p:strVal val="true"/>
                                      </p:to>
                                    </p:set>
                                  </p:childTnLst>
                                </p:cTn>
                              </p:par>
                              <p:par>
                                <p:cTn id="553" presetID="27" presetClass="emph" presetSubtype="0" fill="remove" grpId="1" nodeType="withEffect">
                                  <p:stCondLst>
                                    <p:cond delay="0"/>
                                  </p:stCondLst>
                                  <p:childTnLst>
                                    <p:animClr clrSpc="rgb" dir="cw">
                                      <p:cBhvr override="childStyle">
                                        <p:cTn id="554" dur="250" autoRev="1" fill="remove"/>
                                        <p:tgtEl>
                                          <p:spTgt spid="60"/>
                                        </p:tgtEl>
                                        <p:attrNameLst>
                                          <p:attrName>style.color</p:attrName>
                                        </p:attrNameLst>
                                      </p:cBhvr>
                                      <p:to>
                                        <a:srgbClr val="4472C4"/>
                                      </p:to>
                                    </p:animClr>
                                    <p:animClr clrSpc="rgb" dir="cw">
                                      <p:cBhvr>
                                        <p:cTn id="555" dur="250" autoRev="1" fill="remove"/>
                                        <p:tgtEl>
                                          <p:spTgt spid="60"/>
                                        </p:tgtEl>
                                        <p:attrNameLst>
                                          <p:attrName>fillcolor</p:attrName>
                                        </p:attrNameLst>
                                      </p:cBhvr>
                                      <p:to>
                                        <a:srgbClr val="4472C4"/>
                                      </p:to>
                                    </p:animClr>
                                    <p:set>
                                      <p:cBhvr>
                                        <p:cTn id="556" dur="250" autoRev="1" fill="remove"/>
                                        <p:tgtEl>
                                          <p:spTgt spid="60"/>
                                        </p:tgtEl>
                                        <p:attrNameLst>
                                          <p:attrName>fill.type</p:attrName>
                                        </p:attrNameLst>
                                      </p:cBhvr>
                                      <p:to>
                                        <p:strVal val="solid"/>
                                      </p:to>
                                    </p:set>
                                    <p:set>
                                      <p:cBhvr>
                                        <p:cTn id="557" dur="250" autoRev="1" fill="remove"/>
                                        <p:tgtEl>
                                          <p:spTgt spid="60"/>
                                        </p:tgtEl>
                                        <p:attrNameLst>
                                          <p:attrName>fill.on</p:attrName>
                                        </p:attrNameLst>
                                      </p:cBhvr>
                                      <p:to>
                                        <p:strVal val="true"/>
                                      </p:to>
                                    </p:set>
                                  </p:childTnLst>
                                </p:cTn>
                              </p:par>
                              <p:par>
                                <p:cTn id="558" presetID="27" presetClass="emph" presetSubtype="0" fill="remove" grpId="1" nodeType="withEffect">
                                  <p:stCondLst>
                                    <p:cond delay="0"/>
                                  </p:stCondLst>
                                  <p:childTnLst>
                                    <p:animClr clrSpc="rgb" dir="cw">
                                      <p:cBhvr override="childStyle">
                                        <p:cTn id="559" dur="250" autoRev="1" fill="remove"/>
                                        <p:tgtEl>
                                          <p:spTgt spid="62"/>
                                        </p:tgtEl>
                                        <p:attrNameLst>
                                          <p:attrName>style.color</p:attrName>
                                        </p:attrNameLst>
                                      </p:cBhvr>
                                      <p:to>
                                        <a:srgbClr val="4472C4"/>
                                      </p:to>
                                    </p:animClr>
                                    <p:animClr clrSpc="rgb" dir="cw">
                                      <p:cBhvr>
                                        <p:cTn id="560" dur="250" autoRev="1" fill="remove"/>
                                        <p:tgtEl>
                                          <p:spTgt spid="62"/>
                                        </p:tgtEl>
                                        <p:attrNameLst>
                                          <p:attrName>fillcolor</p:attrName>
                                        </p:attrNameLst>
                                      </p:cBhvr>
                                      <p:to>
                                        <a:srgbClr val="4472C4"/>
                                      </p:to>
                                    </p:animClr>
                                    <p:set>
                                      <p:cBhvr>
                                        <p:cTn id="561" dur="250" autoRev="1" fill="remove"/>
                                        <p:tgtEl>
                                          <p:spTgt spid="62"/>
                                        </p:tgtEl>
                                        <p:attrNameLst>
                                          <p:attrName>fill.type</p:attrName>
                                        </p:attrNameLst>
                                      </p:cBhvr>
                                      <p:to>
                                        <p:strVal val="solid"/>
                                      </p:to>
                                    </p:set>
                                    <p:set>
                                      <p:cBhvr>
                                        <p:cTn id="562" dur="250" autoRev="1" fill="remove"/>
                                        <p:tgtEl>
                                          <p:spTgt spid="62"/>
                                        </p:tgtEl>
                                        <p:attrNameLst>
                                          <p:attrName>fill.on</p:attrName>
                                        </p:attrNameLst>
                                      </p:cBhvr>
                                      <p:to>
                                        <p:strVal val="true"/>
                                      </p:to>
                                    </p:set>
                                  </p:childTnLst>
                                </p:cTn>
                              </p:par>
                              <p:par>
                                <p:cTn id="563" presetID="27" presetClass="emph" presetSubtype="0" fill="remove" grpId="1" nodeType="withEffect">
                                  <p:stCondLst>
                                    <p:cond delay="0"/>
                                  </p:stCondLst>
                                  <p:childTnLst>
                                    <p:animClr clrSpc="rgb" dir="cw">
                                      <p:cBhvr override="childStyle">
                                        <p:cTn id="564" dur="250" autoRev="1" fill="remove"/>
                                        <p:tgtEl>
                                          <p:spTgt spid="69"/>
                                        </p:tgtEl>
                                        <p:attrNameLst>
                                          <p:attrName>style.color</p:attrName>
                                        </p:attrNameLst>
                                      </p:cBhvr>
                                      <p:to>
                                        <a:srgbClr val="4472C4"/>
                                      </p:to>
                                    </p:animClr>
                                    <p:animClr clrSpc="rgb" dir="cw">
                                      <p:cBhvr>
                                        <p:cTn id="565" dur="250" autoRev="1" fill="remove"/>
                                        <p:tgtEl>
                                          <p:spTgt spid="69"/>
                                        </p:tgtEl>
                                        <p:attrNameLst>
                                          <p:attrName>fillcolor</p:attrName>
                                        </p:attrNameLst>
                                      </p:cBhvr>
                                      <p:to>
                                        <a:srgbClr val="4472C4"/>
                                      </p:to>
                                    </p:animClr>
                                    <p:set>
                                      <p:cBhvr>
                                        <p:cTn id="566" dur="250" autoRev="1" fill="remove"/>
                                        <p:tgtEl>
                                          <p:spTgt spid="69"/>
                                        </p:tgtEl>
                                        <p:attrNameLst>
                                          <p:attrName>fill.type</p:attrName>
                                        </p:attrNameLst>
                                      </p:cBhvr>
                                      <p:to>
                                        <p:strVal val="solid"/>
                                      </p:to>
                                    </p:set>
                                    <p:set>
                                      <p:cBhvr>
                                        <p:cTn id="567" dur="250" autoRev="1" fill="remove"/>
                                        <p:tgtEl>
                                          <p:spTgt spid="69"/>
                                        </p:tgtEl>
                                        <p:attrNameLst>
                                          <p:attrName>fill.on</p:attrName>
                                        </p:attrNameLst>
                                      </p:cBhvr>
                                      <p:to>
                                        <p:strVal val="true"/>
                                      </p:to>
                                    </p:set>
                                  </p:childTnLst>
                                </p:cTn>
                              </p:par>
                              <p:par>
                                <p:cTn id="568" presetID="27" presetClass="emph" presetSubtype="0" fill="remove" grpId="1" nodeType="withEffect">
                                  <p:stCondLst>
                                    <p:cond delay="0"/>
                                  </p:stCondLst>
                                  <p:childTnLst>
                                    <p:animClr clrSpc="rgb" dir="cw">
                                      <p:cBhvr override="childStyle">
                                        <p:cTn id="569" dur="250" autoRev="1" fill="remove"/>
                                        <p:tgtEl>
                                          <p:spTgt spid="83"/>
                                        </p:tgtEl>
                                        <p:attrNameLst>
                                          <p:attrName>style.color</p:attrName>
                                        </p:attrNameLst>
                                      </p:cBhvr>
                                      <p:to>
                                        <a:srgbClr val="4472C4"/>
                                      </p:to>
                                    </p:animClr>
                                    <p:animClr clrSpc="rgb" dir="cw">
                                      <p:cBhvr>
                                        <p:cTn id="570" dur="250" autoRev="1" fill="remove"/>
                                        <p:tgtEl>
                                          <p:spTgt spid="83"/>
                                        </p:tgtEl>
                                        <p:attrNameLst>
                                          <p:attrName>fillcolor</p:attrName>
                                        </p:attrNameLst>
                                      </p:cBhvr>
                                      <p:to>
                                        <a:srgbClr val="4472C4"/>
                                      </p:to>
                                    </p:animClr>
                                    <p:set>
                                      <p:cBhvr>
                                        <p:cTn id="571" dur="250" autoRev="1" fill="remove"/>
                                        <p:tgtEl>
                                          <p:spTgt spid="83"/>
                                        </p:tgtEl>
                                        <p:attrNameLst>
                                          <p:attrName>fill.type</p:attrName>
                                        </p:attrNameLst>
                                      </p:cBhvr>
                                      <p:to>
                                        <p:strVal val="solid"/>
                                      </p:to>
                                    </p:set>
                                    <p:set>
                                      <p:cBhvr>
                                        <p:cTn id="572" dur="250" autoRev="1" fill="remove"/>
                                        <p:tgtEl>
                                          <p:spTgt spid="83"/>
                                        </p:tgtEl>
                                        <p:attrNameLst>
                                          <p:attrName>fill.on</p:attrName>
                                        </p:attrNameLst>
                                      </p:cBhvr>
                                      <p:to>
                                        <p:strVal val="true"/>
                                      </p:to>
                                    </p:set>
                                  </p:childTnLst>
                                </p:cTn>
                              </p:par>
                            </p:childTnLst>
                          </p:cTn>
                        </p:par>
                        <p:par>
                          <p:cTn id="573" fill="hold">
                            <p:stCondLst>
                              <p:cond delay="12000"/>
                            </p:stCondLst>
                            <p:childTnLst>
                              <p:par>
                                <p:cTn id="574" presetID="10" presetClass="entr" presetSubtype="0" fill="hold" grpId="0" nodeType="afterEffect">
                                  <p:stCondLst>
                                    <p:cond delay="0"/>
                                  </p:stCondLst>
                                  <p:childTnLst>
                                    <p:set>
                                      <p:cBhvr>
                                        <p:cTn id="575" dur="1" fill="hold">
                                          <p:stCondLst>
                                            <p:cond delay="0"/>
                                          </p:stCondLst>
                                        </p:cTn>
                                        <p:tgtEl>
                                          <p:spTgt spid="118"/>
                                        </p:tgtEl>
                                        <p:attrNameLst>
                                          <p:attrName>style.visibility</p:attrName>
                                        </p:attrNameLst>
                                      </p:cBhvr>
                                      <p:to>
                                        <p:strVal val="visible"/>
                                      </p:to>
                                    </p:set>
                                    <p:animEffect transition="in" filter="fade">
                                      <p:cBhvr>
                                        <p:cTn id="576" dur="500"/>
                                        <p:tgtEl>
                                          <p:spTgt spid="118"/>
                                        </p:tgtEl>
                                      </p:cBhvr>
                                    </p:animEffect>
                                  </p:childTnLst>
                                </p:cTn>
                              </p:par>
                            </p:childTnLst>
                          </p:cTn>
                        </p:par>
                        <p:par>
                          <p:cTn id="577" fill="hold">
                            <p:stCondLst>
                              <p:cond delay="12500"/>
                            </p:stCondLst>
                            <p:childTnLst>
                              <p:par>
                                <p:cTn id="578" presetID="22" presetClass="entr" presetSubtype="8" fill="hold" nodeType="afterEffect">
                                  <p:stCondLst>
                                    <p:cond delay="0"/>
                                  </p:stCondLst>
                                  <p:childTnLst>
                                    <p:set>
                                      <p:cBhvr>
                                        <p:cTn id="579" dur="1" fill="hold">
                                          <p:stCondLst>
                                            <p:cond delay="0"/>
                                          </p:stCondLst>
                                        </p:cTn>
                                        <p:tgtEl>
                                          <p:spTgt spid="134"/>
                                        </p:tgtEl>
                                        <p:attrNameLst>
                                          <p:attrName>style.visibility</p:attrName>
                                        </p:attrNameLst>
                                      </p:cBhvr>
                                      <p:to>
                                        <p:strVal val="visible"/>
                                      </p:to>
                                    </p:set>
                                    <p:animEffect transition="in" filter="wipe(left)">
                                      <p:cBhvr>
                                        <p:cTn id="580" dur="500"/>
                                        <p:tgtEl>
                                          <p:spTgt spid="134"/>
                                        </p:tgtEl>
                                      </p:cBhvr>
                                    </p:animEffect>
                                  </p:childTnLst>
                                </p:cTn>
                              </p:par>
                            </p:childTnLst>
                          </p:cTn>
                        </p:par>
                        <p:par>
                          <p:cTn id="581" fill="hold">
                            <p:stCondLst>
                              <p:cond delay="13000"/>
                            </p:stCondLst>
                            <p:childTnLst>
                              <p:par>
                                <p:cTn id="582" presetID="27" presetClass="emph" presetSubtype="0" fill="remove" grpId="1" nodeType="afterEffect">
                                  <p:stCondLst>
                                    <p:cond delay="0"/>
                                  </p:stCondLst>
                                  <p:childTnLst>
                                    <p:animClr clrSpc="rgb" dir="cw">
                                      <p:cBhvr override="childStyle">
                                        <p:cTn id="583" dur="250" autoRev="1" fill="remove"/>
                                        <p:tgtEl>
                                          <p:spTgt spid="71"/>
                                        </p:tgtEl>
                                        <p:attrNameLst>
                                          <p:attrName>style.color</p:attrName>
                                        </p:attrNameLst>
                                      </p:cBhvr>
                                      <p:to>
                                        <a:srgbClr val="4472C4"/>
                                      </p:to>
                                    </p:animClr>
                                    <p:animClr clrSpc="rgb" dir="cw">
                                      <p:cBhvr>
                                        <p:cTn id="584" dur="250" autoRev="1" fill="remove"/>
                                        <p:tgtEl>
                                          <p:spTgt spid="71"/>
                                        </p:tgtEl>
                                        <p:attrNameLst>
                                          <p:attrName>fillcolor</p:attrName>
                                        </p:attrNameLst>
                                      </p:cBhvr>
                                      <p:to>
                                        <a:srgbClr val="4472C4"/>
                                      </p:to>
                                    </p:animClr>
                                    <p:set>
                                      <p:cBhvr>
                                        <p:cTn id="585" dur="250" autoRev="1" fill="remove"/>
                                        <p:tgtEl>
                                          <p:spTgt spid="71"/>
                                        </p:tgtEl>
                                        <p:attrNameLst>
                                          <p:attrName>fill.type</p:attrName>
                                        </p:attrNameLst>
                                      </p:cBhvr>
                                      <p:to>
                                        <p:strVal val="solid"/>
                                      </p:to>
                                    </p:set>
                                    <p:set>
                                      <p:cBhvr>
                                        <p:cTn id="586" dur="250" autoRev="1" fill="remove"/>
                                        <p:tgtEl>
                                          <p:spTgt spid="71"/>
                                        </p:tgtEl>
                                        <p:attrNameLst>
                                          <p:attrName>fill.on</p:attrName>
                                        </p:attrNameLst>
                                      </p:cBhvr>
                                      <p:to>
                                        <p:strVal val="true"/>
                                      </p:to>
                                    </p:set>
                                  </p:childTnLst>
                                </p:cTn>
                              </p:par>
                              <p:par>
                                <p:cTn id="587" presetID="27" presetClass="emph" presetSubtype="0" fill="remove" grpId="1" nodeType="withEffect">
                                  <p:stCondLst>
                                    <p:cond delay="0"/>
                                  </p:stCondLst>
                                  <p:childTnLst>
                                    <p:animClr clrSpc="rgb" dir="cw">
                                      <p:cBhvr override="childStyle">
                                        <p:cTn id="588" dur="250" autoRev="1" fill="remove"/>
                                        <p:tgtEl>
                                          <p:spTgt spid="72"/>
                                        </p:tgtEl>
                                        <p:attrNameLst>
                                          <p:attrName>style.color</p:attrName>
                                        </p:attrNameLst>
                                      </p:cBhvr>
                                      <p:to>
                                        <a:srgbClr val="4472C4"/>
                                      </p:to>
                                    </p:animClr>
                                    <p:animClr clrSpc="rgb" dir="cw">
                                      <p:cBhvr>
                                        <p:cTn id="589" dur="250" autoRev="1" fill="remove"/>
                                        <p:tgtEl>
                                          <p:spTgt spid="72"/>
                                        </p:tgtEl>
                                        <p:attrNameLst>
                                          <p:attrName>fillcolor</p:attrName>
                                        </p:attrNameLst>
                                      </p:cBhvr>
                                      <p:to>
                                        <a:srgbClr val="4472C4"/>
                                      </p:to>
                                    </p:animClr>
                                    <p:set>
                                      <p:cBhvr>
                                        <p:cTn id="590" dur="250" autoRev="1" fill="remove"/>
                                        <p:tgtEl>
                                          <p:spTgt spid="72"/>
                                        </p:tgtEl>
                                        <p:attrNameLst>
                                          <p:attrName>fill.type</p:attrName>
                                        </p:attrNameLst>
                                      </p:cBhvr>
                                      <p:to>
                                        <p:strVal val="solid"/>
                                      </p:to>
                                    </p:set>
                                    <p:set>
                                      <p:cBhvr>
                                        <p:cTn id="591" dur="250" autoRev="1" fill="remove"/>
                                        <p:tgtEl>
                                          <p:spTgt spid="72"/>
                                        </p:tgtEl>
                                        <p:attrNameLst>
                                          <p:attrName>fill.on</p:attrName>
                                        </p:attrNameLst>
                                      </p:cBhvr>
                                      <p:to>
                                        <p:strVal val="true"/>
                                      </p:to>
                                    </p:set>
                                  </p:childTnLst>
                                </p:cTn>
                              </p:par>
                              <p:par>
                                <p:cTn id="592" presetID="27" presetClass="emph" presetSubtype="0" fill="remove" grpId="1" nodeType="withEffect">
                                  <p:stCondLst>
                                    <p:cond delay="0"/>
                                  </p:stCondLst>
                                  <p:childTnLst>
                                    <p:animClr clrSpc="rgb" dir="cw">
                                      <p:cBhvr override="childStyle">
                                        <p:cTn id="593" dur="250" autoRev="1" fill="remove"/>
                                        <p:tgtEl>
                                          <p:spTgt spid="73"/>
                                        </p:tgtEl>
                                        <p:attrNameLst>
                                          <p:attrName>style.color</p:attrName>
                                        </p:attrNameLst>
                                      </p:cBhvr>
                                      <p:to>
                                        <a:srgbClr val="4472C4"/>
                                      </p:to>
                                    </p:animClr>
                                    <p:animClr clrSpc="rgb" dir="cw">
                                      <p:cBhvr>
                                        <p:cTn id="594" dur="250" autoRev="1" fill="remove"/>
                                        <p:tgtEl>
                                          <p:spTgt spid="73"/>
                                        </p:tgtEl>
                                        <p:attrNameLst>
                                          <p:attrName>fillcolor</p:attrName>
                                        </p:attrNameLst>
                                      </p:cBhvr>
                                      <p:to>
                                        <a:srgbClr val="4472C4"/>
                                      </p:to>
                                    </p:animClr>
                                    <p:set>
                                      <p:cBhvr>
                                        <p:cTn id="595" dur="250" autoRev="1" fill="remove"/>
                                        <p:tgtEl>
                                          <p:spTgt spid="73"/>
                                        </p:tgtEl>
                                        <p:attrNameLst>
                                          <p:attrName>fill.type</p:attrName>
                                        </p:attrNameLst>
                                      </p:cBhvr>
                                      <p:to>
                                        <p:strVal val="solid"/>
                                      </p:to>
                                    </p:set>
                                    <p:set>
                                      <p:cBhvr>
                                        <p:cTn id="596" dur="250" autoRev="1" fill="remove"/>
                                        <p:tgtEl>
                                          <p:spTgt spid="73"/>
                                        </p:tgtEl>
                                        <p:attrNameLst>
                                          <p:attrName>fill.on</p:attrName>
                                        </p:attrNameLst>
                                      </p:cBhvr>
                                      <p:to>
                                        <p:strVal val="true"/>
                                      </p:to>
                                    </p:set>
                                  </p:childTnLst>
                                </p:cTn>
                              </p:par>
                              <p:par>
                                <p:cTn id="597" presetID="27" presetClass="emph" presetSubtype="0" fill="remove" grpId="1" nodeType="withEffect">
                                  <p:stCondLst>
                                    <p:cond delay="0"/>
                                  </p:stCondLst>
                                  <p:childTnLst>
                                    <p:animClr clrSpc="rgb" dir="cw">
                                      <p:cBhvr override="childStyle">
                                        <p:cTn id="598" dur="250" autoRev="1" fill="remove"/>
                                        <p:tgtEl>
                                          <p:spTgt spid="74"/>
                                        </p:tgtEl>
                                        <p:attrNameLst>
                                          <p:attrName>style.color</p:attrName>
                                        </p:attrNameLst>
                                      </p:cBhvr>
                                      <p:to>
                                        <a:srgbClr val="4472C4"/>
                                      </p:to>
                                    </p:animClr>
                                    <p:animClr clrSpc="rgb" dir="cw">
                                      <p:cBhvr>
                                        <p:cTn id="599" dur="250" autoRev="1" fill="remove"/>
                                        <p:tgtEl>
                                          <p:spTgt spid="74"/>
                                        </p:tgtEl>
                                        <p:attrNameLst>
                                          <p:attrName>fillcolor</p:attrName>
                                        </p:attrNameLst>
                                      </p:cBhvr>
                                      <p:to>
                                        <a:srgbClr val="4472C4"/>
                                      </p:to>
                                    </p:animClr>
                                    <p:set>
                                      <p:cBhvr>
                                        <p:cTn id="600" dur="250" autoRev="1" fill="remove"/>
                                        <p:tgtEl>
                                          <p:spTgt spid="74"/>
                                        </p:tgtEl>
                                        <p:attrNameLst>
                                          <p:attrName>fill.type</p:attrName>
                                        </p:attrNameLst>
                                      </p:cBhvr>
                                      <p:to>
                                        <p:strVal val="solid"/>
                                      </p:to>
                                    </p:set>
                                    <p:set>
                                      <p:cBhvr>
                                        <p:cTn id="601" dur="250" autoRev="1" fill="remove"/>
                                        <p:tgtEl>
                                          <p:spTgt spid="74"/>
                                        </p:tgtEl>
                                        <p:attrNameLst>
                                          <p:attrName>fill.on</p:attrName>
                                        </p:attrNameLst>
                                      </p:cBhvr>
                                      <p:to>
                                        <p:strVal val="true"/>
                                      </p:to>
                                    </p:set>
                                  </p:childTnLst>
                                </p:cTn>
                              </p:par>
                              <p:par>
                                <p:cTn id="602" presetID="27" presetClass="emph" presetSubtype="0" fill="remove" grpId="1" nodeType="withEffect">
                                  <p:stCondLst>
                                    <p:cond delay="0"/>
                                  </p:stCondLst>
                                  <p:childTnLst>
                                    <p:animClr clrSpc="rgb" dir="cw">
                                      <p:cBhvr override="childStyle">
                                        <p:cTn id="603" dur="250" autoRev="1" fill="remove"/>
                                        <p:tgtEl>
                                          <p:spTgt spid="75"/>
                                        </p:tgtEl>
                                        <p:attrNameLst>
                                          <p:attrName>style.color</p:attrName>
                                        </p:attrNameLst>
                                      </p:cBhvr>
                                      <p:to>
                                        <a:srgbClr val="4472C4"/>
                                      </p:to>
                                    </p:animClr>
                                    <p:animClr clrSpc="rgb" dir="cw">
                                      <p:cBhvr>
                                        <p:cTn id="604" dur="250" autoRev="1" fill="remove"/>
                                        <p:tgtEl>
                                          <p:spTgt spid="75"/>
                                        </p:tgtEl>
                                        <p:attrNameLst>
                                          <p:attrName>fillcolor</p:attrName>
                                        </p:attrNameLst>
                                      </p:cBhvr>
                                      <p:to>
                                        <a:srgbClr val="4472C4"/>
                                      </p:to>
                                    </p:animClr>
                                    <p:set>
                                      <p:cBhvr>
                                        <p:cTn id="605" dur="250" autoRev="1" fill="remove"/>
                                        <p:tgtEl>
                                          <p:spTgt spid="75"/>
                                        </p:tgtEl>
                                        <p:attrNameLst>
                                          <p:attrName>fill.type</p:attrName>
                                        </p:attrNameLst>
                                      </p:cBhvr>
                                      <p:to>
                                        <p:strVal val="solid"/>
                                      </p:to>
                                    </p:set>
                                    <p:set>
                                      <p:cBhvr>
                                        <p:cTn id="606" dur="250" autoRev="1" fill="remove"/>
                                        <p:tgtEl>
                                          <p:spTgt spid="75"/>
                                        </p:tgtEl>
                                        <p:attrNameLst>
                                          <p:attrName>fill.on</p:attrName>
                                        </p:attrNameLst>
                                      </p:cBhvr>
                                      <p:to>
                                        <p:strVal val="true"/>
                                      </p:to>
                                    </p:set>
                                  </p:childTnLst>
                                </p:cTn>
                              </p:par>
                              <p:par>
                                <p:cTn id="607" presetID="27" presetClass="emph" presetSubtype="0" fill="remove" grpId="1" nodeType="withEffect">
                                  <p:stCondLst>
                                    <p:cond delay="0"/>
                                  </p:stCondLst>
                                  <p:childTnLst>
                                    <p:animClr clrSpc="rgb" dir="cw">
                                      <p:cBhvr override="childStyle">
                                        <p:cTn id="608" dur="250" autoRev="1" fill="remove"/>
                                        <p:tgtEl>
                                          <p:spTgt spid="76"/>
                                        </p:tgtEl>
                                        <p:attrNameLst>
                                          <p:attrName>style.color</p:attrName>
                                        </p:attrNameLst>
                                      </p:cBhvr>
                                      <p:to>
                                        <a:srgbClr val="4472C4"/>
                                      </p:to>
                                    </p:animClr>
                                    <p:animClr clrSpc="rgb" dir="cw">
                                      <p:cBhvr>
                                        <p:cTn id="609" dur="250" autoRev="1" fill="remove"/>
                                        <p:tgtEl>
                                          <p:spTgt spid="76"/>
                                        </p:tgtEl>
                                        <p:attrNameLst>
                                          <p:attrName>fillcolor</p:attrName>
                                        </p:attrNameLst>
                                      </p:cBhvr>
                                      <p:to>
                                        <a:srgbClr val="4472C4"/>
                                      </p:to>
                                    </p:animClr>
                                    <p:set>
                                      <p:cBhvr>
                                        <p:cTn id="610" dur="250" autoRev="1" fill="remove"/>
                                        <p:tgtEl>
                                          <p:spTgt spid="76"/>
                                        </p:tgtEl>
                                        <p:attrNameLst>
                                          <p:attrName>fill.type</p:attrName>
                                        </p:attrNameLst>
                                      </p:cBhvr>
                                      <p:to>
                                        <p:strVal val="solid"/>
                                      </p:to>
                                    </p:set>
                                    <p:set>
                                      <p:cBhvr>
                                        <p:cTn id="611" dur="250" autoRev="1" fill="remove"/>
                                        <p:tgtEl>
                                          <p:spTgt spid="76"/>
                                        </p:tgtEl>
                                        <p:attrNameLst>
                                          <p:attrName>fill.on</p:attrName>
                                        </p:attrNameLst>
                                      </p:cBhvr>
                                      <p:to>
                                        <p:strVal val="true"/>
                                      </p:to>
                                    </p:set>
                                  </p:childTnLst>
                                </p:cTn>
                              </p:par>
                              <p:par>
                                <p:cTn id="612" presetID="27" presetClass="emph" presetSubtype="0" fill="remove" grpId="1" nodeType="withEffect">
                                  <p:stCondLst>
                                    <p:cond delay="0"/>
                                  </p:stCondLst>
                                  <p:childTnLst>
                                    <p:animClr clrSpc="rgb" dir="cw">
                                      <p:cBhvr override="childStyle">
                                        <p:cTn id="613" dur="250" autoRev="1" fill="remove"/>
                                        <p:tgtEl>
                                          <p:spTgt spid="84"/>
                                        </p:tgtEl>
                                        <p:attrNameLst>
                                          <p:attrName>style.color</p:attrName>
                                        </p:attrNameLst>
                                      </p:cBhvr>
                                      <p:to>
                                        <a:srgbClr val="4472C4"/>
                                      </p:to>
                                    </p:animClr>
                                    <p:animClr clrSpc="rgb" dir="cw">
                                      <p:cBhvr>
                                        <p:cTn id="614" dur="250" autoRev="1" fill="remove"/>
                                        <p:tgtEl>
                                          <p:spTgt spid="84"/>
                                        </p:tgtEl>
                                        <p:attrNameLst>
                                          <p:attrName>fillcolor</p:attrName>
                                        </p:attrNameLst>
                                      </p:cBhvr>
                                      <p:to>
                                        <a:srgbClr val="4472C4"/>
                                      </p:to>
                                    </p:animClr>
                                    <p:set>
                                      <p:cBhvr>
                                        <p:cTn id="615" dur="250" autoRev="1" fill="remove"/>
                                        <p:tgtEl>
                                          <p:spTgt spid="84"/>
                                        </p:tgtEl>
                                        <p:attrNameLst>
                                          <p:attrName>fill.type</p:attrName>
                                        </p:attrNameLst>
                                      </p:cBhvr>
                                      <p:to>
                                        <p:strVal val="solid"/>
                                      </p:to>
                                    </p:set>
                                    <p:set>
                                      <p:cBhvr>
                                        <p:cTn id="616" dur="250" autoRev="1" fill="remove"/>
                                        <p:tgtEl>
                                          <p:spTgt spid="84"/>
                                        </p:tgtEl>
                                        <p:attrNameLst>
                                          <p:attrName>fill.on</p:attrName>
                                        </p:attrNameLst>
                                      </p:cBhvr>
                                      <p:to>
                                        <p:strVal val="true"/>
                                      </p:to>
                                    </p:set>
                                  </p:childTnLst>
                                </p:cTn>
                              </p:par>
                            </p:childTnLst>
                          </p:cTn>
                        </p:par>
                      </p:childTnLst>
                    </p:cTn>
                  </p:par>
                  <p:par>
                    <p:cTn id="617" fill="hold">
                      <p:stCondLst>
                        <p:cond delay="indefinite"/>
                      </p:stCondLst>
                      <p:childTnLst>
                        <p:par>
                          <p:cTn id="618" fill="hold">
                            <p:stCondLst>
                              <p:cond delay="0"/>
                            </p:stCondLst>
                            <p:childTnLst>
                              <p:par>
                                <p:cTn id="619" presetID="10" presetClass="entr" presetSubtype="0" fill="hold" nodeType="clickEffect">
                                  <p:stCondLst>
                                    <p:cond delay="0"/>
                                  </p:stCondLst>
                                  <p:childTnLst>
                                    <p:set>
                                      <p:cBhvr>
                                        <p:cTn id="620" dur="1" fill="hold">
                                          <p:stCondLst>
                                            <p:cond delay="0"/>
                                          </p:stCondLst>
                                        </p:cTn>
                                        <p:tgtEl>
                                          <p:spTgt spid="8">
                                            <p:txEl>
                                              <p:pRg st="3" end="3"/>
                                            </p:txEl>
                                          </p:spTgt>
                                        </p:tgtEl>
                                        <p:attrNameLst>
                                          <p:attrName>style.visibility</p:attrName>
                                        </p:attrNameLst>
                                      </p:cBhvr>
                                      <p:to>
                                        <p:strVal val="visible"/>
                                      </p:to>
                                    </p:set>
                                    <p:animEffect transition="in" filter="fade">
                                      <p:cBhvr>
                                        <p:cTn id="621" dur="500"/>
                                        <p:tgtEl>
                                          <p:spTgt spid="8">
                                            <p:txEl>
                                              <p:pRg st="3" end="3"/>
                                            </p:txEl>
                                          </p:spTgt>
                                        </p:tgtEl>
                                      </p:cBhvr>
                                    </p:animEffect>
                                  </p:childTnLst>
                                </p:cTn>
                              </p:par>
                            </p:childTnLst>
                          </p:cTn>
                        </p:par>
                        <p:par>
                          <p:cTn id="622" fill="hold">
                            <p:stCondLst>
                              <p:cond delay="500"/>
                            </p:stCondLst>
                            <p:childTnLst>
                              <p:par>
                                <p:cTn id="623" presetID="10" presetClass="entr" presetSubtype="0" fill="hold" nodeType="afterEffect">
                                  <p:stCondLst>
                                    <p:cond delay="0"/>
                                  </p:stCondLst>
                                  <p:childTnLst>
                                    <p:set>
                                      <p:cBhvr>
                                        <p:cTn id="624" dur="1" fill="hold">
                                          <p:stCondLst>
                                            <p:cond delay="0"/>
                                          </p:stCondLst>
                                        </p:cTn>
                                        <p:tgtEl>
                                          <p:spTgt spid="145"/>
                                        </p:tgtEl>
                                        <p:attrNameLst>
                                          <p:attrName>style.visibility</p:attrName>
                                        </p:attrNameLst>
                                      </p:cBhvr>
                                      <p:to>
                                        <p:strVal val="visible"/>
                                      </p:to>
                                    </p:set>
                                    <p:animEffect transition="in" filter="fade">
                                      <p:cBhvr>
                                        <p:cTn id="625" dur="500"/>
                                        <p:tgtEl>
                                          <p:spTgt spid="145"/>
                                        </p:tgtEl>
                                      </p:cBhvr>
                                    </p:animEffect>
                                  </p:childTnLst>
                                </p:cTn>
                              </p:par>
                              <p:par>
                                <p:cTn id="626" presetID="10" presetClass="entr" presetSubtype="0" fill="hold" grpId="0" nodeType="withEffect">
                                  <p:stCondLst>
                                    <p:cond delay="0"/>
                                  </p:stCondLst>
                                  <p:childTnLst>
                                    <p:set>
                                      <p:cBhvr>
                                        <p:cTn id="627" dur="1" fill="hold">
                                          <p:stCondLst>
                                            <p:cond delay="0"/>
                                          </p:stCondLst>
                                        </p:cTn>
                                        <p:tgtEl>
                                          <p:spTgt spid="147"/>
                                        </p:tgtEl>
                                        <p:attrNameLst>
                                          <p:attrName>style.visibility</p:attrName>
                                        </p:attrNameLst>
                                      </p:cBhvr>
                                      <p:to>
                                        <p:strVal val="visible"/>
                                      </p:to>
                                    </p:set>
                                    <p:animEffect transition="in" filter="fade">
                                      <p:cBhvr>
                                        <p:cTn id="628" dur="500"/>
                                        <p:tgtEl>
                                          <p:spTgt spid="147"/>
                                        </p:tgtEl>
                                      </p:cBhvr>
                                    </p:animEffect>
                                  </p:childTnLst>
                                </p:cTn>
                              </p:par>
                              <p:par>
                                <p:cTn id="629" presetID="10" presetClass="entr" presetSubtype="0" fill="hold" grpId="0" nodeType="withEffect">
                                  <p:stCondLst>
                                    <p:cond delay="0"/>
                                  </p:stCondLst>
                                  <p:childTnLst>
                                    <p:set>
                                      <p:cBhvr>
                                        <p:cTn id="630" dur="1" fill="hold">
                                          <p:stCondLst>
                                            <p:cond delay="0"/>
                                          </p:stCondLst>
                                        </p:cTn>
                                        <p:tgtEl>
                                          <p:spTgt spid="149"/>
                                        </p:tgtEl>
                                        <p:attrNameLst>
                                          <p:attrName>style.visibility</p:attrName>
                                        </p:attrNameLst>
                                      </p:cBhvr>
                                      <p:to>
                                        <p:strVal val="visible"/>
                                      </p:to>
                                    </p:set>
                                    <p:animEffect transition="in" filter="fade">
                                      <p:cBhvr>
                                        <p:cTn id="631"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p:bldP spid="49" grpId="1"/>
      <p:bldP spid="50" grpId="0"/>
      <p:bldP spid="50" grpId="1"/>
      <p:bldP spid="53" grpId="0"/>
      <p:bldP spid="53" grpId="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4" grpId="0" animBg="1"/>
      <p:bldP spid="4" grpId="1" animBg="1"/>
      <p:bldP spid="85" grpId="0" animBg="1"/>
      <p:bldP spid="85" grpId="1" animBg="1"/>
      <p:bldP spid="86" grpId="0" animBg="1"/>
      <p:bldP spid="86" grpId="1" animBg="1"/>
      <p:bldP spid="112" grpId="0" animBg="1"/>
      <p:bldP spid="115" grpId="0" animBg="1"/>
      <p:bldP spid="113" grpId="0" animBg="1"/>
      <p:bldP spid="116" grpId="0" animBg="1"/>
      <p:bldP spid="114" grpId="0" animBg="1"/>
      <p:bldP spid="117" grpId="0" animBg="1"/>
      <p:bldP spid="118" grpId="0" animBg="1"/>
      <p:bldP spid="149" grpId="0"/>
      <p:bldP spid="14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The Jacobians of Many Operators are Sparse</a:t>
            </a:r>
          </a:p>
        </p:txBody>
      </p:sp>
      <p:sp>
        <p:nvSpPr>
          <p:cNvPr id="3" name="Slide Number Placeholder 2">
            <a:extLst>
              <a:ext uri="{FF2B5EF4-FFF2-40B4-BE49-F238E27FC236}">
                <a16:creationId xmlns:a16="http://schemas.microsoft.com/office/drawing/2014/main" id="{CDF5A46D-BD53-4187-87AB-4452B5D539C5}"/>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76</a:t>
            </a:fld>
            <a:endParaRPr lang="en-US" sz="2400" b="0" kern="1200" dirty="0">
              <a:solidFill>
                <a:prstClr val="black">
                  <a:tint val="75000"/>
                </a:prstClr>
              </a:solidFill>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2C8CF3E2-5262-4EF5-9764-3DC0EB0B42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08" t="860" b="4582"/>
          <a:stretch/>
        </p:blipFill>
        <p:spPr>
          <a:xfrm>
            <a:off x="1075749" y="4146792"/>
            <a:ext cx="3982042" cy="5985316"/>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EC78443A-96AB-4E19-B55C-CE83D1D189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28" b="3173"/>
          <a:stretch/>
        </p:blipFill>
        <p:spPr>
          <a:xfrm>
            <a:off x="5408087" y="4146793"/>
            <a:ext cx="5965442" cy="5985318"/>
          </a:xfrm>
          <a:prstGeom prst="rect">
            <a:avLst/>
          </a:prstGeom>
        </p:spPr>
      </p:pic>
      <p:sp>
        <p:nvSpPr>
          <p:cNvPr id="12" name="Rectangle 11">
            <a:extLst>
              <a:ext uri="{FF2B5EF4-FFF2-40B4-BE49-F238E27FC236}">
                <a16:creationId xmlns:a16="http://schemas.microsoft.com/office/drawing/2014/main" id="{6A556DA8-EED4-4668-B582-F1F38B83C4DD}"/>
              </a:ext>
            </a:extLst>
          </p:cNvPr>
          <p:cNvSpPr/>
          <p:nvPr/>
        </p:nvSpPr>
        <p:spPr>
          <a:xfrm>
            <a:off x="1075748" y="3598833"/>
            <a:ext cx="329184" cy="330506"/>
          </a:xfrm>
          <a:prstGeom prst="rect">
            <a:avLst/>
          </a:prstGeom>
          <a:solidFill>
            <a:srgbClr val="FDE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4A959941-14A9-4BDC-9804-DB6FF42B2FDF}"/>
              </a:ext>
            </a:extLst>
          </p:cNvPr>
          <p:cNvSpPr/>
          <p:nvPr/>
        </p:nvSpPr>
        <p:spPr>
          <a:xfrm>
            <a:off x="4083008" y="3598833"/>
            <a:ext cx="329184" cy="330506"/>
          </a:xfrm>
          <a:prstGeom prst="rect">
            <a:avLst/>
          </a:prstGeom>
          <a:solidFill>
            <a:srgbClr val="209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332B120D-C523-422B-BD47-6E82D2DEC778}"/>
              </a:ext>
            </a:extLst>
          </p:cNvPr>
          <p:cNvSpPr/>
          <p:nvPr/>
        </p:nvSpPr>
        <p:spPr>
          <a:xfrm>
            <a:off x="7949584" y="3598833"/>
            <a:ext cx="329184" cy="330506"/>
          </a:xfrm>
          <a:prstGeom prst="rect">
            <a:avLst/>
          </a:prstGeom>
          <a:solidFill>
            <a:srgbClr val="440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 name="Content Placeholder 7">
            <a:extLst>
              <a:ext uri="{FF2B5EF4-FFF2-40B4-BE49-F238E27FC236}">
                <a16:creationId xmlns:a16="http://schemas.microsoft.com/office/drawing/2014/main" id="{E7B08773-9DA5-45F3-B257-987818AC4FF2}"/>
              </a:ext>
            </a:extLst>
          </p:cNvPr>
          <p:cNvSpPr txBox="1">
            <a:spLocks/>
          </p:cNvSpPr>
          <p:nvPr/>
        </p:nvSpPr>
        <p:spPr>
          <a:xfrm>
            <a:off x="8209959" y="3381379"/>
            <a:ext cx="3982042" cy="76541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3600" b="0" dirty="0">
                <a:solidFill>
                  <a:prstClr val="black"/>
                </a:solidFill>
                <a:latin typeface="Calibri" panose="020F0502020204030204"/>
              </a:rPr>
              <a:t>Guaranteed Zeros</a:t>
            </a:r>
          </a:p>
        </p:txBody>
      </p:sp>
      <p:sp>
        <p:nvSpPr>
          <p:cNvPr id="21" name="Content Placeholder 7">
            <a:extLst>
              <a:ext uri="{FF2B5EF4-FFF2-40B4-BE49-F238E27FC236}">
                <a16:creationId xmlns:a16="http://schemas.microsoft.com/office/drawing/2014/main" id="{A01112EE-EAC0-4AC2-971C-DB7E483B5F5A}"/>
              </a:ext>
            </a:extLst>
          </p:cNvPr>
          <p:cNvSpPr txBox="1">
            <a:spLocks/>
          </p:cNvSpPr>
          <p:nvPr/>
        </p:nvSpPr>
        <p:spPr>
          <a:xfrm>
            <a:off x="4343378" y="3381379"/>
            <a:ext cx="3234340" cy="76541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3600" b="0" dirty="0">
                <a:solidFill>
                  <a:prstClr val="black"/>
                </a:solidFill>
                <a:latin typeface="Calibri" panose="020F0502020204030204"/>
              </a:rPr>
              <a:t>Possible Zeros</a:t>
            </a:r>
          </a:p>
        </p:txBody>
      </p:sp>
      <p:sp>
        <p:nvSpPr>
          <p:cNvPr id="22" name="Content Placeholder 7">
            <a:extLst>
              <a:ext uri="{FF2B5EF4-FFF2-40B4-BE49-F238E27FC236}">
                <a16:creationId xmlns:a16="http://schemas.microsoft.com/office/drawing/2014/main" id="{0FCAACF5-FE3B-40BF-8E26-D03D42C2866C}"/>
              </a:ext>
            </a:extLst>
          </p:cNvPr>
          <p:cNvSpPr txBox="1">
            <a:spLocks/>
          </p:cNvSpPr>
          <p:nvPr/>
        </p:nvSpPr>
        <p:spPr>
          <a:xfrm>
            <a:off x="1336118" y="3381376"/>
            <a:ext cx="2375024" cy="7654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3600" b="0" dirty="0">
                <a:solidFill>
                  <a:prstClr val="black"/>
                </a:solidFill>
                <a:latin typeface="Calibri" panose="020F0502020204030204"/>
              </a:rPr>
              <a:t>Non-zeros</a:t>
            </a:r>
          </a:p>
        </p:txBody>
      </p:sp>
      <p:sp>
        <p:nvSpPr>
          <p:cNvPr id="23" name="Content Placeholder 7">
            <a:extLst>
              <a:ext uri="{FF2B5EF4-FFF2-40B4-BE49-F238E27FC236}">
                <a16:creationId xmlns:a16="http://schemas.microsoft.com/office/drawing/2014/main" id="{26A4E939-8567-4899-9E9D-7E11F6E3770F}"/>
              </a:ext>
            </a:extLst>
          </p:cNvPr>
          <p:cNvSpPr txBox="1">
            <a:spLocks/>
          </p:cNvSpPr>
          <p:nvPr/>
        </p:nvSpPr>
        <p:spPr>
          <a:xfrm>
            <a:off x="2036705" y="10132108"/>
            <a:ext cx="2060126" cy="7654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4000" b="0" dirty="0">
                <a:solidFill>
                  <a:prstClr val="black"/>
                </a:solidFill>
                <a:latin typeface="Calibri" panose="020F0502020204030204"/>
              </a:rPr>
              <a:t>Conv2d</a:t>
            </a:r>
          </a:p>
        </p:txBody>
      </p:sp>
      <p:sp>
        <p:nvSpPr>
          <p:cNvPr id="25" name="Content Placeholder 7">
            <a:extLst>
              <a:ext uri="{FF2B5EF4-FFF2-40B4-BE49-F238E27FC236}">
                <a16:creationId xmlns:a16="http://schemas.microsoft.com/office/drawing/2014/main" id="{9DDB3F6F-3B61-43BA-9490-7E1208D3611C}"/>
              </a:ext>
            </a:extLst>
          </p:cNvPr>
          <p:cNvSpPr txBox="1">
            <a:spLocks/>
          </p:cNvSpPr>
          <p:nvPr/>
        </p:nvSpPr>
        <p:spPr>
          <a:xfrm>
            <a:off x="7360743" y="10132108"/>
            <a:ext cx="2060126" cy="7654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4000" b="0" dirty="0" err="1">
                <a:solidFill>
                  <a:prstClr val="black"/>
                </a:solidFill>
                <a:latin typeface="Calibri" panose="020F0502020204030204"/>
              </a:rPr>
              <a:t>ReLU</a:t>
            </a:r>
            <a:endParaRPr lang="en-US" sz="4000" b="0" dirty="0">
              <a:solidFill>
                <a:prstClr val="black"/>
              </a:solidFill>
              <a:latin typeface="Calibri" panose="020F0502020204030204"/>
            </a:endParaRPr>
          </a:p>
        </p:txBody>
      </p:sp>
      <p:sp>
        <p:nvSpPr>
          <p:cNvPr id="26" name="Content Placeholder 7">
            <a:extLst>
              <a:ext uri="{FF2B5EF4-FFF2-40B4-BE49-F238E27FC236}">
                <a16:creationId xmlns:a16="http://schemas.microsoft.com/office/drawing/2014/main" id="{1C878963-FE97-4D9E-B627-07661FE8F1A0}"/>
              </a:ext>
            </a:extLst>
          </p:cNvPr>
          <p:cNvSpPr txBox="1">
            <a:spLocks/>
          </p:cNvSpPr>
          <p:nvPr/>
        </p:nvSpPr>
        <p:spPr>
          <a:xfrm>
            <a:off x="11080499" y="10132108"/>
            <a:ext cx="2771326" cy="7654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4000" b="0" dirty="0">
                <a:solidFill>
                  <a:prstClr val="black"/>
                </a:solidFill>
                <a:latin typeface="Calibri" panose="020F0502020204030204"/>
              </a:rPr>
              <a:t>MaxPool2D</a:t>
            </a:r>
          </a:p>
        </p:txBody>
      </p:sp>
      <p:pic>
        <p:nvPicPr>
          <p:cNvPr id="27" name="Picture 26" descr="A close up of a logo&#10;&#10;Description automatically generated">
            <a:extLst>
              <a:ext uri="{FF2B5EF4-FFF2-40B4-BE49-F238E27FC236}">
                <a16:creationId xmlns:a16="http://schemas.microsoft.com/office/drawing/2014/main" id="{3E054EA9-5449-45AB-9742-9E60B0B7C7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18" t="1141" b="6895"/>
          <a:stretch/>
        </p:blipFill>
        <p:spPr>
          <a:xfrm>
            <a:off x="11716778" y="4146793"/>
            <a:ext cx="1498768" cy="5985318"/>
          </a:xfrm>
          <a:prstGeom prst="rect">
            <a:avLst/>
          </a:prstGeom>
        </p:spPr>
      </p:pic>
      <p:graphicFrame>
        <p:nvGraphicFramePr>
          <p:cNvPr id="18" name="Table 68">
            <a:extLst>
              <a:ext uri="{FF2B5EF4-FFF2-40B4-BE49-F238E27FC236}">
                <a16:creationId xmlns:a16="http://schemas.microsoft.com/office/drawing/2014/main" id="{5D83FFF6-FDE1-4219-ABF6-3D0DAEB6FE8F}"/>
              </a:ext>
            </a:extLst>
          </p:cNvPr>
          <p:cNvGraphicFramePr>
            <a:graphicFrameLocks noGrp="1"/>
          </p:cNvGraphicFramePr>
          <p:nvPr/>
        </p:nvGraphicFramePr>
        <p:xfrm>
          <a:off x="1075749" y="11035040"/>
          <a:ext cx="15210166" cy="6949440"/>
        </p:xfrm>
        <a:graphic>
          <a:graphicData uri="http://schemas.openxmlformats.org/drawingml/2006/table">
            <a:tbl>
              <a:tblPr firstRow="1" bandRow="1">
                <a:tableStyleId>{5C22544A-7EE6-4342-B048-85BDC9FD1C3A}</a:tableStyleId>
              </a:tblPr>
              <a:tblGrid>
                <a:gridCol w="7677254">
                  <a:extLst>
                    <a:ext uri="{9D8B030D-6E8A-4147-A177-3AD203B41FA5}">
                      <a16:colId xmlns:a16="http://schemas.microsoft.com/office/drawing/2014/main" val="2901692111"/>
                    </a:ext>
                  </a:extLst>
                </a:gridCol>
                <a:gridCol w="2782472">
                  <a:extLst>
                    <a:ext uri="{9D8B030D-6E8A-4147-A177-3AD203B41FA5}">
                      <a16:colId xmlns:a16="http://schemas.microsoft.com/office/drawing/2014/main" val="3239874109"/>
                    </a:ext>
                  </a:extLst>
                </a:gridCol>
                <a:gridCol w="1985470">
                  <a:extLst>
                    <a:ext uri="{9D8B030D-6E8A-4147-A177-3AD203B41FA5}">
                      <a16:colId xmlns:a16="http://schemas.microsoft.com/office/drawing/2014/main" val="3108662251"/>
                    </a:ext>
                  </a:extLst>
                </a:gridCol>
                <a:gridCol w="2764970">
                  <a:extLst>
                    <a:ext uri="{9D8B030D-6E8A-4147-A177-3AD203B41FA5}">
                      <a16:colId xmlns:a16="http://schemas.microsoft.com/office/drawing/2014/main" val="2245551835"/>
                    </a:ext>
                  </a:extLst>
                </a:gridCol>
              </a:tblGrid>
              <a:tr h="3474720">
                <a:tc>
                  <a:txBody>
                    <a:bodyPr/>
                    <a:lstStyle/>
                    <a:p>
                      <a:pPr algn="ctr"/>
                      <a:r>
                        <a:rPr lang="en-US" sz="7200" dirty="0"/>
                        <a:t>First three ops of VGG-11 on CIFAR-10</a:t>
                      </a:r>
                    </a:p>
                  </a:txBody>
                  <a:tcPr marL="182880" marR="182880" marT="91440" marB="91440">
                    <a:solidFill>
                      <a:srgbClr val="002A5C"/>
                    </a:solidFill>
                  </a:tcPr>
                </a:tc>
                <a:tc>
                  <a:txBody>
                    <a:bodyPr/>
                    <a:lstStyle/>
                    <a:p>
                      <a:pPr algn="ctr"/>
                      <a:r>
                        <a:rPr lang="en-US" sz="7200" dirty="0"/>
                        <a:t>Convolution</a:t>
                      </a:r>
                    </a:p>
                  </a:txBody>
                  <a:tcPr marL="182880" marR="182880" marT="91440" marB="91440">
                    <a:solidFill>
                      <a:srgbClr val="002A5C"/>
                    </a:solidFill>
                  </a:tcPr>
                </a:tc>
                <a:tc>
                  <a:txBody>
                    <a:bodyPr/>
                    <a:lstStyle/>
                    <a:p>
                      <a:pPr algn="ctr"/>
                      <a:r>
                        <a:rPr lang="en-US" sz="7200" dirty="0" err="1"/>
                        <a:t>ReLU</a:t>
                      </a:r>
                      <a:endParaRPr lang="en-US" sz="7200" dirty="0"/>
                    </a:p>
                  </a:txBody>
                  <a:tcPr marL="182880" marR="182880" marT="91440" marB="91440">
                    <a:solidFill>
                      <a:srgbClr val="002A5C"/>
                    </a:solidFill>
                  </a:tcPr>
                </a:tc>
                <a:tc>
                  <a:txBody>
                    <a:bodyPr/>
                    <a:lstStyle/>
                    <a:p>
                      <a:pPr algn="ctr"/>
                      <a:r>
                        <a:rPr lang="en-US" sz="7200" dirty="0"/>
                        <a:t>Max Pooling</a:t>
                      </a:r>
                    </a:p>
                  </a:txBody>
                  <a:tcPr marL="182880" marR="182880" marT="91440" marB="91440">
                    <a:solidFill>
                      <a:srgbClr val="002A5C"/>
                    </a:solidFill>
                  </a:tcPr>
                </a:tc>
                <a:extLst>
                  <a:ext uri="{0D108BD9-81ED-4DB2-BD59-A6C34878D82A}">
                    <a16:rowId xmlns:a16="http://schemas.microsoft.com/office/drawing/2014/main" val="1992521125"/>
                  </a:ext>
                </a:extLst>
              </a:tr>
              <a:tr h="3474720">
                <a:tc>
                  <a:txBody>
                    <a:bodyPr/>
                    <a:lstStyle/>
                    <a:p>
                      <a:pPr algn="ctr"/>
                      <a:r>
                        <a:rPr lang="en-US" sz="7200" b="1" dirty="0">
                          <a:solidFill>
                            <a:schemeClr val="bg1"/>
                          </a:solidFill>
                        </a:rPr>
                        <a:t>Sparsity</a:t>
                      </a:r>
                    </a:p>
                  </a:txBody>
                  <a:tcPr marL="182880" marR="182880" marT="91440" marB="91440">
                    <a:solidFill>
                      <a:srgbClr val="002A5C"/>
                    </a:solidFill>
                  </a:tcPr>
                </a:tc>
                <a:tc>
                  <a:txBody>
                    <a:bodyPr/>
                    <a:lstStyle/>
                    <a:p>
                      <a:pPr algn="ctr"/>
                      <a:r>
                        <a:rPr lang="en-US" sz="7200" dirty="0"/>
                        <a:t>0.</a:t>
                      </a:r>
                      <a:r>
                        <a:rPr lang="en-US" sz="7200" b="1" dirty="0"/>
                        <a:t>99</a:t>
                      </a:r>
                      <a:r>
                        <a:rPr lang="en-US" sz="7200" dirty="0"/>
                        <a:t>157</a:t>
                      </a:r>
                    </a:p>
                  </a:txBody>
                  <a:tcPr marL="182880" marR="182880" marT="91440" marB="91440"/>
                </a:tc>
                <a:tc>
                  <a:txBody>
                    <a:bodyPr/>
                    <a:lstStyle/>
                    <a:p>
                      <a:pPr algn="ctr"/>
                      <a:r>
                        <a:rPr lang="en-US" sz="7200" dirty="0"/>
                        <a:t>0.</a:t>
                      </a:r>
                      <a:r>
                        <a:rPr lang="en-US" sz="7200" b="1" dirty="0"/>
                        <a:t>99</a:t>
                      </a:r>
                      <a:r>
                        <a:rPr lang="en-US" sz="7200" dirty="0"/>
                        <a:t>998</a:t>
                      </a:r>
                    </a:p>
                  </a:txBody>
                  <a:tcPr marL="182880" marR="182880" marT="91440" marB="91440"/>
                </a:tc>
                <a:tc>
                  <a:txBody>
                    <a:bodyPr/>
                    <a:lstStyle/>
                    <a:p>
                      <a:pPr algn="ctr"/>
                      <a:r>
                        <a:rPr lang="en-US" sz="7200" dirty="0"/>
                        <a:t>0.</a:t>
                      </a:r>
                      <a:r>
                        <a:rPr lang="en-US" sz="7200" b="1" dirty="0"/>
                        <a:t>99</a:t>
                      </a:r>
                      <a:r>
                        <a:rPr lang="en-US" sz="7200" dirty="0"/>
                        <a:t>994</a:t>
                      </a:r>
                    </a:p>
                  </a:txBody>
                  <a:tcPr marL="182880" marR="182880" marT="91440" marB="91440"/>
                </a:tc>
                <a:extLst>
                  <a:ext uri="{0D108BD9-81ED-4DB2-BD59-A6C34878D82A}">
                    <a16:rowId xmlns:a16="http://schemas.microsoft.com/office/drawing/2014/main" val="321795216"/>
                  </a:ext>
                </a:extLst>
              </a:tr>
            </a:tbl>
          </a:graphicData>
        </a:graphic>
      </p:graphicFrame>
      <p:sp>
        <p:nvSpPr>
          <p:cNvPr id="24" name="Content Placeholder 7">
            <a:extLst>
              <a:ext uri="{FF2B5EF4-FFF2-40B4-BE49-F238E27FC236}">
                <a16:creationId xmlns:a16="http://schemas.microsoft.com/office/drawing/2014/main" id="{04E92348-E300-47D0-9931-783F64F3681A}"/>
              </a:ext>
            </a:extLst>
          </p:cNvPr>
          <p:cNvSpPr txBox="1">
            <a:spLocks/>
          </p:cNvSpPr>
          <p:nvPr/>
        </p:nvSpPr>
        <p:spPr>
          <a:xfrm>
            <a:off x="13851825" y="6028835"/>
            <a:ext cx="7117030" cy="943962"/>
          </a:xfrm>
          <a:prstGeom prst="rect">
            <a:avLst/>
          </a:prstGeom>
          <a:ln w="38100">
            <a:solidFill>
              <a:schemeClr val="tx1"/>
            </a:solidFill>
          </a:ln>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dirty="0">
                <a:solidFill>
                  <a:prstClr val="black"/>
                </a:solidFill>
                <a:latin typeface="Calibri" panose="020F0502020204030204"/>
              </a:rPr>
              <a:t>Deterministic pattern</a:t>
            </a:r>
            <a:r>
              <a:rPr lang="en-US" sz="5600" b="0" dirty="0">
                <a:solidFill>
                  <a:prstClr val="black"/>
                </a:solidFill>
                <a:latin typeface="Calibri" panose="020F0502020204030204"/>
              </a:rPr>
              <a:t>.</a:t>
            </a:r>
          </a:p>
        </p:txBody>
      </p:sp>
      <p:sp>
        <p:nvSpPr>
          <p:cNvPr id="28" name="Content Placeholder 7">
            <a:extLst>
              <a:ext uri="{FF2B5EF4-FFF2-40B4-BE49-F238E27FC236}">
                <a16:creationId xmlns:a16="http://schemas.microsoft.com/office/drawing/2014/main" id="{AA17480F-2FD1-41DE-BDE8-0486BED6CC4F}"/>
              </a:ext>
            </a:extLst>
          </p:cNvPr>
          <p:cNvSpPr txBox="1">
            <a:spLocks/>
          </p:cNvSpPr>
          <p:nvPr/>
        </p:nvSpPr>
        <p:spPr>
          <a:xfrm>
            <a:off x="13851824" y="8339522"/>
            <a:ext cx="9456428" cy="1792584"/>
          </a:xfrm>
          <a:prstGeom prst="rect">
            <a:avLst/>
          </a:prstGeom>
          <a:ln w="38100">
            <a:solidFill>
              <a:schemeClr val="tx1"/>
            </a:solidFill>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dirty="0">
                <a:solidFill>
                  <a:prstClr val="black"/>
                </a:solidFill>
                <a:latin typeface="Calibri" panose="020F0502020204030204"/>
              </a:rPr>
              <a:t>Potentially</a:t>
            </a:r>
            <a:r>
              <a:rPr lang="en-US" sz="5600" dirty="0">
                <a:solidFill>
                  <a:srgbClr val="00823B"/>
                </a:solidFill>
                <a:latin typeface="Calibri" panose="020F0502020204030204"/>
              </a:rPr>
              <a:t> better</a:t>
            </a:r>
            <a:r>
              <a:rPr lang="en-US" sz="5600" b="0" dirty="0">
                <a:solidFill>
                  <a:prstClr val="black"/>
                </a:solidFill>
                <a:latin typeface="Calibri" panose="020F0502020204030204"/>
              </a:rPr>
              <a:t> </a:t>
            </a:r>
            <a:r>
              <a:rPr lang="en-US" sz="5600" b="0" dirty="0" err="1">
                <a:solidFill>
                  <a:prstClr val="black"/>
                </a:solidFill>
                <a:latin typeface="Calibri" panose="020F0502020204030204"/>
              </a:rPr>
              <a:t>SpGEMM</a:t>
            </a:r>
            <a:r>
              <a:rPr lang="en-US" sz="5600" b="0" dirty="0">
                <a:solidFill>
                  <a:prstClr val="black"/>
                </a:solidFill>
                <a:latin typeface="Calibri" panose="020F0502020204030204"/>
              </a:rPr>
              <a:t> performance.</a:t>
            </a:r>
          </a:p>
        </p:txBody>
      </p:sp>
      <p:sp>
        <p:nvSpPr>
          <p:cNvPr id="19" name="Content Placeholder 7">
            <a:extLst>
              <a:ext uri="{FF2B5EF4-FFF2-40B4-BE49-F238E27FC236}">
                <a16:creationId xmlns:a16="http://schemas.microsoft.com/office/drawing/2014/main" id="{A0098214-87CE-42EB-B95C-41E1DE5CF728}"/>
              </a:ext>
            </a:extLst>
          </p:cNvPr>
          <p:cNvSpPr txBox="1">
            <a:spLocks/>
          </p:cNvSpPr>
          <p:nvPr/>
        </p:nvSpPr>
        <p:spPr>
          <a:xfrm>
            <a:off x="13851825" y="3640065"/>
            <a:ext cx="5903386" cy="943962"/>
          </a:xfrm>
          <a:prstGeom prst="rect">
            <a:avLst/>
          </a:prstGeom>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dirty="0">
                <a:solidFill>
                  <a:prstClr val="black"/>
                </a:solidFill>
                <a:latin typeface="Calibri" panose="020F0502020204030204"/>
              </a:rPr>
              <a:t>Guaranteed zeros:</a:t>
            </a:r>
          </a:p>
        </p:txBody>
      </p:sp>
      <p:sp>
        <p:nvSpPr>
          <p:cNvPr id="30" name="Content Placeholder 7">
            <a:extLst>
              <a:ext uri="{FF2B5EF4-FFF2-40B4-BE49-F238E27FC236}">
                <a16:creationId xmlns:a16="http://schemas.microsoft.com/office/drawing/2014/main" id="{2BEE1983-759A-4C13-9FC4-4AD94532A561}"/>
              </a:ext>
            </a:extLst>
          </p:cNvPr>
          <p:cNvSpPr txBox="1">
            <a:spLocks/>
          </p:cNvSpPr>
          <p:nvPr/>
        </p:nvSpPr>
        <p:spPr>
          <a:xfrm>
            <a:off x="13851824" y="4775045"/>
            <a:ext cx="9456428" cy="943962"/>
          </a:xfrm>
          <a:prstGeom prst="rect">
            <a:avLst/>
          </a:prstGeom>
          <a:ln w="38100">
            <a:solidFill>
              <a:schemeClr val="tx1"/>
            </a:solidFill>
          </a:ln>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dirty="0">
                <a:solidFill>
                  <a:prstClr val="black"/>
                </a:solidFill>
                <a:latin typeface="Calibri" panose="020F0502020204030204"/>
              </a:rPr>
              <a:t>Known </a:t>
            </a:r>
            <a:r>
              <a:rPr lang="en-US" sz="5600" dirty="0">
                <a:solidFill>
                  <a:prstClr val="black"/>
                </a:solidFill>
                <a:latin typeface="Calibri" panose="020F0502020204030204"/>
              </a:rPr>
              <a:t>ahead of training time</a:t>
            </a:r>
            <a:r>
              <a:rPr lang="en-US" sz="5600" b="0" dirty="0">
                <a:solidFill>
                  <a:prstClr val="black"/>
                </a:solidFill>
                <a:latin typeface="Calibri" panose="020F0502020204030204"/>
              </a:rPr>
              <a:t>.</a:t>
            </a:r>
          </a:p>
        </p:txBody>
      </p:sp>
      <p:sp>
        <p:nvSpPr>
          <p:cNvPr id="4" name="Arrow: Down 3">
            <a:extLst>
              <a:ext uri="{FF2B5EF4-FFF2-40B4-BE49-F238E27FC236}">
                <a16:creationId xmlns:a16="http://schemas.microsoft.com/office/drawing/2014/main" id="{7BCB2614-8D2B-40C1-8F05-B8ABF6BCBD4D}"/>
              </a:ext>
            </a:extLst>
          </p:cNvPr>
          <p:cNvSpPr/>
          <p:nvPr/>
        </p:nvSpPr>
        <p:spPr>
          <a:xfrm>
            <a:off x="17957604" y="7164621"/>
            <a:ext cx="872836" cy="94396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Tree>
    <p:extLst>
      <p:ext uri="{BB962C8B-B14F-4D97-AF65-F5344CB8AC3E}">
        <p14:creationId xmlns:p14="http://schemas.microsoft.com/office/powerpoint/2010/main" val="400298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up)">
                                      <p:cBhvr>
                                        <p:cTn id="65" dur="500"/>
                                        <p:tgtEl>
                                          <p:spTgt spid="4"/>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20" grpId="0"/>
      <p:bldP spid="21" grpId="0"/>
      <p:bldP spid="22" grpId="0"/>
      <p:bldP spid="23" grpId="0"/>
      <p:bldP spid="25" grpId="0"/>
      <p:bldP spid="26" grpId="0"/>
      <p:bldP spid="24" grpId="0" animBg="1"/>
      <p:bldP spid="28" grpId="0" animBg="1"/>
      <p:bldP spid="19" grpId="0"/>
      <p:bldP spid="30"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uble Bracket 5">
            <a:extLst>
              <a:ext uri="{FF2B5EF4-FFF2-40B4-BE49-F238E27FC236}">
                <a16:creationId xmlns:a16="http://schemas.microsoft.com/office/drawing/2014/main" id="{06A35345-A98F-4E85-A22D-0C2AF8E24A73}"/>
              </a:ext>
            </a:extLst>
          </p:cNvPr>
          <p:cNvSpPr/>
          <p:nvPr/>
        </p:nvSpPr>
        <p:spPr>
          <a:xfrm>
            <a:off x="17396258" y="5430319"/>
            <a:ext cx="6299484" cy="4193390"/>
          </a:xfrm>
          <a:prstGeom prst="bracketPair">
            <a:avLst/>
          </a:prstGeom>
          <a:ln w="28575">
            <a:solidFill>
              <a:srgbClr val="000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b="0" kern="1200">
              <a:solidFill>
                <a:prstClr val="black"/>
              </a:solidFill>
              <a:latin typeface="Calibri" panose="020F0502020204030204"/>
            </a:endParaRPr>
          </a:p>
        </p:txBody>
      </p:sp>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Fast Sparse Jacobians Generation</a:t>
            </a:r>
          </a:p>
        </p:txBody>
      </p:sp>
      <p:sp>
        <p:nvSpPr>
          <p:cNvPr id="16" name="TextBox 15">
            <a:extLst>
              <a:ext uri="{FF2B5EF4-FFF2-40B4-BE49-F238E27FC236}">
                <a16:creationId xmlns:a16="http://schemas.microsoft.com/office/drawing/2014/main" id="{D4E469D0-2B27-46B0-929D-D81FDF963658}"/>
              </a:ext>
            </a:extLst>
          </p:cNvPr>
          <p:cNvSpPr txBox="1"/>
          <p:nvPr/>
        </p:nvSpPr>
        <p:spPr>
          <a:xfrm>
            <a:off x="1676400" y="3381376"/>
            <a:ext cx="17983200" cy="954107"/>
          </a:xfrm>
          <a:prstGeom prst="rect">
            <a:avLst/>
          </a:prstGeom>
          <a:noFill/>
        </p:spPr>
        <p:txBody>
          <a:bodyPr wrap="square" rtlCol="0">
            <a:spAutoFit/>
          </a:bodyPr>
          <a:lstStyle/>
          <a:p>
            <a:pPr algn="l" defTabSz="1828800" hangingPunct="1">
              <a:defRPr/>
            </a:pPr>
            <a:r>
              <a:rPr lang="en-US" sz="5600" b="0" kern="1200" dirty="0">
                <a:solidFill>
                  <a:prstClr val="black"/>
                </a:solidFill>
                <a:latin typeface="Calibri" panose="020F0502020204030204"/>
                <a:ea typeface="+mn-ea"/>
                <a:cs typeface="+mn-cs"/>
              </a:rPr>
              <a:t>Therefore, instead of calculating the Jacobians row-wise,</a:t>
            </a:r>
          </a:p>
        </p:txBody>
      </p:sp>
      <p:sp>
        <p:nvSpPr>
          <p:cNvPr id="29" name="TextBox 28">
            <a:extLst>
              <a:ext uri="{FF2B5EF4-FFF2-40B4-BE49-F238E27FC236}">
                <a16:creationId xmlns:a16="http://schemas.microsoft.com/office/drawing/2014/main" id="{26D6D33D-3DFC-4197-9F07-CFE720526E27}"/>
              </a:ext>
            </a:extLst>
          </p:cNvPr>
          <p:cNvSpPr txBox="1"/>
          <p:nvPr/>
        </p:nvSpPr>
        <p:spPr>
          <a:xfrm>
            <a:off x="1676400" y="4427816"/>
            <a:ext cx="17983200" cy="954107"/>
          </a:xfrm>
          <a:prstGeom prst="rect">
            <a:avLst/>
          </a:prstGeom>
          <a:noFill/>
        </p:spPr>
        <p:txBody>
          <a:bodyPr wrap="square" rtlCol="0">
            <a:spAutoFit/>
          </a:bodyPr>
          <a:lstStyle/>
          <a:p>
            <a:pPr algn="l" defTabSz="1828800" hangingPunct="1">
              <a:defRPr/>
            </a:pPr>
            <a:r>
              <a:rPr lang="en-US" sz="5600" b="0" kern="1200" dirty="0">
                <a:solidFill>
                  <a:prstClr val="black"/>
                </a:solidFill>
                <a:latin typeface="Calibri" panose="020F0502020204030204"/>
                <a:ea typeface="+mn-ea"/>
                <a:cs typeface="+mn-cs"/>
              </a:rPr>
              <a:t>generate </a:t>
            </a:r>
            <a:r>
              <a:rPr lang="en-US" sz="5600" kern="1200" dirty="0">
                <a:solidFill>
                  <a:prstClr val="black"/>
                </a:solidFill>
                <a:latin typeface="Calibri" panose="020F0502020204030204"/>
                <a:ea typeface="+mn-ea"/>
                <a:cs typeface="+mn-cs"/>
              </a:rPr>
              <a:t>directly</a:t>
            </a:r>
            <a:r>
              <a:rPr lang="en-US" sz="5600" b="0" kern="1200" dirty="0">
                <a:solidFill>
                  <a:prstClr val="black"/>
                </a:solidFill>
                <a:latin typeface="Calibri" panose="020F0502020204030204"/>
                <a:ea typeface="+mn-ea"/>
                <a:cs typeface="+mn-cs"/>
              </a:rPr>
              <a:t> into </a:t>
            </a:r>
            <a:r>
              <a:rPr lang="en-US" sz="5600" kern="1200" dirty="0">
                <a:solidFill>
                  <a:prstClr val="black"/>
                </a:solidFill>
                <a:latin typeface="Calibri" panose="020F0502020204030204"/>
                <a:ea typeface="+mn-ea"/>
                <a:cs typeface="+mn-cs"/>
              </a:rPr>
              <a:t>Compressed Sparse Row</a:t>
            </a:r>
            <a:r>
              <a:rPr lang="en-US" sz="5600" kern="1200" dirty="0">
                <a:solidFill>
                  <a:srgbClr val="8C468C"/>
                </a:solidFill>
                <a:latin typeface="Calibri" panose="020F0502020204030204"/>
                <a:ea typeface="+mn-ea"/>
                <a:cs typeface="+mn-cs"/>
              </a:rPr>
              <a:t> </a:t>
            </a:r>
            <a:r>
              <a:rPr lang="en-US" sz="5600" kern="1200" dirty="0">
                <a:solidFill>
                  <a:prstClr val="black"/>
                </a:solidFill>
                <a:latin typeface="Calibri" panose="020F0502020204030204"/>
                <a:ea typeface="+mn-ea"/>
                <a:cs typeface="+mn-cs"/>
              </a:rPr>
              <a:t>(CSR)</a:t>
            </a:r>
            <a:r>
              <a:rPr lang="en-US" sz="5600" b="0" kern="1200" dirty="0">
                <a:solidFill>
                  <a:prstClr val="black"/>
                </a:solidFill>
                <a:latin typeface="Calibri" panose="020F0502020204030204"/>
                <a:ea typeface="+mn-ea"/>
                <a:cs typeface="+mn-cs"/>
              </a:rPr>
              <a:t>:</a:t>
            </a:r>
          </a:p>
        </p:txBody>
      </p:sp>
      <p:sp>
        <p:nvSpPr>
          <p:cNvPr id="36" name="Rectangle 35">
            <a:extLst>
              <a:ext uri="{FF2B5EF4-FFF2-40B4-BE49-F238E27FC236}">
                <a16:creationId xmlns:a16="http://schemas.microsoft.com/office/drawing/2014/main" id="{6C58532E-DC4D-4034-B5B2-1910E1181B87}"/>
              </a:ext>
            </a:extLst>
          </p:cNvPr>
          <p:cNvSpPr/>
          <p:nvPr/>
        </p:nvSpPr>
        <p:spPr>
          <a:xfrm>
            <a:off x="9254610" y="5649636"/>
            <a:ext cx="800100" cy="800100"/>
          </a:xfrm>
          <a:prstGeom prst="rect">
            <a:avLst/>
          </a:prstGeom>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4800" kern="1200">
              <a:solidFill>
                <a:prstClr val="white"/>
              </a:solidFill>
              <a:latin typeface="Calibri" panose="020F0502020204030204"/>
            </a:endParaRPr>
          </a:p>
        </p:txBody>
      </p:sp>
      <p:sp>
        <p:nvSpPr>
          <p:cNvPr id="37" name="Rectangle 36">
            <a:extLst>
              <a:ext uri="{FF2B5EF4-FFF2-40B4-BE49-F238E27FC236}">
                <a16:creationId xmlns:a16="http://schemas.microsoft.com/office/drawing/2014/main" id="{B47D4C71-F2D7-4FBE-9A6D-5A1CFB2072D5}"/>
              </a:ext>
            </a:extLst>
          </p:cNvPr>
          <p:cNvSpPr/>
          <p:nvPr/>
        </p:nvSpPr>
        <p:spPr>
          <a:xfrm>
            <a:off x="9254610" y="7161998"/>
            <a:ext cx="800100" cy="800100"/>
          </a:xfrm>
          <a:prstGeom prst="rect">
            <a:avLst/>
          </a:prstGeom>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1</a:t>
            </a:r>
          </a:p>
        </p:txBody>
      </p:sp>
      <p:sp>
        <p:nvSpPr>
          <p:cNvPr id="44" name="Rectangle 43">
            <a:extLst>
              <a:ext uri="{FF2B5EF4-FFF2-40B4-BE49-F238E27FC236}">
                <a16:creationId xmlns:a16="http://schemas.microsoft.com/office/drawing/2014/main" id="{69608343-825B-42AC-B341-5ACFF0B22EE0}"/>
              </a:ext>
            </a:extLst>
          </p:cNvPr>
          <p:cNvSpPr/>
          <p:nvPr/>
        </p:nvSpPr>
        <p:spPr>
          <a:xfrm>
            <a:off x="10054710" y="5649636"/>
            <a:ext cx="800100" cy="800100"/>
          </a:xfrm>
          <a:prstGeom prst="rect">
            <a:avLst/>
          </a:prstGeom>
          <a:solidFill>
            <a:srgbClr val="FF0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5" name="Rectangle 44">
            <a:extLst>
              <a:ext uri="{FF2B5EF4-FFF2-40B4-BE49-F238E27FC236}">
                <a16:creationId xmlns:a16="http://schemas.microsoft.com/office/drawing/2014/main" id="{AA84CAF3-759A-4F11-92CC-8611D1E5F954}"/>
              </a:ext>
            </a:extLst>
          </p:cNvPr>
          <p:cNvSpPr/>
          <p:nvPr/>
        </p:nvSpPr>
        <p:spPr>
          <a:xfrm>
            <a:off x="10054710" y="7161998"/>
            <a:ext cx="800100" cy="800100"/>
          </a:xfrm>
          <a:prstGeom prst="rect">
            <a:avLst/>
          </a:prstGeom>
          <a:solidFill>
            <a:srgbClr val="FF0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2</a:t>
            </a:r>
            <a:endParaRPr lang="en-US" sz="3600" kern="1200">
              <a:solidFill>
                <a:prstClr val="white"/>
              </a:solidFill>
              <a:latin typeface="Calibri" panose="020F0502020204030204"/>
            </a:endParaRPr>
          </a:p>
        </p:txBody>
      </p:sp>
      <p:sp>
        <p:nvSpPr>
          <p:cNvPr id="50" name="Rectangle 49">
            <a:extLst>
              <a:ext uri="{FF2B5EF4-FFF2-40B4-BE49-F238E27FC236}">
                <a16:creationId xmlns:a16="http://schemas.microsoft.com/office/drawing/2014/main" id="{AA0878DC-BB8A-4EEB-9207-0EFABF2501D5}"/>
              </a:ext>
            </a:extLst>
          </p:cNvPr>
          <p:cNvSpPr/>
          <p:nvPr/>
        </p:nvSpPr>
        <p:spPr>
          <a:xfrm>
            <a:off x="10854810" y="5649636"/>
            <a:ext cx="800100" cy="800100"/>
          </a:xfrm>
          <a:prstGeom prst="rect">
            <a:avLst/>
          </a:prstGeom>
          <a:solidFill>
            <a:srgbClr val="00B05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4800" kern="1200">
              <a:solidFill>
                <a:prstClr val="white"/>
              </a:solidFill>
              <a:latin typeface="Calibri" panose="020F0502020204030204"/>
            </a:endParaRPr>
          </a:p>
        </p:txBody>
      </p:sp>
      <p:sp>
        <p:nvSpPr>
          <p:cNvPr id="51" name="Rectangle 50">
            <a:extLst>
              <a:ext uri="{FF2B5EF4-FFF2-40B4-BE49-F238E27FC236}">
                <a16:creationId xmlns:a16="http://schemas.microsoft.com/office/drawing/2014/main" id="{FA891242-67A4-40A8-85BF-2D7DA43BAA3E}"/>
              </a:ext>
            </a:extLst>
          </p:cNvPr>
          <p:cNvSpPr/>
          <p:nvPr/>
        </p:nvSpPr>
        <p:spPr>
          <a:xfrm>
            <a:off x="10854810" y="7161998"/>
            <a:ext cx="800100" cy="800100"/>
          </a:xfrm>
          <a:prstGeom prst="rect">
            <a:avLst/>
          </a:prstGeom>
          <a:solidFill>
            <a:srgbClr val="00B05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54" name="Rectangle 53">
            <a:extLst>
              <a:ext uri="{FF2B5EF4-FFF2-40B4-BE49-F238E27FC236}">
                <a16:creationId xmlns:a16="http://schemas.microsoft.com/office/drawing/2014/main" id="{375F3489-2710-4CA9-91CF-2CF6754EB9D5}"/>
              </a:ext>
            </a:extLst>
          </p:cNvPr>
          <p:cNvSpPr/>
          <p:nvPr/>
        </p:nvSpPr>
        <p:spPr>
          <a:xfrm>
            <a:off x="11654910" y="5649636"/>
            <a:ext cx="800100" cy="800100"/>
          </a:xfrm>
          <a:prstGeom prst="rect">
            <a:avLst/>
          </a:prstGeom>
          <a:solidFill>
            <a:srgbClr val="8C468C"/>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4800" kern="1200">
              <a:solidFill>
                <a:prstClr val="white"/>
              </a:solidFill>
              <a:latin typeface="Calibri" panose="020F0502020204030204"/>
            </a:endParaRPr>
          </a:p>
        </p:txBody>
      </p:sp>
      <p:sp>
        <p:nvSpPr>
          <p:cNvPr id="55" name="Rectangle 54">
            <a:extLst>
              <a:ext uri="{FF2B5EF4-FFF2-40B4-BE49-F238E27FC236}">
                <a16:creationId xmlns:a16="http://schemas.microsoft.com/office/drawing/2014/main" id="{2593DB72-7227-468B-AE88-21AE3BCB164F}"/>
              </a:ext>
            </a:extLst>
          </p:cNvPr>
          <p:cNvSpPr/>
          <p:nvPr/>
        </p:nvSpPr>
        <p:spPr>
          <a:xfrm>
            <a:off x="11654910" y="7161998"/>
            <a:ext cx="800100" cy="800100"/>
          </a:xfrm>
          <a:prstGeom prst="rect">
            <a:avLst/>
          </a:prstGeom>
          <a:solidFill>
            <a:srgbClr val="8C468C"/>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3</a:t>
            </a:r>
          </a:p>
        </p:txBody>
      </p:sp>
      <p:sp>
        <p:nvSpPr>
          <p:cNvPr id="58" name="Rectangle 57">
            <a:extLst>
              <a:ext uri="{FF2B5EF4-FFF2-40B4-BE49-F238E27FC236}">
                <a16:creationId xmlns:a16="http://schemas.microsoft.com/office/drawing/2014/main" id="{8053A841-39A9-44CC-BF06-2FAFAF42107E}"/>
              </a:ext>
            </a:extLst>
          </p:cNvPr>
          <p:cNvSpPr/>
          <p:nvPr/>
        </p:nvSpPr>
        <p:spPr>
          <a:xfrm>
            <a:off x="92546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59" name="Rectangle 58">
            <a:extLst>
              <a:ext uri="{FF2B5EF4-FFF2-40B4-BE49-F238E27FC236}">
                <a16:creationId xmlns:a16="http://schemas.microsoft.com/office/drawing/2014/main" id="{7F91D95C-FB48-460E-932A-F506C3A957D4}"/>
              </a:ext>
            </a:extLst>
          </p:cNvPr>
          <p:cNvSpPr/>
          <p:nvPr/>
        </p:nvSpPr>
        <p:spPr>
          <a:xfrm>
            <a:off x="100547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1</a:t>
            </a:r>
            <a:endParaRPr lang="en-US" sz="3600" kern="1200">
              <a:solidFill>
                <a:prstClr val="white"/>
              </a:solidFill>
              <a:latin typeface="Calibri" panose="020F0502020204030204"/>
            </a:endParaRPr>
          </a:p>
        </p:txBody>
      </p:sp>
      <p:sp>
        <p:nvSpPr>
          <p:cNvPr id="60" name="Rectangle 59">
            <a:extLst>
              <a:ext uri="{FF2B5EF4-FFF2-40B4-BE49-F238E27FC236}">
                <a16:creationId xmlns:a16="http://schemas.microsoft.com/office/drawing/2014/main" id="{1FB640F8-8BE7-4DF1-B6D8-124C48522280}"/>
              </a:ext>
            </a:extLst>
          </p:cNvPr>
          <p:cNvSpPr/>
          <p:nvPr/>
        </p:nvSpPr>
        <p:spPr>
          <a:xfrm>
            <a:off x="108548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2</a:t>
            </a:r>
          </a:p>
        </p:txBody>
      </p:sp>
      <p:sp>
        <p:nvSpPr>
          <p:cNvPr id="61" name="Rectangle 60">
            <a:extLst>
              <a:ext uri="{FF2B5EF4-FFF2-40B4-BE49-F238E27FC236}">
                <a16:creationId xmlns:a16="http://schemas.microsoft.com/office/drawing/2014/main" id="{B850A095-3B99-4498-B951-8E428632E6BD}"/>
              </a:ext>
            </a:extLst>
          </p:cNvPr>
          <p:cNvSpPr/>
          <p:nvPr/>
        </p:nvSpPr>
        <p:spPr>
          <a:xfrm>
            <a:off x="116549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2</a:t>
            </a:r>
          </a:p>
        </p:txBody>
      </p:sp>
      <p:sp>
        <p:nvSpPr>
          <p:cNvPr id="62" name="Rectangle 61">
            <a:extLst>
              <a:ext uri="{FF2B5EF4-FFF2-40B4-BE49-F238E27FC236}">
                <a16:creationId xmlns:a16="http://schemas.microsoft.com/office/drawing/2014/main" id="{2D9B8B10-4E1B-43CA-B410-F246DF4060EB}"/>
              </a:ext>
            </a:extLst>
          </p:cNvPr>
          <p:cNvSpPr/>
          <p:nvPr/>
        </p:nvSpPr>
        <p:spPr>
          <a:xfrm>
            <a:off x="12455010" y="8674360"/>
            <a:ext cx="800100" cy="800100"/>
          </a:xfrm>
          <a:prstGeom prst="rect">
            <a:avLst/>
          </a:prstGeom>
          <a:solidFill>
            <a:schemeClr val="tx1">
              <a:lumMod val="65000"/>
              <a:lumOff val="35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4</a:t>
            </a:r>
          </a:p>
        </p:txBody>
      </p:sp>
      <p:sp>
        <p:nvSpPr>
          <p:cNvPr id="63" name="TextBox 62">
            <a:extLst>
              <a:ext uri="{FF2B5EF4-FFF2-40B4-BE49-F238E27FC236}">
                <a16:creationId xmlns:a16="http://schemas.microsoft.com/office/drawing/2014/main" id="{9FBE27AF-A690-43BF-97B9-AF0906633317}"/>
              </a:ext>
            </a:extLst>
          </p:cNvPr>
          <p:cNvSpPr txBox="1"/>
          <p:nvPr/>
        </p:nvSpPr>
        <p:spPr>
          <a:xfrm>
            <a:off x="1935200" y="7064228"/>
            <a:ext cx="3715352" cy="954107"/>
          </a:xfrm>
          <a:prstGeom prst="rect">
            <a:avLst/>
          </a:prstGeom>
          <a:noFill/>
          <a:ln w="38100">
            <a:solidFill>
              <a:srgbClr val="002A5C"/>
            </a:solidFill>
          </a:ln>
        </p:spPr>
        <p:txBody>
          <a:bodyPr wrap="square" rtlCol="0">
            <a:spAutoFit/>
          </a:bodyPr>
          <a:lstStyle/>
          <a:p>
            <a:pPr algn="l" defTabSz="1828800" hangingPunct="1">
              <a:defRPr/>
            </a:pPr>
            <a:r>
              <a:rPr lang="en-US" sz="5600" kern="1200">
                <a:solidFill>
                  <a:prstClr val="black"/>
                </a:solidFill>
                <a:latin typeface="Calibri" panose="020F0502020204030204"/>
                <a:ea typeface="+mn-ea"/>
                <a:cs typeface="+mn-cs"/>
              </a:rPr>
              <a:t>Conv2d, W</a:t>
            </a:r>
          </a:p>
        </p:txBody>
      </p:sp>
      <p:cxnSp>
        <p:nvCxnSpPr>
          <p:cNvPr id="4" name="Connector: Elbow 3">
            <a:extLst>
              <a:ext uri="{FF2B5EF4-FFF2-40B4-BE49-F238E27FC236}">
                <a16:creationId xmlns:a16="http://schemas.microsoft.com/office/drawing/2014/main" id="{538A87C5-4824-4B04-AD62-A5E5573DB72A}"/>
              </a:ext>
            </a:extLst>
          </p:cNvPr>
          <p:cNvCxnSpPr>
            <a:stCxn id="63" idx="3"/>
            <a:endCxn id="36" idx="1"/>
          </p:cNvCxnSpPr>
          <p:nvPr/>
        </p:nvCxnSpPr>
        <p:spPr>
          <a:xfrm flipV="1">
            <a:off x="5650552" y="6049686"/>
            <a:ext cx="3604058" cy="1491596"/>
          </a:xfrm>
          <a:prstGeom prst="bentConnector3">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729E3C4C-BE4F-4F13-B67C-1193BF03CD5A}"/>
              </a:ext>
            </a:extLst>
          </p:cNvPr>
          <p:cNvCxnSpPr>
            <a:cxnSpLocks/>
            <a:stCxn id="63" idx="3"/>
            <a:endCxn id="37" idx="1"/>
          </p:cNvCxnSpPr>
          <p:nvPr/>
        </p:nvCxnSpPr>
        <p:spPr>
          <a:xfrm>
            <a:off x="5650552" y="7541282"/>
            <a:ext cx="3604058" cy="20766"/>
          </a:xfrm>
          <a:prstGeom prst="bentConnector3">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7F390C8F-5E1B-4F22-AF80-817508B29354}"/>
              </a:ext>
            </a:extLst>
          </p:cNvPr>
          <p:cNvCxnSpPr>
            <a:cxnSpLocks/>
            <a:stCxn id="63" idx="3"/>
            <a:endCxn id="58" idx="1"/>
          </p:cNvCxnSpPr>
          <p:nvPr/>
        </p:nvCxnSpPr>
        <p:spPr>
          <a:xfrm>
            <a:off x="5650552" y="7541282"/>
            <a:ext cx="3604058" cy="1533128"/>
          </a:xfrm>
          <a:prstGeom prst="bentConnector3">
            <a:avLst/>
          </a:prstGeom>
          <a:ln w="38100">
            <a:solidFill>
              <a:srgbClr val="002A5C"/>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D6EAB708-BBC2-4FCE-9B34-A3710D1124C4}"/>
              </a:ext>
            </a:extLst>
          </p:cNvPr>
          <p:cNvSpPr txBox="1"/>
          <p:nvPr/>
        </p:nvSpPr>
        <p:spPr>
          <a:xfrm>
            <a:off x="13658768" y="5649637"/>
            <a:ext cx="2815792" cy="769441"/>
          </a:xfrm>
          <a:prstGeom prst="rect">
            <a:avLst/>
          </a:prstGeom>
          <a:noFill/>
          <a:ln w="38100">
            <a:noFill/>
          </a:ln>
        </p:spPr>
        <p:txBody>
          <a:bodyPr wrap="square" rtlCol="0">
            <a:spAutoFit/>
          </a:bodyPr>
          <a:lstStyle/>
          <a:p>
            <a:pPr algn="l" defTabSz="1828800" hangingPunct="1">
              <a:defRPr/>
            </a:pPr>
            <a:r>
              <a:rPr lang="en-US" sz="4400" kern="1200">
                <a:solidFill>
                  <a:prstClr val="black"/>
                </a:solidFill>
                <a:latin typeface="Calibri" panose="020F0502020204030204"/>
                <a:ea typeface="+mn-ea"/>
                <a:cs typeface="+mn-cs"/>
              </a:rPr>
              <a:t>data</a:t>
            </a:r>
          </a:p>
        </p:txBody>
      </p:sp>
      <p:sp>
        <p:nvSpPr>
          <p:cNvPr id="67" name="TextBox 66">
            <a:extLst>
              <a:ext uri="{FF2B5EF4-FFF2-40B4-BE49-F238E27FC236}">
                <a16:creationId xmlns:a16="http://schemas.microsoft.com/office/drawing/2014/main" id="{FDEEE8CB-AB8E-42ED-BC6A-5314BA629F75}"/>
              </a:ext>
            </a:extLst>
          </p:cNvPr>
          <p:cNvSpPr txBox="1"/>
          <p:nvPr/>
        </p:nvSpPr>
        <p:spPr>
          <a:xfrm>
            <a:off x="13658768" y="7119374"/>
            <a:ext cx="2815792" cy="769441"/>
          </a:xfrm>
          <a:prstGeom prst="rect">
            <a:avLst/>
          </a:prstGeom>
          <a:noFill/>
          <a:ln w="38100">
            <a:noFill/>
          </a:ln>
        </p:spPr>
        <p:txBody>
          <a:bodyPr wrap="square" rtlCol="0">
            <a:spAutoFit/>
          </a:bodyPr>
          <a:lstStyle/>
          <a:p>
            <a:pPr algn="l" defTabSz="1828800" hangingPunct="1">
              <a:defRPr/>
            </a:pPr>
            <a:r>
              <a:rPr lang="en-US" sz="4400" kern="1200">
                <a:solidFill>
                  <a:prstClr val="black"/>
                </a:solidFill>
                <a:latin typeface="Calibri" panose="020F0502020204030204"/>
                <a:ea typeface="+mn-ea"/>
                <a:cs typeface="+mn-cs"/>
              </a:rPr>
              <a:t>indices</a:t>
            </a:r>
          </a:p>
        </p:txBody>
      </p:sp>
      <p:sp>
        <p:nvSpPr>
          <p:cNvPr id="68" name="TextBox 67">
            <a:extLst>
              <a:ext uri="{FF2B5EF4-FFF2-40B4-BE49-F238E27FC236}">
                <a16:creationId xmlns:a16="http://schemas.microsoft.com/office/drawing/2014/main" id="{F5A041A7-C562-4C29-A1FB-A747AD34DC9D}"/>
              </a:ext>
            </a:extLst>
          </p:cNvPr>
          <p:cNvSpPr txBox="1"/>
          <p:nvPr/>
        </p:nvSpPr>
        <p:spPr>
          <a:xfrm>
            <a:off x="13658768" y="8643522"/>
            <a:ext cx="2815792" cy="769441"/>
          </a:xfrm>
          <a:prstGeom prst="rect">
            <a:avLst/>
          </a:prstGeom>
          <a:noFill/>
          <a:ln w="38100">
            <a:noFill/>
          </a:ln>
        </p:spPr>
        <p:txBody>
          <a:bodyPr wrap="square" rtlCol="0">
            <a:spAutoFit/>
          </a:bodyPr>
          <a:lstStyle/>
          <a:p>
            <a:pPr algn="l" defTabSz="1828800" hangingPunct="1">
              <a:defRPr/>
            </a:pPr>
            <a:r>
              <a:rPr lang="en-US" sz="4400" kern="1200" err="1">
                <a:solidFill>
                  <a:prstClr val="black"/>
                </a:solidFill>
                <a:latin typeface="Calibri" panose="020F0502020204030204"/>
                <a:ea typeface="+mn-ea"/>
                <a:cs typeface="+mn-cs"/>
              </a:rPr>
              <a:t>indptr</a:t>
            </a:r>
            <a:endParaRPr lang="en-US" sz="4400" kern="1200">
              <a:solidFill>
                <a:prstClr val="black"/>
              </a:solidFill>
              <a:latin typeface="Calibri" panose="020F0502020204030204"/>
              <a:ea typeface="+mn-ea"/>
              <a:cs typeface="+mn-cs"/>
            </a:endParaRPr>
          </a:p>
        </p:txBody>
      </p:sp>
      <p:graphicFrame>
        <p:nvGraphicFramePr>
          <p:cNvPr id="26" name="Table 68">
            <a:extLst>
              <a:ext uri="{FF2B5EF4-FFF2-40B4-BE49-F238E27FC236}">
                <a16:creationId xmlns:a16="http://schemas.microsoft.com/office/drawing/2014/main" id="{AE5E7574-2856-44C5-A15E-E8647E894741}"/>
              </a:ext>
            </a:extLst>
          </p:cNvPr>
          <p:cNvGraphicFramePr>
            <a:graphicFrameLocks noGrp="1"/>
          </p:cNvGraphicFramePr>
          <p:nvPr/>
        </p:nvGraphicFramePr>
        <p:xfrm>
          <a:off x="3265714" y="10538436"/>
          <a:ext cx="15936688" cy="6949440"/>
        </p:xfrm>
        <a:graphic>
          <a:graphicData uri="http://schemas.openxmlformats.org/drawingml/2006/table">
            <a:tbl>
              <a:tblPr firstRow="1" bandRow="1">
                <a:tableStyleId>{5C22544A-7EE6-4342-B048-85BDC9FD1C3A}</a:tableStyleId>
              </a:tblPr>
              <a:tblGrid>
                <a:gridCol w="7750628">
                  <a:extLst>
                    <a:ext uri="{9D8B030D-6E8A-4147-A177-3AD203B41FA5}">
                      <a16:colId xmlns:a16="http://schemas.microsoft.com/office/drawing/2014/main" val="2901692111"/>
                    </a:ext>
                  </a:extLst>
                </a:gridCol>
                <a:gridCol w="3156858">
                  <a:extLst>
                    <a:ext uri="{9D8B030D-6E8A-4147-A177-3AD203B41FA5}">
                      <a16:colId xmlns:a16="http://schemas.microsoft.com/office/drawing/2014/main" val="3239874109"/>
                    </a:ext>
                  </a:extLst>
                </a:gridCol>
                <a:gridCol w="2307772">
                  <a:extLst>
                    <a:ext uri="{9D8B030D-6E8A-4147-A177-3AD203B41FA5}">
                      <a16:colId xmlns:a16="http://schemas.microsoft.com/office/drawing/2014/main" val="3108662251"/>
                    </a:ext>
                  </a:extLst>
                </a:gridCol>
                <a:gridCol w="2721430">
                  <a:extLst>
                    <a:ext uri="{9D8B030D-6E8A-4147-A177-3AD203B41FA5}">
                      <a16:colId xmlns:a16="http://schemas.microsoft.com/office/drawing/2014/main" val="2245551835"/>
                    </a:ext>
                  </a:extLst>
                </a:gridCol>
              </a:tblGrid>
              <a:tr h="3474720">
                <a:tc>
                  <a:txBody>
                    <a:bodyPr/>
                    <a:lstStyle/>
                    <a:p>
                      <a:pPr algn="ctr"/>
                      <a:r>
                        <a:rPr lang="en-US" sz="7200" dirty="0"/>
                        <a:t>First three ops of VGG-11 on CIFAR-10</a:t>
                      </a:r>
                    </a:p>
                  </a:txBody>
                  <a:tcPr marL="182880" marR="182880" marT="91440" marB="91440">
                    <a:solidFill>
                      <a:srgbClr val="002A5C"/>
                    </a:solidFill>
                  </a:tcPr>
                </a:tc>
                <a:tc>
                  <a:txBody>
                    <a:bodyPr/>
                    <a:lstStyle/>
                    <a:p>
                      <a:pPr algn="ctr"/>
                      <a:r>
                        <a:rPr lang="en-US" sz="7200" dirty="0"/>
                        <a:t>Convolution</a:t>
                      </a:r>
                    </a:p>
                  </a:txBody>
                  <a:tcPr marL="182880" marR="182880" marT="91440" marB="91440">
                    <a:solidFill>
                      <a:srgbClr val="002A5C"/>
                    </a:solidFill>
                  </a:tcPr>
                </a:tc>
                <a:tc>
                  <a:txBody>
                    <a:bodyPr/>
                    <a:lstStyle/>
                    <a:p>
                      <a:pPr algn="ctr"/>
                      <a:r>
                        <a:rPr lang="en-US" sz="7200" dirty="0" err="1"/>
                        <a:t>ReLU</a:t>
                      </a:r>
                      <a:endParaRPr lang="en-US" sz="7200" dirty="0"/>
                    </a:p>
                  </a:txBody>
                  <a:tcPr marL="182880" marR="182880" marT="91440" marB="91440">
                    <a:solidFill>
                      <a:srgbClr val="002A5C"/>
                    </a:solidFill>
                  </a:tcPr>
                </a:tc>
                <a:tc>
                  <a:txBody>
                    <a:bodyPr/>
                    <a:lstStyle/>
                    <a:p>
                      <a:pPr algn="ctr"/>
                      <a:r>
                        <a:rPr lang="en-US" sz="7200" dirty="0"/>
                        <a:t>Max Pooling</a:t>
                      </a:r>
                    </a:p>
                  </a:txBody>
                  <a:tcPr marL="182880" marR="182880" marT="91440" marB="91440">
                    <a:solidFill>
                      <a:srgbClr val="002A5C"/>
                    </a:solidFill>
                  </a:tcPr>
                </a:tc>
                <a:extLst>
                  <a:ext uri="{0D108BD9-81ED-4DB2-BD59-A6C34878D82A}">
                    <a16:rowId xmlns:a16="http://schemas.microsoft.com/office/drawing/2014/main" val="1992521125"/>
                  </a:ext>
                </a:extLst>
              </a:tr>
              <a:tr h="3474720">
                <a:tc>
                  <a:txBody>
                    <a:bodyPr/>
                    <a:lstStyle/>
                    <a:p>
                      <a:pPr algn="ctr"/>
                      <a:r>
                        <a:rPr lang="en-US" sz="7200" b="1" dirty="0">
                          <a:solidFill>
                            <a:schemeClr val="bg1"/>
                          </a:solidFill>
                        </a:rPr>
                        <a:t>Jacobian Calculation Speedup</a:t>
                      </a:r>
                    </a:p>
                  </a:txBody>
                  <a:tcPr marL="182880" marR="182880" marT="91440" marB="91440">
                    <a:solidFill>
                      <a:srgbClr val="002A5C"/>
                    </a:solidFill>
                  </a:tcPr>
                </a:tc>
                <a:tc>
                  <a:txBody>
                    <a:bodyPr/>
                    <a:lstStyle/>
                    <a:p>
                      <a:pPr algn="ctr"/>
                      <a:r>
                        <a:rPr lang="en-US" sz="7200" dirty="0"/>
                        <a:t>8.3×10</a:t>
                      </a:r>
                      <a:r>
                        <a:rPr lang="en-US" sz="7200" baseline="30000" dirty="0"/>
                        <a:t>3</a:t>
                      </a:r>
                      <a:r>
                        <a:rPr lang="en-US" sz="7200" baseline="0" dirty="0"/>
                        <a:t> x</a:t>
                      </a:r>
                      <a:endParaRPr lang="en-US" sz="7200" baseline="30000" dirty="0"/>
                    </a:p>
                  </a:txBody>
                  <a:tcPr marL="182880" marR="182880" marT="91440" marB="91440"/>
                </a:tc>
                <a:tc>
                  <a:txBody>
                    <a:bodyPr/>
                    <a:lstStyle/>
                    <a:p>
                      <a:pPr algn="ctr"/>
                      <a:r>
                        <a:rPr lang="en-US" sz="7200" dirty="0"/>
                        <a:t>1.2×10</a:t>
                      </a:r>
                      <a:r>
                        <a:rPr lang="en-US" sz="7200" baseline="30000" dirty="0"/>
                        <a:t>6 </a:t>
                      </a:r>
                      <a:r>
                        <a:rPr lang="en-US" sz="7200" baseline="0" dirty="0"/>
                        <a:t>x</a:t>
                      </a:r>
                      <a:endParaRPr lang="en-US" sz="7200" baseline="30000" dirty="0"/>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t>1.5×10</a:t>
                      </a:r>
                      <a:r>
                        <a:rPr lang="en-US" sz="7200" baseline="30000" dirty="0"/>
                        <a:t>5 </a:t>
                      </a:r>
                      <a:r>
                        <a:rPr lang="en-US" sz="7200" baseline="0" dirty="0"/>
                        <a:t>x</a:t>
                      </a:r>
                      <a:endParaRPr lang="en-US" sz="7200" baseline="30000" dirty="0"/>
                    </a:p>
                  </a:txBody>
                  <a:tcPr marL="182880" marR="182880" marT="91440" marB="91440"/>
                </a:tc>
                <a:extLst>
                  <a:ext uri="{0D108BD9-81ED-4DB2-BD59-A6C34878D82A}">
                    <a16:rowId xmlns:a16="http://schemas.microsoft.com/office/drawing/2014/main" val="3690881937"/>
                  </a:ext>
                </a:extLst>
              </a:tr>
            </a:tbl>
          </a:graphicData>
        </a:graphic>
      </p:graphicFrame>
      <p:sp>
        <p:nvSpPr>
          <p:cNvPr id="3" name="Slide Number Placeholder 2">
            <a:extLst>
              <a:ext uri="{FF2B5EF4-FFF2-40B4-BE49-F238E27FC236}">
                <a16:creationId xmlns:a16="http://schemas.microsoft.com/office/drawing/2014/main" id="{7678818B-4AC5-4BED-9654-BD61C39FFB82}"/>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77</a:t>
            </a:fld>
            <a:endParaRPr lang="en-US" sz="2400" b="0" kern="1200" dirty="0">
              <a:solidFill>
                <a:prstClr val="black">
                  <a:tint val="75000"/>
                </a:prstClr>
              </a:solidFill>
              <a:latin typeface="Calibri" panose="020F0502020204030204"/>
              <a:ea typeface="+mn-ea"/>
              <a:cs typeface="+mn-cs"/>
            </a:endParaRPr>
          </a:p>
        </p:txBody>
      </p:sp>
      <p:grpSp>
        <p:nvGrpSpPr>
          <p:cNvPr id="7" name="Group 6">
            <a:extLst>
              <a:ext uri="{FF2B5EF4-FFF2-40B4-BE49-F238E27FC236}">
                <a16:creationId xmlns:a16="http://schemas.microsoft.com/office/drawing/2014/main" id="{00BED278-693C-47F0-AE1C-43BF4AF8C779}"/>
              </a:ext>
            </a:extLst>
          </p:cNvPr>
          <p:cNvGrpSpPr/>
          <p:nvPr/>
        </p:nvGrpSpPr>
        <p:grpSpPr>
          <a:xfrm>
            <a:off x="19939740" y="5926812"/>
            <a:ext cx="3200400" cy="3200400"/>
            <a:chOff x="9969870" y="2965314"/>
            <a:chExt cx="1600200" cy="1600200"/>
          </a:xfrm>
        </p:grpSpPr>
        <p:sp>
          <p:nvSpPr>
            <p:cNvPr id="27" name="Rectangle 26">
              <a:extLst>
                <a:ext uri="{FF2B5EF4-FFF2-40B4-BE49-F238E27FC236}">
                  <a16:creationId xmlns:a16="http://schemas.microsoft.com/office/drawing/2014/main" id="{B3778466-DD4A-432C-9391-2B0279E66B74}"/>
                </a:ext>
              </a:extLst>
            </p:cNvPr>
            <p:cNvSpPr/>
            <p:nvPr/>
          </p:nvSpPr>
          <p:spPr>
            <a:xfrm>
              <a:off x="9969870" y="2965314"/>
              <a:ext cx="400050" cy="400050"/>
            </a:xfrm>
            <a:prstGeom prst="rect">
              <a:avLst/>
            </a:prstGeom>
            <a:solidFill>
              <a:srgbClr val="4472C4">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28" name="Rectangle 27">
              <a:extLst>
                <a:ext uri="{FF2B5EF4-FFF2-40B4-BE49-F238E27FC236}">
                  <a16:creationId xmlns:a16="http://schemas.microsoft.com/office/drawing/2014/main" id="{BBB782D1-7D66-40AA-9A66-83B57C3A7979}"/>
                </a:ext>
              </a:extLst>
            </p:cNvPr>
            <p:cNvSpPr/>
            <p:nvPr/>
          </p:nvSpPr>
          <p:spPr>
            <a:xfrm>
              <a:off x="9969870" y="3365364"/>
              <a:ext cx="400050" cy="400050"/>
            </a:xfrm>
            <a:prstGeom prst="rect">
              <a:avLst/>
            </a:prstGeom>
            <a:solidFill>
              <a:srgbClr val="4472C4">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30" name="Rectangle 29">
              <a:extLst>
                <a:ext uri="{FF2B5EF4-FFF2-40B4-BE49-F238E27FC236}">
                  <a16:creationId xmlns:a16="http://schemas.microsoft.com/office/drawing/2014/main" id="{DBD6E1F0-16D2-4D2A-9034-7C16601B0008}"/>
                </a:ext>
              </a:extLst>
            </p:cNvPr>
            <p:cNvSpPr/>
            <p:nvPr/>
          </p:nvSpPr>
          <p:spPr>
            <a:xfrm>
              <a:off x="9969870" y="3765414"/>
              <a:ext cx="400050" cy="400050"/>
            </a:xfrm>
            <a:prstGeom prst="rect">
              <a:avLst/>
            </a:prstGeom>
            <a:solidFill>
              <a:srgbClr val="4472C4">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endParaRPr lang="en-US" sz="3600" kern="1200">
                <a:solidFill>
                  <a:prstClr val="white"/>
                </a:solidFill>
                <a:latin typeface="Calibri" panose="020F0502020204030204"/>
              </a:endParaRPr>
            </a:p>
          </p:txBody>
        </p:sp>
        <p:sp>
          <p:nvSpPr>
            <p:cNvPr id="31" name="Rectangle 30">
              <a:extLst>
                <a:ext uri="{FF2B5EF4-FFF2-40B4-BE49-F238E27FC236}">
                  <a16:creationId xmlns:a16="http://schemas.microsoft.com/office/drawing/2014/main" id="{F34BD178-3882-4D7A-AE2C-D9241A425432}"/>
                </a:ext>
              </a:extLst>
            </p:cNvPr>
            <p:cNvSpPr/>
            <p:nvPr/>
          </p:nvSpPr>
          <p:spPr>
            <a:xfrm>
              <a:off x="9969870" y="4165464"/>
              <a:ext cx="400050" cy="400050"/>
            </a:xfrm>
            <a:prstGeom prst="rect">
              <a:avLst/>
            </a:prstGeom>
            <a:solidFill>
              <a:srgbClr val="4472C4">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610022B9-05D3-4F80-9EFD-8A880AD2E64C}"/>
                </a:ext>
              </a:extLst>
            </p:cNvPr>
            <p:cNvSpPr/>
            <p:nvPr/>
          </p:nvSpPr>
          <p:spPr>
            <a:xfrm>
              <a:off x="10369920" y="2965314"/>
              <a:ext cx="400050" cy="400050"/>
            </a:xfrm>
            <a:prstGeom prst="rect">
              <a:avLst/>
            </a:prstGeom>
            <a:solidFill>
              <a:srgbClr val="FF00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3" name="Rectangle 32">
              <a:extLst>
                <a:ext uri="{FF2B5EF4-FFF2-40B4-BE49-F238E27FC236}">
                  <a16:creationId xmlns:a16="http://schemas.microsoft.com/office/drawing/2014/main" id="{2FBF7D22-763B-4C63-8B00-8B9AB4E24F1A}"/>
                </a:ext>
              </a:extLst>
            </p:cNvPr>
            <p:cNvSpPr/>
            <p:nvPr/>
          </p:nvSpPr>
          <p:spPr>
            <a:xfrm>
              <a:off x="10369920" y="3365364"/>
              <a:ext cx="400050" cy="400050"/>
            </a:xfrm>
            <a:prstGeom prst="rect">
              <a:avLst/>
            </a:prstGeom>
            <a:solidFill>
              <a:srgbClr val="FF00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endParaRPr lang="en-US" sz="3600" kern="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E2D894A9-DB67-45EC-ADAA-4428D08A0915}"/>
                </a:ext>
              </a:extLst>
            </p:cNvPr>
            <p:cNvSpPr/>
            <p:nvPr/>
          </p:nvSpPr>
          <p:spPr>
            <a:xfrm>
              <a:off x="10369920" y="3765414"/>
              <a:ext cx="400050" cy="400050"/>
            </a:xfrm>
            <a:prstGeom prst="rect">
              <a:avLst/>
            </a:prstGeom>
            <a:solidFill>
              <a:srgbClr val="FF00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35" name="Rectangle 34">
              <a:extLst>
                <a:ext uri="{FF2B5EF4-FFF2-40B4-BE49-F238E27FC236}">
                  <a16:creationId xmlns:a16="http://schemas.microsoft.com/office/drawing/2014/main" id="{FEDE6868-29B3-4759-8E1F-456638C51DA3}"/>
                </a:ext>
              </a:extLst>
            </p:cNvPr>
            <p:cNvSpPr/>
            <p:nvPr/>
          </p:nvSpPr>
          <p:spPr>
            <a:xfrm>
              <a:off x="10369920" y="4165464"/>
              <a:ext cx="400050" cy="400050"/>
            </a:xfrm>
            <a:prstGeom prst="rect">
              <a:avLst/>
            </a:prstGeom>
            <a:solidFill>
              <a:srgbClr val="FF00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38" name="Rectangle 37">
              <a:extLst>
                <a:ext uri="{FF2B5EF4-FFF2-40B4-BE49-F238E27FC236}">
                  <a16:creationId xmlns:a16="http://schemas.microsoft.com/office/drawing/2014/main" id="{09E2B726-E351-4680-A3DD-AB296EF706B6}"/>
                </a:ext>
              </a:extLst>
            </p:cNvPr>
            <p:cNvSpPr/>
            <p:nvPr/>
          </p:nvSpPr>
          <p:spPr>
            <a:xfrm>
              <a:off x="10769970" y="2965314"/>
              <a:ext cx="400050" cy="400050"/>
            </a:xfrm>
            <a:prstGeom prst="rect">
              <a:avLst/>
            </a:prstGeom>
            <a:solidFill>
              <a:srgbClr val="00B05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39" name="Rectangle 38">
              <a:extLst>
                <a:ext uri="{FF2B5EF4-FFF2-40B4-BE49-F238E27FC236}">
                  <a16:creationId xmlns:a16="http://schemas.microsoft.com/office/drawing/2014/main" id="{3C8D0ABE-AEEB-40C1-9BAD-BBA6DCCB7576}"/>
                </a:ext>
              </a:extLst>
            </p:cNvPr>
            <p:cNvSpPr/>
            <p:nvPr/>
          </p:nvSpPr>
          <p:spPr>
            <a:xfrm>
              <a:off x="10769970" y="3365364"/>
              <a:ext cx="400050" cy="400050"/>
            </a:xfrm>
            <a:prstGeom prst="rect">
              <a:avLst/>
            </a:prstGeom>
            <a:solidFill>
              <a:srgbClr val="00B05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40" name="Rectangle 39">
              <a:extLst>
                <a:ext uri="{FF2B5EF4-FFF2-40B4-BE49-F238E27FC236}">
                  <a16:creationId xmlns:a16="http://schemas.microsoft.com/office/drawing/2014/main" id="{DA2EA473-28B8-4097-A236-F2E607725C44}"/>
                </a:ext>
              </a:extLst>
            </p:cNvPr>
            <p:cNvSpPr/>
            <p:nvPr/>
          </p:nvSpPr>
          <p:spPr>
            <a:xfrm>
              <a:off x="10769970" y="3765414"/>
              <a:ext cx="400050" cy="400050"/>
            </a:xfrm>
            <a:prstGeom prst="rect">
              <a:avLst/>
            </a:prstGeom>
            <a:solidFill>
              <a:srgbClr val="00B05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endParaRPr lang="en-US" sz="3600" kern="1200">
                <a:solidFill>
                  <a:prstClr val="white"/>
                </a:solidFill>
                <a:latin typeface="Calibri" panose="020F0502020204030204"/>
              </a:endParaRPr>
            </a:p>
          </p:txBody>
        </p:sp>
        <p:sp>
          <p:nvSpPr>
            <p:cNvPr id="41" name="Rectangle 40">
              <a:extLst>
                <a:ext uri="{FF2B5EF4-FFF2-40B4-BE49-F238E27FC236}">
                  <a16:creationId xmlns:a16="http://schemas.microsoft.com/office/drawing/2014/main" id="{8F8C70D5-6F92-457A-AC37-DFFE28F9B3BF}"/>
                </a:ext>
              </a:extLst>
            </p:cNvPr>
            <p:cNvSpPr/>
            <p:nvPr/>
          </p:nvSpPr>
          <p:spPr>
            <a:xfrm>
              <a:off x="10769970" y="4165464"/>
              <a:ext cx="400050" cy="400050"/>
            </a:xfrm>
            <a:prstGeom prst="rect">
              <a:avLst/>
            </a:prstGeom>
            <a:solidFill>
              <a:srgbClr val="00B05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42" name="Rectangle 41">
              <a:extLst>
                <a:ext uri="{FF2B5EF4-FFF2-40B4-BE49-F238E27FC236}">
                  <a16:creationId xmlns:a16="http://schemas.microsoft.com/office/drawing/2014/main" id="{D56E0D19-DFB6-46EE-8FE2-036522429B2F}"/>
                </a:ext>
              </a:extLst>
            </p:cNvPr>
            <p:cNvSpPr/>
            <p:nvPr/>
          </p:nvSpPr>
          <p:spPr>
            <a:xfrm>
              <a:off x="11170020" y="2965314"/>
              <a:ext cx="400050" cy="400050"/>
            </a:xfrm>
            <a:prstGeom prst="rect">
              <a:avLst/>
            </a:prstGeom>
            <a:solidFill>
              <a:srgbClr val="8C468C">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43" name="Rectangle 42">
              <a:extLst>
                <a:ext uri="{FF2B5EF4-FFF2-40B4-BE49-F238E27FC236}">
                  <a16:creationId xmlns:a16="http://schemas.microsoft.com/office/drawing/2014/main" id="{55AAE71A-C223-466E-BF30-79D14EC0B297}"/>
                </a:ext>
              </a:extLst>
            </p:cNvPr>
            <p:cNvSpPr/>
            <p:nvPr/>
          </p:nvSpPr>
          <p:spPr>
            <a:xfrm>
              <a:off x="11170020" y="3365364"/>
              <a:ext cx="400050" cy="400050"/>
            </a:xfrm>
            <a:prstGeom prst="rect">
              <a:avLst/>
            </a:prstGeom>
            <a:solidFill>
              <a:srgbClr val="8C468C">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46" name="Rectangle 45">
              <a:extLst>
                <a:ext uri="{FF2B5EF4-FFF2-40B4-BE49-F238E27FC236}">
                  <a16:creationId xmlns:a16="http://schemas.microsoft.com/office/drawing/2014/main" id="{F92F1CF7-8BF4-4F3D-9EA4-F4CC324489CD}"/>
                </a:ext>
              </a:extLst>
            </p:cNvPr>
            <p:cNvSpPr/>
            <p:nvPr/>
          </p:nvSpPr>
          <p:spPr>
            <a:xfrm>
              <a:off x="11170020" y="3765414"/>
              <a:ext cx="400050" cy="400050"/>
            </a:xfrm>
            <a:prstGeom prst="rect">
              <a:avLst/>
            </a:prstGeom>
            <a:solidFill>
              <a:srgbClr val="8C468C">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a:solidFill>
                    <a:prstClr val="white"/>
                  </a:solidFill>
                  <a:latin typeface="Calibri" panose="020F0502020204030204"/>
                </a:rPr>
                <a:t>0</a:t>
              </a:r>
            </a:p>
          </p:txBody>
        </p:sp>
        <p:sp>
          <p:nvSpPr>
            <p:cNvPr id="47" name="Rectangle 46">
              <a:extLst>
                <a:ext uri="{FF2B5EF4-FFF2-40B4-BE49-F238E27FC236}">
                  <a16:creationId xmlns:a16="http://schemas.microsoft.com/office/drawing/2014/main" id="{0046705F-C58B-4101-8567-B0045746F9CA}"/>
                </a:ext>
              </a:extLst>
            </p:cNvPr>
            <p:cNvSpPr/>
            <p:nvPr/>
          </p:nvSpPr>
          <p:spPr>
            <a:xfrm>
              <a:off x="11170020" y="4165464"/>
              <a:ext cx="400050" cy="400050"/>
            </a:xfrm>
            <a:prstGeom prst="rect">
              <a:avLst/>
            </a:prstGeom>
            <a:solidFill>
              <a:srgbClr val="8C468C">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grpSp>
      <p:sp>
        <p:nvSpPr>
          <p:cNvPr id="5" name="Equals 4">
            <a:extLst>
              <a:ext uri="{FF2B5EF4-FFF2-40B4-BE49-F238E27FC236}">
                <a16:creationId xmlns:a16="http://schemas.microsoft.com/office/drawing/2014/main" id="{DFE98E4C-CCC5-487A-A68F-3D8ACD250913}"/>
              </a:ext>
            </a:extLst>
          </p:cNvPr>
          <p:cNvSpPr/>
          <p:nvPr/>
        </p:nvSpPr>
        <p:spPr>
          <a:xfrm>
            <a:off x="17540748" y="6610752"/>
            <a:ext cx="2118852" cy="1832520"/>
          </a:xfrm>
          <a:prstGeom prst="mathEqual">
            <a:avLst/>
          </a:prstGeom>
          <a:solidFill>
            <a:srgbClr val="A5A5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black"/>
              </a:solidFill>
              <a:latin typeface="Calibri" panose="020F0502020204030204"/>
            </a:endParaRPr>
          </a:p>
        </p:txBody>
      </p:sp>
    </p:spTree>
    <p:extLst>
      <p:ext uri="{BB962C8B-B14F-4D97-AF65-F5344CB8AC3E}">
        <p14:creationId xmlns:p14="http://schemas.microsoft.com/office/powerpoint/2010/main" val="25481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par>
                                <p:cTn id="56" presetID="10" presetClass="entr" presetSubtype="0" fill="hold"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500"/>
                                        <p:tgtEl>
                                          <p:spTgt spid="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5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P spid="36" grpId="0" animBg="1"/>
      <p:bldP spid="37" grpId="0" animBg="1"/>
      <p:bldP spid="44" grpId="0" animBg="1"/>
      <p:bldP spid="45" grpId="0" animBg="1"/>
      <p:bldP spid="50" grpId="0" animBg="1"/>
      <p:bldP spid="51" grpId="0" animBg="1"/>
      <p:bldP spid="54" grpId="0" animBg="1"/>
      <p:bldP spid="55" grpId="0" animBg="1"/>
      <p:bldP spid="58" grpId="0" animBg="1"/>
      <p:bldP spid="59" grpId="0" animBg="1"/>
      <p:bldP spid="60" grpId="0" animBg="1"/>
      <p:bldP spid="61" grpId="0" animBg="1"/>
      <p:bldP spid="62" grpId="0" animBg="1"/>
      <p:bldP spid="63" grpId="0" animBg="1"/>
      <p:bldP spid="66" grpId="0"/>
      <p:bldP spid="67" grpId="0"/>
      <p:bldP spid="68" grpId="0"/>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Complexity Analysis</a:t>
            </a:r>
          </a:p>
        </p:txBody>
      </p:sp>
      <p:sp>
        <p:nvSpPr>
          <p:cNvPr id="23" name="TextBox 22">
            <a:extLst>
              <a:ext uri="{FF2B5EF4-FFF2-40B4-BE49-F238E27FC236}">
                <a16:creationId xmlns:a16="http://schemas.microsoft.com/office/drawing/2014/main" id="{7CB09BE2-0F25-4944-8C6F-7D463B47841B}"/>
              </a:ext>
            </a:extLst>
          </p:cNvPr>
          <p:cNvSpPr txBox="1"/>
          <p:nvPr/>
        </p:nvSpPr>
        <p:spPr>
          <a:xfrm>
            <a:off x="1676400" y="7127984"/>
            <a:ext cx="14706600" cy="3170099"/>
          </a:xfrm>
          <a:prstGeom prst="rect">
            <a:avLst/>
          </a:prstGeom>
          <a:solidFill>
            <a:schemeClr val="bg1"/>
          </a:solidFill>
          <a:ln w="38100">
            <a:noFill/>
          </a:ln>
        </p:spPr>
        <p:txBody>
          <a:bodyPr wrap="square" rtlCol="0">
            <a:spAutoFit/>
          </a:bodyPr>
          <a:lstStyle/>
          <a:p>
            <a:pPr algn="l" defTabSz="1828800" hangingPunct="1">
              <a:defRPr/>
            </a:pPr>
            <a:r>
              <a:rPr lang="en-US" sz="5600" b="0" kern="1200" dirty="0">
                <a:latin typeface="Calibri" panose="020F0502020204030204"/>
                <a:ea typeface="+mn-ea"/>
                <a:cs typeface="+mn-cs"/>
              </a:rPr>
              <a:t>Performance benefits:</a:t>
            </a:r>
          </a:p>
          <a:p>
            <a:pPr marL="1028700" indent="-1028700" algn="l" defTabSz="1828800" hangingPunct="1">
              <a:buFontTx/>
              <a:buAutoNum type="arabicPeriod"/>
              <a:defRPr/>
            </a:pPr>
            <a:r>
              <a:rPr lang="en-US" sz="4800" b="0" kern="1200" dirty="0">
                <a:latin typeface="Calibri" panose="020F0502020204030204"/>
                <a:ea typeface="+mn-ea"/>
                <a:cs typeface="+mn-cs"/>
              </a:rPr>
              <a:t>Large </a:t>
            </a:r>
            <a:r>
              <a:rPr lang="en-US" sz="4800" kern="1200" dirty="0">
                <a:solidFill>
                  <a:prstClr val="black"/>
                </a:solidFill>
                <a:latin typeface="Calibri" panose="020F0502020204030204"/>
                <a:ea typeface="+mn-ea"/>
                <a:cs typeface="+mn-cs"/>
              </a:rPr>
              <a:t>n</a:t>
            </a:r>
            <a:r>
              <a:rPr lang="en-US" sz="4800" b="0" kern="1200" dirty="0">
                <a:latin typeface="Calibri" panose="020F0502020204030204"/>
                <a:ea typeface="+mn-ea"/>
                <a:cs typeface="+mn-cs"/>
              </a:rPr>
              <a:t>: deep network, long sequential dependency.</a:t>
            </a:r>
          </a:p>
          <a:p>
            <a:pPr marL="1028700" indent="-1028700" algn="l" defTabSz="1828800" hangingPunct="1">
              <a:buFontTx/>
              <a:buAutoNum type="arabicPeriod"/>
              <a:defRPr/>
            </a:pPr>
            <a:r>
              <a:rPr lang="en-US" sz="4800" b="0" kern="1200" dirty="0">
                <a:latin typeface="Calibri" panose="020F0502020204030204"/>
                <a:ea typeface="+mn-ea"/>
                <a:cs typeface="+mn-cs"/>
              </a:rPr>
              <a:t>Reducing per-step complexity: </a:t>
            </a:r>
            <a:r>
              <a:rPr lang="en-US" sz="4800" b="0" kern="1200" dirty="0" err="1">
                <a:latin typeface="Calibri" panose="020F0502020204030204"/>
                <a:ea typeface="+mn-ea"/>
                <a:cs typeface="+mn-cs"/>
              </a:rPr>
              <a:t>SpGEMM</a:t>
            </a:r>
            <a:r>
              <a:rPr lang="en-US" sz="4800" b="0" kern="1200" dirty="0">
                <a:latin typeface="Calibri" panose="020F0502020204030204"/>
                <a:ea typeface="+mn-ea"/>
                <a:cs typeface="+mn-cs"/>
              </a:rPr>
              <a:t>.</a:t>
            </a:r>
          </a:p>
          <a:p>
            <a:pPr algn="l" defTabSz="1828800" hangingPunct="1">
              <a:defRPr/>
            </a:pPr>
            <a:endParaRPr lang="en-US" sz="4800" b="0" kern="1200" dirty="0">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9F3E891-1E7A-4D5F-8253-184EBFDCAACC}"/>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78</a:t>
            </a:fld>
            <a:endParaRPr lang="en-US" b="0" kern="1200" dirty="0">
              <a:solidFill>
                <a:prstClr val="black">
                  <a:tint val="75000"/>
                </a:prstClr>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48BC77F-8AC1-4A9B-BCD0-EE7F683A3A84}"/>
              </a:ext>
            </a:extLst>
          </p:cNvPr>
          <p:cNvSpPr txBox="1"/>
          <p:nvPr/>
        </p:nvSpPr>
        <p:spPr>
          <a:xfrm>
            <a:off x="1687286" y="10371658"/>
            <a:ext cx="12877800" cy="954107"/>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5600" b="0" kern="1200" dirty="0">
                <a:latin typeface="Calibri" panose="020F0502020204030204"/>
                <a:ea typeface="+mn-ea"/>
                <a:cs typeface="+mn-cs"/>
              </a:rPr>
              <a:t>Constant per-device space complexity!</a:t>
            </a:r>
            <a:endParaRPr lang="en-US" sz="4800" b="0" kern="1200" dirty="0">
              <a:latin typeface="Calibri" panose="020F0502020204030204"/>
              <a:ea typeface="+mn-ea"/>
              <a:cs typeface="+mn-cs"/>
            </a:endParaRPr>
          </a:p>
        </p:txBody>
      </p:sp>
      <p:sp>
        <p:nvSpPr>
          <p:cNvPr id="13" name="TextBox 12">
            <a:extLst>
              <a:ext uri="{FF2B5EF4-FFF2-40B4-BE49-F238E27FC236}">
                <a16:creationId xmlns:a16="http://schemas.microsoft.com/office/drawing/2014/main" id="{9DE83DB8-EFD0-4EAF-B107-BE6C0CDC1111}"/>
              </a:ext>
            </a:extLst>
          </p:cNvPr>
          <p:cNvSpPr txBox="1"/>
          <p:nvPr/>
        </p:nvSpPr>
        <p:spPr>
          <a:xfrm>
            <a:off x="3704674" y="5594930"/>
            <a:ext cx="3198300" cy="1077218"/>
          </a:xfrm>
          <a:prstGeom prst="rect">
            <a:avLst/>
          </a:prstGeom>
          <a:solidFill>
            <a:schemeClr val="bg1"/>
          </a:solidFill>
          <a:ln w="38100">
            <a:noFill/>
          </a:ln>
        </p:spPr>
        <p:txBody>
          <a:bodyPr wrap="square" rtlCol="0">
            <a:spAutoFit/>
          </a:bodyPr>
          <a:lstStyle/>
          <a:p>
            <a:pPr algn="l" defTabSz="1828800" hangingPunct="1">
              <a:defRPr/>
            </a:pPr>
            <a:r>
              <a:rPr lang="el-GR" sz="6400" b="0" kern="1200" dirty="0">
                <a:solidFill>
                  <a:prstClr val="black"/>
                </a:solidFill>
                <a:latin typeface="Calibri" panose="020F0502020204030204" pitchFamily="34" charset="0"/>
                <a:ea typeface="+mn-ea"/>
                <a:cs typeface="Calibri" panose="020F0502020204030204" pitchFamily="34" charset="0"/>
              </a:rPr>
              <a:t>Θ</a:t>
            </a:r>
            <a:r>
              <a:rPr lang="en-US" sz="6400" b="0" kern="1200" dirty="0">
                <a:solidFill>
                  <a:prstClr val="black"/>
                </a:solidFill>
                <a:latin typeface="Calibri" panose="020F0502020204030204" pitchFamily="34" charset="0"/>
                <a:ea typeface="+mn-ea"/>
                <a:cs typeface="Calibri" panose="020F0502020204030204" pitchFamily="34" charset="0"/>
              </a:rPr>
              <a:t>(</a:t>
            </a:r>
            <a:r>
              <a:rPr lang="en-US" sz="6400" kern="1200" dirty="0">
                <a:solidFill>
                  <a:srgbClr val="00823B"/>
                </a:solidFill>
                <a:latin typeface="Calibri" panose="020F0502020204030204"/>
                <a:ea typeface="+mn-ea"/>
                <a:cs typeface="+mn-cs"/>
              </a:rPr>
              <a:t>log n</a:t>
            </a:r>
            <a:r>
              <a:rPr lang="en-US" sz="6400" b="0" kern="1200" dirty="0">
                <a:solidFill>
                  <a:prstClr val="black"/>
                </a:solidFill>
                <a:latin typeface="Calibri" panose="020F0502020204030204"/>
                <a:ea typeface="+mn-ea"/>
                <a:cs typeface="+mn-cs"/>
              </a:rPr>
              <a:t>)</a:t>
            </a:r>
          </a:p>
        </p:txBody>
      </p:sp>
      <p:sp>
        <p:nvSpPr>
          <p:cNvPr id="3" name="Rectangle 2">
            <a:extLst>
              <a:ext uri="{FF2B5EF4-FFF2-40B4-BE49-F238E27FC236}">
                <a16:creationId xmlns:a16="http://schemas.microsoft.com/office/drawing/2014/main" id="{4DA2E1F9-7363-4C4E-BB3E-D07326AE06C3}"/>
              </a:ext>
            </a:extLst>
          </p:cNvPr>
          <p:cNvSpPr/>
          <p:nvPr/>
        </p:nvSpPr>
        <p:spPr>
          <a:xfrm>
            <a:off x="9710061" y="5593463"/>
            <a:ext cx="3451330" cy="1077218"/>
          </a:xfrm>
          <a:prstGeom prst="rect">
            <a:avLst/>
          </a:prstGeom>
        </p:spPr>
        <p:txBody>
          <a:bodyPr wrap="square">
            <a:spAutoFit/>
          </a:bodyPr>
          <a:lstStyle/>
          <a:p>
            <a:pPr algn="l" defTabSz="1828800" hangingPunct="1">
              <a:defRPr/>
            </a:pPr>
            <a:r>
              <a:rPr lang="en-US" sz="6400" b="0" kern="1200" dirty="0">
                <a:solidFill>
                  <a:prstClr val="black"/>
                </a:solidFill>
                <a:latin typeface="Calibri" panose="020F0502020204030204"/>
                <a:ea typeface="+mn-ea"/>
                <a:cs typeface="+mn-cs"/>
              </a:rPr>
              <a:t>C</a:t>
            </a:r>
            <a:r>
              <a:rPr lang="en-US" sz="6400" b="0" kern="1200" baseline="-25000" dirty="0">
                <a:solidFill>
                  <a:prstClr val="black"/>
                </a:solidFill>
                <a:latin typeface="Calibri" panose="020F0502020204030204"/>
                <a:ea typeface="+mn-ea"/>
                <a:cs typeface="+mn-cs"/>
              </a:rPr>
              <a:t>BP </a:t>
            </a:r>
            <a:r>
              <a:rPr lang="el-GR" sz="6400" b="0" kern="1200" dirty="0">
                <a:solidFill>
                  <a:prstClr val="black"/>
                </a:solidFill>
                <a:latin typeface="Calibri" panose="020F0502020204030204" pitchFamily="34" charset="0"/>
                <a:ea typeface="+mn-ea"/>
                <a:cs typeface="Calibri" panose="020F0502020204030204" pitchFamily="34" charset="0"/>
              </a:rPr>
              <a:t>Θ</a:t>
            </a:r>
            <a:r>
              <a:rPr lang="en-US" sz="6400" b="0" kern="1200" dirty="0">
                <a:solidFill>
                  <a:prstClr val="black"/>
                </a:solidFill>
                <a:latin typeface="Calibri" panose="020F0502020204030204" pitchFamily="34" charset="0"/>
                <a:ea typeface="+mn-ea"/>
                <a:cs typeface="Calibri" panose="020F0502020204030204" pitchFamily="34" charset="0"/>
              </a:rPr>
              <a:t>(</a:t>
            </a:r>
            <a:r>
              <a:rPr lang="en-US" sz="6400" kern="1200" dirty="0">
                <a:solidFill>
                  <a:srgbClr val="FF0000"/>
                </a:solidFill>
                <a:latin typeface="Calibri" panose="020F0502020204030204" pitchFamily="34" charset="0"/>
                <a:ea typeface="+mn-ea"/>
                <a:cs typeface="Calibri" panose="020F0502020204030204" pitchFamily="34" charset="0"/>
              </a:rPr>
              <a:t>n</a:t>
            </a:r>
            <a:r>
              <a:rPr lang="en-US" sz="6400" b="0" kern="1200" dirty="0">
                <a:solidFill>
                  <a:prstClr val="black"/>
                </a:solidFill>
                <a:latin typeface="Calibri" panose="020F0502020204030204" pitchFamily="34" charset="0"/>
                <a:ea typeface="+mn-ea"/>
                <a:cs typeface="Calibri" panose="020F0502020204030204" pitchFamily="34" charset="0"/>
              </a:rPr>
              <a:t>)</a:t>
            </a:r>
            <a:r>
              <a:rPr lang="en-US" sz="6400" b="0" kern="1200" dirty="0">
                <a:solidFill>
                  <a:prstClr val="black"/>
                </a:solidFill>
                <a:latin typeface="Calibri" panose="020F0502020204030204"/>
                <a:ea typeface="+mn-ea"/>
                <a:cs typeface="+mn-cs"/>
              </a:rPr>
              <a:t> </a:t>
            </a:r>
          </a:p>
        </p:txBody>
      </p:sp>
      <p:sp>
        <p:nvSpPr>
          <p:cNvPr id="7" name="Rectangle 6">
            <a:extLst>
              <a:ext uri="{FF2B5EF4-FFF2-40B4-BE49-F238E27FC236}">
                <a16:creationId xmlns:a16="http://schemas.microsoft.com/office/drawing/2014/main" id="{1F4DB0E5-647E-4345-AC8A-CE8586CC823B}"/>
              </a:ext>
            </a:extLst>
          </p:cNvPr>
          <p:cNvSpPr/>
          <p:nvPr/>
        </p:nvSpPr>
        <p:spPr>
          <a:xfrm>
            <a:off x="7671061" y="5593460"/>
            <a:ext cx="1264705" cy="1077218"/>
          </a:xfrm>
          <a:prstGeom prst="rect">
            <a:avLst/>
          </a:prstGeom>
        </p:spPr>
        <p:txBody>
          <a:bodyPr wrap="none">
            <a:spAutoFit/>
          </a:bodyPr>
          <a:lstStyle/>
          <a:p>
            <a:pPr defTabSz="1828800" hangingPunct="1">
              <a:defRPr/>
            </a:pPr>
            <a:r>
              <a:rPr lang="en-US" sz="6400" b="0" kern="1200" dirty="0">
                <a:solidFill>
                  <a:prstClr val="black"/>
                </a:solidFill>
                <a:latin typeface="Calibri" panose="020F0502020204030204"/>
                <a:ea typeface="+mn-ea"/>
                <a:cs typeface="+mn-cs"/>
              </a:rPr>
              <a:t>vs. </a:t>
            </a:r>
          </a:p>
        </p:txBody>
      </p:sp>
      <p:sp>
        <p:nvSpPr>
          <p:cNvPr id="17" name="TextBox 16">
            <a:extLst>
              <a:ext uri="{FF2B5EF4-FFF2-40B4-BE49-F238E27FC236}">
                <a16:creationId xmlns:a16="http://schemas.microsoft.com/office/drawing/2014/main" id="{AEDF8960-ECE8-4C19-B057-31A265021C86}"/>
              </a:ext>
            </a:extLst>
          </p:cNvPr>
          <p:cNvSpPr txBox="1"/>
          <p:nvPr/>
        </p:nvSpPr>
        <p:spPr>
          <a:xfrm>
            <a:off x="3080409" y="4233496"/>
            <a:ext cx="2525486" cy="1077218"/>
          </a:xfrm>
          <a:prstGeom prst="rect">
            <a:avLst/>
          </a:prstGeom>
          <a:solidFill>
            <a:schemeClr val="bg1"/>
          </a:solidFill>
          <a:ln w="38100">
            <a:noFill/>
          </a:ln>
        </p:spPr>
        <p:txBody>
          <a:bodyPr wrap="square" rtlCol="0">
            <a:spAutoFit/>
          </a:bodyPr>
          <a:lstStyle/>
          <a:p>
            <a:pPr defTabSz="1828800" hangingPunct="1">
              <a:defRPr/>
            </a:pPr>
            <a:r>
              <a:rPr lang="en-US" sz="6400" b="0" kern="1200" dirty="0">
                <a:solidFill>
                  <a:prstClr val="black"/>
                </a:solidFill>
                <a:latin typeface="Calibri" panose="020F0502020204030204"/>
                <a:ea typeface="+mn-ea"/>
                <a:cs typeface="+mn-cs"/>
              </a:rPr>
              <a:t>BPPSA</a:t>
            </a:r>
          </a:p>
        </p:txBody>
      </p:sp>
      <p:sp>
        <p:nvSpPr>
          <p:cNvPr id="19" name="TextBox 18">
            <a:extLst>
              <a:ext uri="{FF2B5EF4-FFF2-40B4-BE49-F238E27FC236}">
                <a16:creationId xmlns:a16="http://schemas.microsoft.com/office/drawing/2014/main" id="{52459D4D-1496-4295-909E-1B8D7A8441A6}"/>
              </a:ext>
            </a:extLst>
          </p:cNvPr>
          <p:cNvSpPr txBox="1"/>
          <p:nvPr/>
        </p:nvSpPr>
        <p:spPr>
          <a:xfrm>
            <a:off x="10172981" y="4233496"/>
            <a:ext cx="2525486" cy="1077218"/>
          </a:xfrm>
          <a:prstGeom prst="rect">
            <a:avLst/>
          </a:prstGeom>
          <a:solidFill>
            <a:schemeClr val="bg1"/>
          </a:solidFill>
          <a:ln w="38100">
            <a:noFill/>
          </a:ln>
        </p:spPr>
        <p:txBody>
          <a:bodyPr wrap="square" rtlCol="0">
            <a:spAutoFit/>
          </a:bodyPr>
          <a:lstStyle/>
          <a:p>
            <a:pPr defTabSz="1828800" hangingPunct="1">
              <a:defRPr/>
            </a:pPr>
            <a:r>
              <a:rPr lang="en-US" sz="6400" b="0" kern="1200" dirty="0">
                <a:solidFill>
                  <a:prstClr val="black"/>
                </a:solidFill>
                <a:latin typeface="Calibri" panose="020F0502020204030204"/>
                <a:ea typeface="+mn-ea"/>
                <a:cs typeface="+mn-cs"/>
              </a:rPr>
              <a:t>BP</a:t>
            </a:r>
          </a:p>
        </p:txBody>
      </p:sp>
      <p:grpSp>
        <p:nvGrpSpPr>
          <p:cNvPr id="9" name="Group 8">
            <a:extLst>
              <a:ext uri="{FF2B5EF4-FFF2-40B4-BE49-F238E27FC236}">
                <a16:creationId xmlns:a16="http://schemas.microsoft.com/office/drawing/2014/main" id="{724B5D27-A466-4ABB-8AB8-C508243A3DA1}"/>
              </a:ext>
            </a:extLst>
          </p:cNvPr>
          <p:cNvGrpSpPr/>
          <p:nvPr/>
        </p:nvGrpSpPr>
        <p:grpSpPr>
          <a:xfrm>
            <a:off x="16969738" y="8584614"/>
            <a:ext cx="2530748" cy="3271208"/>
            <a:chOff x="8610600" y="3474505"/>
            <a:chExt cx="1265374" cy="1635604"/>
          </a:xfrm>
        </p:grpSpPr>
        <p:sp>
          <p:nvSpPr>
            <p:cNvPr id="20" name="Rectangle 19">
              <a:extLst>
                <a:ext uri="{FF2B5EF4-FFF2-40B4-BE49-F238E27FC236}">
                  <a16:creationId xmlns:a16="http://schemas.microsoft.com/office/drawing/2014/main" id="{13163FA2-EBD5-48C6-A5CE-176B410D141F}"/>
                </a:ext>
              </a:extLst>
            </p:cNvPr>
            <p:cNvSpPr/>
            <p:nvPr/>
          </p:nvSpPr>
          <p:spPr>
            <a:xfrm>
              <a:off x="8610600" y="3874616"/>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a:t>
              </a:r>
            </a:p>
          </p:txBody>
        </p:sp>
        <p:sp>
          <p:nvSpPr>
            <p:cNvPr id="21" name="Rectangle 20">
              <a:extLst>
                <a:ext uri="{FF2B5EF4-FFF2-40B4-BE49-F238E27FC236}">
                  <a16:creationId xmlns:a16="http://schemas.microsoft.com/office/drawing/2014/main" id="{4C95691F-C35B-40CA-ABF8-E9749C9EAAD2}"/>
                </a:ext>
              </a:extLst>
            </p:cNvPr>
            <p:cNvSpPr/>
            <p:nvPr/>
          </p:nvSpPr>
          <p:spPr>
            <a:xfrm>
              <a:off x="9373054" y="3874616"/>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22" name="Rectangle 21">
              <a:extLst>
                <a:ext uri="{FF2B5EF4-FFF2-40B4-BE49-F238E27FC236}">
                  <a16:creationId xmlns:a16="http://schemas.microsoft.com/office/drawing/2014/main" id="{B09BC83F-E7BA-4C5C-A1D1-74E52D723B43}"/>
                </a:ext>
              </a:extLst>
            </p:cNvPr>
            <p:cNvSpPr/>
            <p:nvPr/>
          </p:nvSpPr>
          <p:spPr>
            <a:xfrm>
              <a:off x="9373052" y="4607189"/>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BA</a:t>
              </a:r>
              <a:endParaRPr lang="en-US" sz="2800" kern="1200" baseline="-25000" dirty="0">
                <a:solidFill>
                  <a:prstClr val="black"/>
                </a:solidFill>
                <a:latin typeface="Calibri" panose="020F0502020204030204"/>
              </a:endParaRPr>
            </a:p>
          </p:txBody>
        </p:sp>
        <p:cxnSp>
          <p:nvCxnSpPr>
            <p:cNvPr id="24" name="Connector: Elbow 23">
              <a:extLst>
                <a:ext uri="{FF2B5EF4-FFF2-40B4-BE49-F238E27FC236}">
                  <a16:creationId xmlns:a16="http://schemas.microsoft.com/office/drawing/2014/main" id="{50C844DD-2CE7-4BD4-9119-8D6AB59E6912}"/>
                </a:ext>
              </a:extLst>
            </p:cNvPr>
            <p:cNvCxnSpPr>
              <a:cxnSpLocks/>
              <a:stCxn id="20" idx="2"/>
              <a:endCxn id="22" idx="1"/>
            </p:cNvCxnSpPr>
            <p:nvPr/>
          </p:nvCxnSpPr>
          <p:spPr>
            <a:xfrm rot="16200000" flipH="1">
              <a:off x="8877000" y="4362596"/>
              <a:ext cx="481113" cy="51099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6DCAC511-E305-4F8E-BD5F-87B0E71FD749}"/>
                </a:ext>
              </a:extLst>
            </p:cNvPr>
            <p:cNvCxnSpPr>
              <a:cxnSpLocks/>
              <a:stCxn id="21" idx="2"/>
              <a:endCxn id="22" idx="0"/>
            </p:cNvCxnSpPr>
            <p:nvPr/>
          </p:nvCxnSpPr>
          <p:spPr>
            <a:xfrm rot="5400000">
              <a:off x="9509687" y="4492361"/>
              <a:ext cx="229653" cy="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1C9B4C0-E3D3-46B4-B145-2CC1534C1AAB}"/>
                </a:ext>
              </a:extLst>
            </p:cNvPr>
            <p:cNvSpPr txBox="1"/>
            <p:nvPr/>
          </p:nvSpPr>
          <p:spPr>
            <a:xfrm>
              <a:off x="8616289" y="3474505"/>
              <a:ext cx="1259683" cy="353943"/>
            </a:xfrm>
            <a:prstGeom prst="rect">
              <a:avLst/>
            </a:prstGeom>
            <a:noFill/>
            <a:ln>
              <a:noFill/>
            </a:ln>
          </p:spPr>
          <p:txBody>
            <a:bodyPr wrap="square" rtlCol="0">
              <a:spAutoFit/>
            </a:bodyPr>
            <a:lstStyle/>
            <a:p>
              <a:pPr defTabSz="1828800" hangingPunct="1">
                <a:defRPr/>
              </a:pPr>
              <a:r>
                <a:rPr lang="en-US" sz="4000" kern="1200" dirty="0">
                  <a:solidFill>
                    <a:prstClr val="black"/>
                  </a:solidFill>
                  <a:latin typeface="Calibri" panose="020F0502020204030204"/>
                  <a:ea typeface="+mn-ea"/>
                  <a:cs typeface="+mn-cs"/>
                </a:rPr>
                <a:t>Up-sweep</a:t>
              </a:r>
              <a:endParaRPr lang="en-US" sz="4800" kern="1200" dirty="0">
                <a:solidFill>
                  <a:prstClr val="black"/>
                </a:solidFill>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DA99EC9A-77D4-43E8-ACD7-5C58232BC894}"/>
              </a:ext>
            </a:extLst>
          </p:cNvPr>
          <p:cNvGrpSpPr/>
          <p:nvPr/>
        </p:nvGrpSpPr>
        <p:grpSpPr>
          <a:xfrm>
            <a:off x="20098598" y="8584614"/>
            <a:ext cx="3212020" cy="3271208"/>
            <a:chOff x="10043613" y="3474505"/>
            <a:chExt cx="1606010" cy="1635604"/>
          </a:xfrm>
        </p:grpSpPr>
        <p:sp>
          <p:nvSpPr>
            <p:cNvPr id="27" name="Rectangle 26">
              <a:extLst>
                <a:ext uri="{FF2B5EF4-FFF2-40B4-BE49-F238E27FC236}">
                  <a16:creationId xmlns:a16="http://schemas.microsoft.com/office/drawing/2014/main" id="{30D03C71-B0CF-45D3-BF8A-B0A2C8075531}"/>
                </a:ext>
              </a:extLst>
            </p:cNvPr>
            <p:cNvSpPr/>
            <p:nvPr/>
          </p:nvSpPr>
          <p:spPr>
            <a:xfrm>
              <a:off x="10213932" y="3874616"/>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a:t>
              </a:r>
            </a:p>
          </p:txBody>
        </p:sp>
        <p:sp>
          <p:nvSpPr>
            <p:cNvPr id="28" name="Rectangle 27">
              <a:extLst>
                <a:ext uri="{FF2B5EF4-FFF2-40B4-BE49-F238E27FC236}">
                  <a16:creationId xmlns:a16="http://schemas.microsoft.com/office/drawing/2014/main" id="{DD381450-28F2-4A7D-A421-E75168C657B1}"/>
                </a:ext>
              </a:extLst>
            </p:cNvPr>
            <p:cNvSpPr/>
            <p:nvPr/>
          </p:nvSpPr>
          <p:spPr>
            <a:xfrm>
              <a:off x="10213930" y="4607189"/>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29" name="Rectangle 28">
              <a:extLst>
                <a:ext uri="{FF2B5EF4-FFF2-40B4-BE49-F238E27FC236}">
                  <a16:creationId xmlns:a16="http://schemas.microsoft.com/office/drawing/2014/main" id="{99E00C20-D97D-43FD-95ED-2C4A53FE0AFB}"/>
                </a:ext>
              </a:extLst>
            </p:cNvPr>
            <p:cNvSpPr/>
            <p:nvPr/>
          </p:nvSpPr>
          <p:spPr>
            <a:xfrm>
              <a:off x="10976386" y="3874616"/>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onsolas" panose="020B0609020204030204" pitchFamily="49" charset="0"/>
                </a:rPr>
                <a:t>B</a:t>
              </a:r>
            </a:p>
          </p:txBody>
        </p:sp>
        <p:sp>
          <p:nvSpPr>
            <p:cNvPr id="30" name="Rectangle 29">
              <a:extLst>
                <a:ext uri="{FF2B5EF4-FFF2-40B4-BE49-F238E27FC236}">
                  <a16:creationId xmlns:a16="http://schemas.microsoft.com/office/drawing/2014/main" id="{E439DE86-EA89-4609-8B2E-5636DE3A1867}"/>
                </a:ext>
              </a:extLst>
            </p:cNvPr>
            <p:cNvSpPr/>
            <p:nvPr/>
          </p:nvSpPr>
          <p:spPr>
            <a:xfrm>
              <a:off x="10976384" y="4607189"/>
              <a:ext cx="502920" cy="502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000" kern="1200" dirty="0">
                  <a:solidFill>
                    <a:prstClr val="black"/>
                  </a:solidFill>
                  <a:latin typeface="Calibri" panose="020F0502020204030204"/>
                </a:rPr>
                <a:t>AB</a:t>
              </a:r>
              <a:endParaRPr lang="en-US" sz="2800" kern="1200" baseline="-25000" dirty="0">
                <a:solidFill>
                  <a:prstClr val="black"/>
                </a:solidFill>
                <a:latin typeface="Calibri" panose="020F0502020204030204"/>
              </a:endParaRPr>
            </a:p>
          </p:txBody>
        </p:sp>
        <p:cxnSp>
          <p:nvCxnSpPr>
            <p:cNvPr id="31" name="Connector: Elbow 30">
              <a:extLst>
                <a:ext uri="{FF2B5EF4-FFF2-40B4-BE49-F238E27FC236}">
                  <a16:creationId xmlns:a16="http://schemas.microsoft.com/office/drawing/2014/main" id="{1D97418A-B2DC-434A-B735-B25CDF710F0C}"/>
                </a:ext>
              </a:extLst>
            </p:cNvPr>
            <p:cNvCxnSpPr>
              <a:cxnSpLocks/>
              <a:stCxn id="27" idx="2"/>
              <a:endCxn id="30" idx="0"/>
            </p:cNvCxnSpPr>
            <p:nvPr/>
          </p:nvCxnSpPr>
          <p:spPr>
            <a:xfrm rot="16200000" flipH="1">
              <a:off x="10731792" y="4111136"/>
              <a:ext cx="229653" cy="76245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8D579D4B-E6D8-40EE-98B8-BB9C6363E45E}"/>
                </a:ext>
              </a:extLst>
            </p:cNvPr>
            <p:cNvCxnSpPr>
              <a:cxnSpLocks/>
              <a:stCxn id="29" idx="2"/>
              <a:endCxn id="30" idx="0"/>
            </p:cNvCxnSpPr>
            <p:nvPr/>
          </p:nvCxnSpPr>
          <p:spPr>
            <a:xfrm rot="5400000">
              <a:off x="11113019" y="4492361"/>
              <a:ext cx="229653" cy="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CC2F5D40-7232-473D-A0EC-6C38F30D2A1E}"/>
                </a:ext>
              </a:extLst>
            </p:cNvPr>
            <p:cNvCxnSpPr>
              <a:cxnSpLocks/>
              <a:stCxn id="29" idx="2"/>
              <a:endCxn id="28" idx="0"/>
            </p:cNvCxnSpPr>
            <p:nvPr/>
          </p:nvCxnSpPr>
          <p:spPr>
            <a:xfrm rot="5400000">
              <a:off x="10731792" y="4111134"/>
              <a:ext cx="229653" cy="762456"/>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60A3D9-F048-4578-A230-90B9143EE755}"/>
                </a:ext>
              </a:extLst>
            </p:cNvPr>
            <p:cNvSpPr txBox="1"/>
            <p:nvPr/>
          </p:nvSpPr>
          <p:spPr>
            <a:xfrm>
              <a:off x="10043613" y="3474505"/>
              <a:ext cx="1606010" cy="353943"/>
            </a:xfrm>
            <a:prstGeom prst="rect">
              <a:avLst/>
            </a:prstGeom>
            <a:noFill/>
            <a:ln>
              <a:noFill/>
            </a:ln>
          </p:spPr>
          <p:txBody>
            <a:bodyPr wrap="square" rtlCol="0">
              <a:spAutoFit/>
            </a:bodyPr>
            <a:lstStyle/>
            <a:p>
              <a:pPr defTabSz="1828800" hangingPunct="1">
                <a:defRPr/>
              </a:pPr>
              <a:r>
                <a:rPr lang="en-US" sz="4000" kern="1200" dirty="0">
                  <a:solidFill>
                    <a:prstClr val="black"/>
                  </a:solidFill>
                  <a:latin typeface="Calibri" panose="020F0502020204030204"/>
                  <a:ea typeface="+mn-ea"/>
                  <a:cs typeface="+mn-cs"/>
                </a:rPr>
                <a:t>Down-sweep</a:t>
              </a:r>
            </a:p>
          </p:txBody>
        </p:sp>
      </p:grpSp>
      <p:sp>
        <p:nvSpPr>
          <p:cNvPr id="35" name="TextBox 34">
            <a:extLst>
              <a:ext uri="{FF2B5EF4-FFF2-40B4-BE49-F238E27FC236}">
                <a16:creationId xmlns:a16="http://schemas.microsoft.com/office/drawing/2014/main" id="{2DD5E447-CF23-4615-868F-016F73910ED9}"/>
              </a:ext>
            </a:extLst>
          </p:cNvPr>
          <p:cNvSpPr txBox="1"/>
          <p:nvPr/>
        </p:nvSpPr>
        <p:spPr>
          <a:xfrm>
            <a:off x="18568804" y="7499794"/>
            <a:ext cx="2791192" cy="954107"/>
          </a:xfrm>
          <a:prstGeom prst="rect">
            <a:avLst/>
          </a:prstGeom>
          <a:solidFill>
            <a:schemeClr val="bg1"/>
          </a:solidFill>
          <a:ln w="38100">
            <a:solidFill>
              <a:schemeClr val="tx1"/>
            </a:solidFill>
          </a:ln>
        </p:spPr>
        <p:txBody>
          <a:bodyPr wrap="square" rtlCol="0">
            <a:spAutoFit/>
          </a:bodyPr>
          <a:lstStyle/>
          <a:p>
            <a:pPr defTabSz="1828800" hangingPunct="1">
              <a:defRPr/>
            </a:pPr>
            <a:r>
              <a:rPr lang="en-US" sz="5600" kern="1200" dirty="0">
                <a:solidFill>
                  <a:srgbClr val="00823B"/>
                </a:solidFill>
                <a:latin typeface="Calibri" panose="020F0502020204030204"/>
                <a:ea typeface="+mn-ea"/>
                <a:cs typeface="+mn-cs"/>
              </a:rPr>
              <a:t>In-place</a:t>
            </a:r>
            <a:endParaRPr lang="en-US" sz="5600" b="0" kern="1200" dirty="0">
              <a:solidFill>
                <a:prstClr val="black"/>
              </a:solidFill>
              <a:latin typeface="Calibri" panose="020F0502020204030204"/>
              <a:ea typeface="+mn-ea"/>
              <a:cs typeface="+mn-cs"/>
            </a:endParaRPr>
          </a:p>
        </p:txBody>
      </p:sp>
      <p:sp>
        <p:nvSpPr>
          <p:cNvPr id="43" name="Rectangle 42">
            <a:extLst>
              <a:ext uri="{FF2B5EF4-FFF2-40B4-BE49-F238E27FC236}">
                <a16:creationId xmlns:a16="http://schemas.microsoft.com/office/drawing/2014/main" id="{00DCC37D-4205-42A6-BAD3-24AF836498DF}"/>
              </a:ext>
            </a:extLst>
          </p:cNvPr>
          <p:cNvSpPr/>
          <p:nvPr/>
        </p:nvSpPr>
        <p:spPr>
          <a:xfrm>
            <a:off x="12340741" y="3112900"/>
            <a:ext cx="11800114" cy="830997"/>
          </a:xfrm>
          <a:prstGeom prst="rect">
            <a:avLst/>
          </a:prstGeom>
        </p:spPr>
        <p:txBody>
          <a:bodyPr wrap="square">
            <a:spAutoFit/>
          </a:bodyPr>
          <a:lstStyle/>
          <a:p>
            <a:pPr algn="l" defTabSz="1828800" hangingPunct="1">
              <a:defRPr/>
            </a:pPr>
            <a:r>
              <a:rPr lang="en-US" sz="4800" b="0" u="sng" kern="1200" dirty="0">
                <a:solidFill>
                  <a:prstClr val="black"/>
                </a:solidFill>
                <a:latin typeface="Calibri" panose="020F0502020204030204"/>
                <a:ea typeface="+mn-ea"/>
                <a:cs typeface="+mn-cs"/>
              </a:rPr>
              <a:t>Per-step Complexity (</a:t>
            </a:r>
            <a:r>
              <a:rPr lang="en-US" sz="4800" u="sng" kern="1200" dirty="0">
                <a:solidFill>
                  <a:prstClr val="black"/>
                </a:solidFill>
                <a:latin typeface="Calibri" panose="020F0502020204030204"/>
                <a:ea typeface="+mn-ea"/>
                <a:cs typeface="+mn-cs"/>
              </a:rPr>
              <a:t>C</a:t>
            </a:r>
            <a:r>
              <a:rPr lang="en-US" sz="4800" b="0" u="sng" kern="1200" dirty="0">
                <a:solidFill>
                  <a:prstClr val="black"/>
                </a:solidFill>
                <a:latin typeface="Calibri" panose="020F0502020204030204"/>
                <a:ea typeface="+mn-ea"/>
                <a:cs typeface="+mn-cs"/>
              </a:rPr>
              <a:t>):</a:t>
            </a:r>
            <a:r>
              <a:rPr lang="en-US" sz="4800" b="0" kern="1200" dirty="0">
                <a:solidFill>
                  <a:prstClr val="black"/>
                </a:solidFill>
                <a:latin typeface="Calibri" panose="020F0502020204030204"/>
                <a:ea typeface="+mn-ea"/>
                <a:cs typeface="+mn-cs"/>
              </a:rPr>
              <a:t> runtime of each step.</a:t>
            </a:r>
          </a:p>
        </p:txBody>
      </p:sp>
      <p:sp>
        <p:nvSpPr>
          <p:cNvPr id="5" name="Arrow: Up 4">
            <a:extLst>
              <a:ext uri="{FF2B5EF4-FFF2-40B4-BE49-F238E27FC236}">
                <a16:creationId xmlns:a16="http://schemas.microsoft.com/office/drawing/2014/main" id="{DB1DEBAE-EC33-4450-AA00-F230EB719D8A}"/>
              </a:ext>
            </a:extLst>
          </p:cNvPr>
          <p:cNvSpPr/>
          <p:nvPr/>
        </p:nvSpPr>
        <p:spPr>
          <a:xfrm>
            <a:off x="11877575" y="5562441"/>
            <a:ext cx="314426" cy="151568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37" name="Arrow: Up 36">
            <a:extLst>
              <a:ext uri="{FF2B5EF4-FFF2-40B4-BE49-F238E27FC236}">
                <a16:creationId xmlns:a16="http://schemas.microsoft.com/office/drawing/2014/main" id="{C2E35509-937F-4067-8924-F85C9CF2C5F5}"/>
              </a:ext>
            </a:extLst>
          </p:cNvPr>
          <p:cNvSpPr/>
          <p:nvPr/>
        </p:nvSpPr>
        <p:spPr>
          <a:xfrm rot="10800000">
            <a:off x="2662149" y="5562439"/>
            <a:ext cx="314426" cy="1515682"/>
          </a:xfrm>
          <a:prstGeom prst="upArrow">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8" name="Rectangle 7">
            <a:extLst>
              <a:ext uri="{FF2B5EF4-FFF2-40B4-BE49-F238E27FC236}">
                <a16:creationId xmlns:a16="http://schemas.microsoft.com/office/drawing/2014/main" id="{3F2C161C-5A05-4D65-BEC2-9440B995A10B}"/>
              </a:ext>
            </a:extLst>
          </p:cNvPr>
          <p:cNvSpPr/>
          <p:nvPr/>
        </p:nvSpPr>
        <p:spPr>
          <a:xfrm>
            <a:off x="1676401" y="5594930"/>
            <a:ext cx="2048189" cy="1077218"/>
          </a:xfrm>
          <a:prstGeom prst="rect">
            <a:avLst/>
          </a:prstGeom>
        </p:spPr>
        <p:txBody>
          <a:bodyPr wrap="none">
            <a:spAutoFit/>
          </a:bodyPr>
          <a:lstStyle/>
          <a:p>
            <a:pPr algn="l" defTabSz="1828800" hangingPunct="1">
              <a:defRPr/>
            </a:pPr>
            <a:r>
              <a:rPr lang="en-US" sz="6400" b="0" kern="1200" dirty="0">
                <a:solidFill>
                  <a:prstClr val="black"/>
                </a:solidFill>
                <a:latin typeface="Calibri" panose="020F0502020204030204"/>
                <a:ea typeface="+mn-ea"/>
                <a:cs typeface="+mn-cs"/>
              </a:rPr>
              <a:t>C</a:t>
            </a:r>
            <a:r>
              <a:rPr lang="en-US" sz="6400" b="0" kern="1200" baseline="-25000" dirty="0">
                <a:solidFill>
                  <a:prstClr val="black"/>
                </a:solidFill>
                <a:latin typeface="Calibri" panose="020F0502020204030204"/>
                <a:ea typeface="+mn-ea"/>
                <a:cs typeface="+mn-cs"/>
              </a:rPr>
              <a:t>BPPSA</a:t>
            </a:r>
            <a:endParaRPr lang="en-US" sz="6400" b="0" kern="1200" dirty="0">
              <a:solidFill>
                <a:prstClr val="black"/>
              </a:solidFill>
              <a:latin typeface="Calibri" panose="020F0502020204030204"/>
              <a:ea typeface="+mn-ea"/>
              <a:cs typeface="+mn-cs"/>
            </a:endParaRPr>
          </a:p>
        </p:txBody>
      </p:sp>
      <p:sp>
        <p:nvSpPr>
          <p:cNvPr id="10" name="TextBox 9">
            <a:extLst>
              <a:ext uri="{FF2B5EF4-FFF2-40B4-BE49-F238E27FC236}">
                <a16:creationId xmlns:a16="http://schemas.microsoft.com/office/drawing/2014/main" id="{8FA0FFAD-61E8-4563-A1F0-1E9BACD92482}"/>
              </a:ext>
            </a:extLst>
          </p:cNvPr>
          <p:cNvSpPr txBox="1"/>
          <p:nvPr/>
        </p:nvSpPr>
        <p:spPr>
          <a:xfrm>
            <a:off x="6366659" y="3371998"/>
            <a:ext cx="3519054" cy="954107"/>
          </a:xfrm>
          <a:prstGeom prst="rect">
            <a:avLst/>
          </a:prstGeom>
          <a:noFill/>
        </p:spPr>
        <p:txBody>
          <a:bodyPr wrap="square" rtlCol="0">
            <a:spAutoFit/>
          </a:bodyPr>
          <a:lstStyle/>
          <a:p>
            <a:pPr defTabSz="1828800" hangingPunct="1">
              <a:defRPr/>
            </a:pPr>
            <a:r>
              <a:rPr lang="en-US" sz="5600" b="0" kern="1200" dirty="0">
                <a:solidFill>
                  <a:prstClr val="black"/>
                </a:solidFill>
                <a:latin typeface="Calibri" panose="020F0502020204030204"/>
                <a:ea typeface="+mn-ea"/>
                <a:cs typeface="+mn-cs"/>
              </a:rPr>
              <a:t>Runtime:</a:t>
            </a:r>
            <a:endParaRPr lang="en-US" sz="3600" b="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3504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fade">
                                      <p:cBhvr>
                                        <p:cTn id="38" dur="500"/>
                                        <p:tgtEl>
                                          <p:spTgt spid="2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xEl>
                                              <p:pRg st="1" end="1"/>
                                            </p:txEl>
                                          </p:spTgt>
                                        </p:tgtEl>
                                        <p:attrNameLst>
                                          <p:attrName>style.visibility</p:attrName>
                                        </p:attrNameLst>
                                      </p:cBhvr>
                                      <p:to>
                                        <p:strVal val="visible"/>
                                      </p:to>
                                    </p:set>
                                    <p:animEffect transition="in" filter="fade">
                                      <p:cBhvr>
                                        <p:cTn id="43" dur="500"/>
                                        <p:tgtEl>
                                          <p:spTgt spid="23">
                                            <p:txEl>
                                              <p:pRg st="1" end="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1" nodeType="clickEffect">
                                  <p:stCondLst>
                                    <p:cond delay="0"/>
                                  </p:stCondLst>
                                  <p:childTnLst>
                                    <p:animEffect transition="out" filter="wipe(down)">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3">
                                            <p:txEl>
                                              <p:pRg st="2" end="2"/>
                                            </p:txEl>
                                          </p:spTgt>
                                        </p:tgtEl>
                                        <p:attrNameLst>
                                          <p:attrName>style.visibility</p:attrName>
                                        </p:attrNameLst>
                                      </p:cBhvr>
                                      <p:to>
                                        <p:strVal val="visible"/>
                                      </p:to>
                                    </p:set>
                                    <p:animEffect transition="in" filter="fade">
                                      <p:cBhvr>
                                        <p:cTn id="54" dur="500"/>
                                        <p:tgtEl>
                                          <p:spTgt spid="23">
                                            <p:txEl>
                                              <p:pRg st="2" end="2"/>
                                            </p:tx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up)">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1" fill="hold" grpId="1" nodeType="clickEffect">
                                  <p:stCondLst>
                                    <p:cond delay="0"/>
                                  </p:stCondLst>
                                  <p:childTnLst>
                                    <p:animEffect transition="out" filter="wipe(up)">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10"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 grpId="0"/>
      <p:bldP spid="7" grpId="0"/>
      <p:bldP spid="17" grpId="0" animBg="1"/>
      <p:bldP spid="19" grpId="0" animBg="1"/>
      <p:bldP spid="35" grpId="0" animBg="1"/>
      <p:bldP spid="43" grpId="0"/>
      <p:bldP spid="5" grpId="0" animBg="1"/>
      <p:bldP spid="5" grpId="1" animBg="1"/>
      <p:bldP spid="37" grpId="0" animBg="1"/>
      <p:bldP spid="37" grpId="1" animBg="1"/>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Methodology: Benchmark</a:t>
            </a:r>
          </a:p>
        </p:txBody>
      </p:sp>
      <p:sp>
        <p:nvSpPr>
          <p:cNvPr id="7" name="Content Placeholder 6">
            <a:extLst>
              <a:ext uri="{FF2B5EF4-FFF2-40B4-BE49-F238E27FC236}">
                <a16:creationId xmlns:a16="http://schemas.microsoft.com/office/drawing/2014/main" id="{70E96FA2-20C5-4AE6-8400-20EF5494DB0D}"/>
              </a:ext>
            </a:extLst>
          </p:cNvPr>
          <p:cNvSpPr>
            <a:spLocks noGrp="1"/>
          </p:cNvSpPr>
          <p:nvPr>
            <p:ph idx="1"/>
          </p:nvPr>
        </p:nvSpPr>
        <p:spPr>
          <a:xfrm>
            <a:off x="8003074" y="3370435"/>
            <a:ext cx="8837364" cy="931026"/>
          </a:xfrm>
        </p:spPr>
        <p:txBody>
          <a:bodyPr>
            <a:normAutofit fontScale="85000" lnSpcReduction="10000"/>
          </a:bodyPr>
          <a:lstStyle/>
          <a:p>
            <a:pPr marL="0" indent="0">
              <a:buNone/>
            </a:pPr>
            <a:r>
              <a:rPr lang="en-US" u="sng" dirty="0"/>
              <a:t>Task:</a:t>
            </a:r>
            <a:r>
              <a:rPr lang="en-US" dirty="0"/>
              <a:t> Bitstream Classification</a:t>
            </a:r>
          </a:p>
        </p:txBody>
      </p:sp>
      <p:sp>
        <p:nvSpPr>
          <p:cNvPr id="3" name="Slide Number Placeholder 2">
            <a:extLst>
              <a:ext uri="{FF2B5EF4-FFF2-40B4-BE49-F238E27FC236}">
                <a16:creationId xmlns:a16="http://schemas.microsoft.com/office/drawing/2014/main" id="{F3FDCDAD-4107-4F12-9D58-BD3191A8CAA8}"/>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79</a:t>
            </a:fld>
            <a:endParaRPr lang="en-US" sz="2400" b="0" kern="1200" dirty="0">
              <a:solidFill>
                <a:prstClr val="black">
                  <a:tint val="75000"/>
                </a:prstClr>
              </a:solidFill>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11EBD85F-164C-4FE0-8937-243920470ED2}"/>
              </a:ext>
            </a:extLst>
          </p:cNvPr>
          <p:cNvSpPr txBox="1">
            <a:spLocks/>
          </p:cNvSpPr>
          <p:nvPr/>
        </p:nvSpPr>
        <p:spPr>
          <a:xfrm>
            <a:off x="1676400" y="3374217"/>
            <a:ext cx="3962460" cy="931026"/>
          </a:xfrm>
          <a:prstGeom prst="rect">
            <a:avLst/>
          </a:prstGeom>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Model:</a:t>
            </a:r>
            <a:r>
              <a:rPr lang="en-US" sz="5600" b="0" dirty="0">
                <a:solidFill>
                  <a:prstClr val="black"/>
                </a:solidFill>
                <a:latin typeface="Calibri" panose="020F0502020204030204"/>
              </a:rPr>
              <a:t> RNN</a:t>
            </a:r>
            <a:endParaRPr lang="en-US" sz="5600" dirty="0">
              <a:solidFill>
                <a:srgbClr val="8C468C"/>
              </a:solidFill>
              <a:latin typeface="Calibri" panose="020F0502020204030204"/>
            </a:endParaRPr>
          </a:p>
        </p:txBody>
      </p:sp>
      <p:sp>
        <p:nvSpPr>
          <p:cNvPr id="33" name="Rectangle 32">
            <a:extLst>
              <a:ext uri="{FF2B5EF4-FFF2-40B4-BE49-F238E27FC236}">
                <a16:creationId xmlns:a16="http://schemas.microsoft.com/office/drawing/2014/main" id="{FCBFA18D-283A-42D0-9A74-B2AE6F09F318}"/>
              </a:ext>
            </a:extLst>
          </p:cNvPr>
          <p:cNvSpPr/>
          <p:nvPr/>
        </p:nvSpPr>
        <p:spPr>
          <a:xfrm>
            <a:off x="20728420" y="7250997"/>
            <a:ext cx="1564652" cy="707886"/>
          </a:xfrm>
          <a:prstGeom prst="rect">
            <a:avLst/>
          </a:prstGeom>
        </p:spPr>
        <p:txBody>
          <a:bodyPr wrap="square">
            <a:spAutoFit/>
          </a:bodyPr>
          <a:lstStyle/>
          <a:p>
            <a:pPr defTabSz="1828800" hangingPunct="1">
              <a:defRPr/>
            </a:pPr>
            <a:r>
              <a:rPr lang="en-US" sz="4000" b="0" kern="1200" dirty="0">
                <a:solidFill>
                  <a:prstClr val="white"/>
                </a:solidFill>
                <a:latin typeface="Calibri" panose="020F0502020204030204"/>
                <a:ea typeface="+mn-ea"/>
                <a:cs typeface="+mn-cs"/>
              </a:rPr>
              <a:t>V100</a:t>
            </a:r>
            <a:endParaRPr lang="en-US" sz="5600" b="0" kern="1200" dirty="0">
              <a:solidFill>
                <a:prstClr val="white"/>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16FD038-BCA6-49CB-85B2-F6D18A17AC57}"/>
                  </a:ext>
                </a:extLst>
              </p:cNvPr>
              <p:cNvSpPr txBox="1"/>
              <p:nvPr/>
            </p:nvSpPr>
            <p:spPr>
              <a:xfrm>
                <a:off x="5652995" y="5059249"/>
                <a:ext cx="12051696" cy="1105431"/>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bSup>
                        <m:sSubSupPr>
                          <m:ctrlPr>
                            <a:rPr lang="en-US" sz="4800" b="0" i="1" kern="1200">
                              <a:solidFill>
                                <a:prstClr val="black"/>
                              </a:solidFill>
                              <a:latin typeface="Cambria Math" panose="02040503050406030204" pitchFamily="18" charset="0"/>
                              <a:ea typeface="+mn-ea"/>
                              <a:cs typeface="+mn-cs"/>
                            </a:rPr>
                          </m:ctrlPr>
                        </m:sSubSupPr>
                        <m:e>
                          <m:acc>
                            <m:accPr>
                              <m:chr m:val="⃗"/>
                              <m:ctrlPr>
                                <a:rPr lang="en-US" sz="4800" b="0" i="1" kern="1200">
                                  <a:solidFill>
                                    <a:prstClr val="black"/>
                                  </a:solidFill>
                                  <a:latin typeface="Cambria Math" panose="02040503050406030204" pitchFamily="18" charset="0"/>
                                  <a:ea typeface="+mn-ea"/>
                                  <a:cs typeface="+mn-cs"/>
                                </a:rPr>
                              </m:ctrlPr>
                            </m:accPr>
                            <m:e>
                              <m:r>
                                <a:rPr lang="en-US" sz="4800" b="0" i="1" kern="1200">
                                  <a:solidFill>
                                    <a:prstClr val="black"/>
                                  </a:solidFill>
                                  <a:latin typeface="Cambria Math" panose="02040503050406030204" pitchFamily="18" charset="0"/>
                                  <a:ea typeface="+mn-ea"/>
                                  <a:cs typeface="+mn-cs"/>
                                </a:rPr>
                                <m:t>h</m:t>
                              </m:r>
                            </m:e>
                          </m:acc>
                        </m:e>
                        <m:sub>
                          <m:r>
                            <a:rPr lang="en-US" sz="4800" b="0" i="1" kern="1200">
                              <a:solidFill>
                                <a:prstClr val="black"/>
                              </a:solidFill>
                              <a:latin typeface="Cambria Math" panose="02040503050406030204" pitchFamily="18" charset="0"/>
                              <a:ea typeface="+mn-ea"/>
                              <a:cs typeface="+mn-cs"/>
                            </a:rPr>
                            <m:t>𝑡</m:t>
                          </m:r>
                        </m:sub>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bSup>
                      <m:r>
                        <a:rPr lang="en-US" sz="4800" b="0" i="1" kern="1200">
                          <a:solidFill>
                            <a:prstClr val="black"/>
                          </a:solidFill>
                          <a:latin typeface="Cambria Math" panose="02040503050406030204" pitchFamily="18" charset="0"/>
                          <a:ea typeface="+mn-ea"/>
                          <a:cs typeface="+mn-cs"/>
                        </a:rPr>
                        <m:t>=</m:t>
                      </m:r>
                      <m:func>
                        <m:funcPr>
                          <m:ctrlPr>
                            <a:rPr lang="en-US" sz="4800" b="0" i="1" kern="1200">
                              <a:solidFill>
                                <a:prstClr val="black"/>
                              </a:solidFill>
                              <a:latin typeface="Cambria Math" panose="02040503050406030204" pitchFamily="18" charset="0"/>
                              <a:ea typeface="+mn-ea"/>
                              <a:cs typeface="+mn-cs"/>
                            </a:rPr>
                          </m:ctrlPr>
                        </m:funcPr>
                        <m:fName>
                          <m:r>
                            <m:rPr>
                              <m:sty m:val="p"/>
                            </m:rPr>
                            <a:rPr lang="en-US" sz="4800" b="0" i="1" kern="1200">
                              <a:solidFill>
                                <a:prstClr val="black"/>
                              </a:solidFill>
                              <a:latin typeface="Cambria Math" panose="02040503050406030204" pitchFamily="18" charset="0"/>
                              <a:ea typeface="+mn-ea"/>
                              <a:cs typeface="+mn-cs"/>
                            </a:rPr>
                            <m:t>tanh</m:t>
                          </m:r>
                        </m:fName>
                        <m:e>
                          <m:d>
                            <m:dPr>
                              <m:ctrlPr>
                                <a:rPr lang="en-US" sz="4800" b="0" i="1" kern="1200">
                                  <a:solidFill>
                                    <a:prstClr val="black"/>
                                  </a:solidFill>
                                  <a:latin typeface="Cambria Math" panose="02040503050406030204" pitchFamily="18" charset="0"/>
                                  <a:ea typeface="+mn-ea"/>
                                  <a:cs typeface="+mn-cs"/>
                                </a:rPr>
                              </m:ctrlPr>
                            </m:dPr>
                            <m:e>
                              <m:sSub>
                                <m:sSubPr>
                                  <m:ctrlPr>
                                    <a:rPr lang="en-US" sz="4800" b="0" i="1" kern="1200">
                                      <a:solidFill>
                                        <a:prstClr val="black"/>
                                      </a:solidFill>
                                      <a:latin typeface="Cambria Math" panose="02040503050406030204" pitchFamily="18" charset="0"/>
                                      <a:ea typeface="+mn-ea"/>
                                      <a:cs typeface="+mn-cs"/>
                                    </a:rPr>
                                  </m:ctrlPr>
                                </m:sSubPr>
                                <m:e>
                                  <m:r>
                                    <a:rPr lang="en-US" sz="4800" b="0" i="1" kern="1200">
                                      <a:solidFill>
                                        <a:prstClr val="black"/>
                                      </a:solidFill>
                                      <a:latin typeface="Cambria Math" panose="02040503050406030204" pitchFamily="18" charset="0"/>
                                      <a:ea typeface="+mn-ea"/>
                                      <a:cs typeface="+mn-cs"/>
                                    </a:rPr>
                                    <m:t>𝑊</m:t>
                                  </m:r>
                                </m:e>
                                <m:sub>
                                  <m:r>
                                    <a:rPr lang="en-US" sz="4800" b="0" i="1" kern="1200">
                                      <a:solidFill>
                                        <a:prstClr val="black"/>
                                      </a:solidFill>
                                      <a:latin typeface="Cambria Math" panose="02040503050406030204" pitchFamily="18" charset="0"/>
                                      <a:ea typeface="+mn-ea"/>
                                      <a:cs typeface="+mn-cs"/>
                                    </a:rPr>
                                    <m:t>𝑖h</m:t>
                                  </m:r>
                                </m:sub>
                              </m:sSub>
                              <m:sSubSup>
                                <m:sSubSupPr>
                                  <m:ctrlPr>
                                    <a:rPr lang="en-US" sz="4800" b="0" i="1" kern="1200">
                                      <a:solidFill>
                                        <a:prstClr val="black"/>
                                      </a:solidFill>
                                      <a:latin typeface="Cambria Math" panose="02040503050406030204" pitchFamily="18" charset="0"/>
                                      <a:ea typeface="+mn-ea"/>
                                      <a:cs typeface="+mn-cs"/>
                                    </a:rPr>
                                  </m:ctrlPr>
                                </m:sSubSupPr>
                                <m:e>
                                  <m:r>
                                    <a:rPr lang="en-US" sz="4800" b="0" i="1" kern="1200">
                                      <a:solidFill>
                                        <a:prstClr val="black"/>
                                      </a:solidFill>
                                      <a:latin typeface="Cambria Math" panose="02040503050406030204" pitchFamily="18" charset="0"/>
                                      <a:ea typeface="+mn-ea"/>
                                      <a:cs typeface="+mn-cs"/>
                                    </a:rPr>
                                    <m:t>𝑥</m:t>
                                  </m:r>
                                </m:e>
                                <m:sub>
                                  <m:r>
                                    <a:rPr lang="en-US" sz="4800" b="0" i="1" kern="1200">
                                      <a:solidFill>
                                        <a:prstClr val="black"/>
                                      </a:solidFill>
                                      <a:latin typeface="Cambria Math" panose="02040503050406030204" pitchFamily="18" charset="0"/>
                                      <a:ea typeface="+mn-ea"/>
                                      <a:cs typeface="+mn-cs"/>
                                    </a:rPr>
                                    <m:t>𝑡</m:t>
                                  </m:r>
                                </m:sub>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bSup>
                              <m:r>
                                <a:rPr lang="en-US" sz="4800" b="0" i="1" kern="1200">
                                  <a:solidFill>
                                    <a:prstClr val="black"/>
                                  </a:solidFill>
                                  <a:latin typeface="Cambria Math" panose="02040503050406030204" pitchFamily="18" charset="0"/>
                                  <a:ea typeface="+mn-ea"/>
                                  <a:cs typeface="+mn-cs"/>
                                </a:rPr>
                                <m:t>+</m:t>
                              </m:r>
                              <m:sSub>
                                <m:sSubPr>
                                  <m:ctrlPr>
                                    <a:rPr lang="en-US" sz="4800" b="0" i="1" kern="1200">
                                      <a:solidFill>
                                        <a:prstClr val="black"/>
                                      </a:solidFill>
                                      <a:latin typeface="Cambria Math" panose="02040503050406030204" pitchFamily="18" charset="0"/>
                                      <a:ea typeface="+mn-ea"/>
                                      <a:cs typeface="+mn-cs"/>
                                    </a:rPr>
                                  </m:ctrlPr>
                                </m:sSubPr>
                                <m:e>
                                  <m:acc>
                                    <m:accPr>
                                      <m:chr m:val="⃗"/>
                                      <m:ctrlPr>
                                        <a:rPr lang="en-US" sz="4800" b="0" i="1" kern="1200">
                                          <a:solidFill>
                                            <a:prstClr val="black"/>
                                          </a:solidFill>
                                          <a:latin typeface="Cambria Math" panose="02040503050406030204" pitchFamily="18" charset="0"/>
                                          <a:ea typeface="+mn-ea"/>
                                          <a:cs typeface="+mn-cs"/>
                                        </a:rPr>
                                      </m:ctrlPr>
                                    </m:accPr>
                                    <m:e>
                                      <m:r>
                                        <a:rPr lang="en-US" sz="4800" b="0" i="1" kern="1200">
                                          <a:solidFill>
                                            <a:prstClr val="black"/>
                                          </a:solidFill>
                                          <a:latin typeface="Cambria Math" panose="02040503050406030204" pitchFamily="18" charset="0"/>
                                          <a:ea typeface="+mn-ea"/>
                                          <a:cs typeface="+mn-cs"/>
                                        </a:rPr>
                                        <m:t>𝑏</m:t>
                                      </m:r>
                                    </m:e>
                                  </m:acc>
                                </m:e>
                                <m:sub>
                                  <m:r>
                                    <a:rPr lang="en-US" sz="4800" b="0" i="1" kern="1200">
                                      <a:solidFill>
                                        <a:prstClr val="black"/>
                                      </a:solidFill>
                                      <a:latin typeface="Cambria Math" panose="02040503050406030204" pitchFamily="18" charset="0"/>
                                      <a:ea typeface="+mn-ea"/>
                                      <a:cs typeface="+mn-cs"/>
                                    </a:rPr>
                                    <m:t>𝑖h</m:t>
                                  </m:r>
                                </m:sub>
                              </m:sSub>
                              <m:r>
                                <a:rPr lang="en-US" sz="4800" b="0" i="1" kern="1200">
                                  <a:solidFill>
                                    <a:prstClr val="black"/>
                                  </a:solidFill>
                                  <a:latin typeface="Cambria Math" panose="02040503050406030204" pitchFamily="18" charset="0"/>
                                  <a:ea typeface="+mn-ea"/>
                                  <a:cs typeface="+mn-cs"/>
                                </a:rPr>
                                <m:t>+</m:t>
                              </m:r>
                              <m:sSub>
                                <m:sSubPr>
                                  <m:ctrlPr>
                                    <a:rPr lang="en-US" sz="4800" b="0" i="1" kern="1200">
                                      <a:solidFill>
                                        <a:prstClr val="black"/>
                                      </a:solidFill>
                                      <a:latin typeface="Cambria Math" panose="02040503050406030204" pitchFamily="18" charset="0"/>
                                      <a:ea typeface="+mn-ea"/>
                                      <a:cs typeface="+mn-cs"/>
                                    </a:rPr>
                                  </m:ctrlPr>
                                </m:sSubPr>
                                <m:e>
                                  <m:r>
                                    <a:rPr lang="en-US" sz="4800" b="0" i="1" kern="1200">
                                      <a:solidFill>
                                        <a:prstClr val="black"/>
                                      </a:solidFill>
                                      <a:latin typeface="Cambria Math" panose="02040503050406030204" pitchFamily="18" charset="0"/>
                                      <a:ea typeface="+mn-ea"/>
                                      <a:cs typeface="+mn-cs"/>
                                    </a:rPr>
                                    <m:t>𝑊</m:t>
                                  </m:r>
                                </m:e>
                                <m:sub>
                                  <m:r>
                                    <a:rPr lang="en-US" sz="4800" b="0" i="1" kern="1200">
                                      <a:solidFill>
                                        <a:prstClr val="black"/>
                                      </a:solidFill>
                                      <a:latin typeface="Cambria Math" panose="02040503050406030204" pitchFamily="18" charset="0"/>
                                      <a:ea typeface="+mn-ea"/>
                                      <a:cs typeface="+mn-cs"/>
                                    </a:rPr>
                                    <m:t>hh</m:t>
                                  </m:r>
                                </m:sub>
                              </m:sSub>
                              <m:sSubSup>
                                <m:sSubSupPr>
                                  <m:ctrlPr>
                                    <a:rPr lang="en-US" sz="4800" b="0" i="1" kern="1200">
                                      <a:solidFill>
                                        <a:prstClr val="black"/>
                                      </a:solidFill>
                                      <a:latin typeface="Cambria Math" panose="02040503050406030204" pitchFamily="18" charset="0"/>
                                      <a:ea typeface="+mn-ea"/>
                                      <a:cs typeface="+mn-cs"/>
                                    </a:rPr>
                                  </m:ctrlPr>
                                </m:sSubSupPr>
                                <m:e>
                                  <m:acc>
                                    <m:accPr>
                                      <m:chr m:val="⃗"/>
                                      <m:ctrlPr>
                                        <a:rPr lang="en-US" sz="4800" b="0" i="1" kern="1200">
                                          <a:solidFill>
                                            <a:prstClr val="black"/>
                                          </a:solidFill>
                                          <a:latin typeface="Cambria Math" panose="02040503050406030204" pitchFamily="18" charset="0"/>
                                          <a:ea typeface="+mn-ea"/>
                                          <a:cs typeface="+mn-cs"/>
                                        </a:rPr>
                                      </m:ctrlPr>
                                    </m:accPr>
                                    <m:e>
                                      <m:r>
                                        <a:rPr lang="en-US" sz="4800" b="0" i="1" kern="1200">
                                          <a:solidFill>
                                            <a:prstClr val="black"/>
                                          </a:solidFill>
                                          <a:latin typeface="Cambria Math" panose="02040503050406030204" pitchFamily="18" charset="0"/>
                                          <a:ea typeface="+mn-ea"/>
                                          <a:cs typeface="+mn-cs"/>
                                        </a:rPr>
                                        <m:t>h</m:t>
                                      </m:r>
                                    </m:e>
                                  </m:acc>
                                </m:e>
                                <m:sub>
                                  <m:r>
                                    <a:rPr lang="en-US" sz="4800" b="0" i="1" kern="1200">
                                      <a:solidFill>
                                        <a:prstClr val="black"/>
                                      </a:solidFill>
                                      <a:latin typeface="Cambria Math" panose="02040503050406030204" pitchFamily="18" charset="0"/>
                                      <a:ea typeface="+mn-ea"/>
                                      <a:cs typeface="+mn-cs"/>
                                    </a:rPr>
                                    <m:t>𝑡</m:t>
                                  </m:r>
                                  <m:r>
                                    <a:rPr lang="en-US" sz="4800" b="0" i="1" kern="1200">
                                      <a:solidFill>
                                        <a:prstClr val="black"/>
                                      </a:solidFill>
                                      <a:latin typeface="Cambria Math" panose="02040503050406030204" pitchFamily="18" charset="0"/>
                                      <a:ea typeface="+mn-ea"/>
                                      <a:cs typeface="+mn-cs"/>
                                    </a:rPr>
                                    <m:t>−1</m:t>
                                  </m:r>
                                </m:sub>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bSup>
                              <m:r>
                                <a:rPr lang="en-US" sz="4800" b="0" i="1" kern="1200">
                                  <a:solidFill>
                                    <a:prstClr val="black"/>
                                  </a:solidFill>
                                  <a:latin typeface="Cambria Math" panose="02040503050406030204" pitchFamily="18" charset="0"/>
                                  <a:ea typeface="+mn-ea"/>
                                  <a:cs typeface="+mn-cs"/>
                                </a:rPr>
                                <m:t>+</m:t>
                              </m:r>
                              <m:sSub>
                                <m:sSubPr>
                                  <m:ctrlPr>
                                    <a:rPr lang="en-US" sz="4800" b="0" i="1" kern="1200">
                                      <a:solidFill>
                                        <a:prstClr val="black"/>
                                      </a:solidFill>
                                      <a:latin typeface="Cambria Math" panose="02040503050406030204" pitchFamily="18" charset="0"/>
                                      <a:ea typeface="+mn-ea"/>
                                      <a:cs typeface="+mn-cs"/>
                                    </a:rPr>
                                  </m:ctrlPr>
                                </m:sSubPr>
                                <m:e>
                                  <m:acc>
                                    <m:accPr>
                                      <m:chr m:val="⃗"/>
                                      <m:ctrlPr>
                                        <a:rPr lang="en-US" sz="4800" b="0" i="1" kern="1200">
                                          <a:solidFill>
                                            <a:prstClr val="black"/>
                                          </a:solidFill>
                                          <a:latin typeface="Cambria Math" panose="02040503050406030204" pitchFamily="18" charset="0"/>
                                          <a:ea typeface="+mn-ea"/>
                                          <a:cs typeface="+mn-cs"/>
                                        </a:rPr>
                                      </m:ctrlPr>
                                    </m:accPr>
                                    <m:e>
                                      <m:r>
                                        <a:rPr lang="en-US" sz="4800" b="0" i="1" kern="1200">
                                          <a:solidFill>
                                            <a:prstClr val="black"/>
                                          </a:solidFill>
                                          <a:latin typeface="Cambria Math" panose="02040503050406030204" pitchFamily="18" charset="0"/>
                                          <a:ea typeface="+mn-ea"/>
                                          <a:cs typeface="+mn-cs"/>
                                        </a:rPr>
                                        <m:t>𝑏</m:t>
                                      </m:r>
                                    </m:e>
                                  </m:acc>
                                </m:e>
                                <m:sub>
                                  <m:r>
                                    <a:rPr lang="en-US" sz="4800" b="0" i="1" kern="1200">
                                      <a:solidFill>
                                        <a:prstClr val="black"/>
                                      </a:solidFill>
                                      <a:latin typeface="Cambria Math" panose="02040503050406030204" pitchFamily="18" charset="0"/>
                                      <a:ea typeface="+mn-ea"/>
                                      <a:cs typeface="+mn-cs"/>
                                    </a:rPr>
                                    <m:t>hh</m:t>
                                  </m:r>
                                </m:sub>
                              </m:sSub>
                            </m:e>
                          </m:d>
                        </m:e>
                      </m:func>
                    </m:oMath>
                  </m:oMathPara>
                </a14:m>
                <a:endParaRPr lang="en-US" sz="4800" b="0" kern="1200" dirty="0">
                  <a:solidFill>
                    <a:prstClr val="black"/>
                  </a:solidFill>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416FD038-BCA6-49CB-85B2-F6D18A17AC57}"/>
                  </a:ext>
                </a:extLst>
              </p:cNvPr>
              <p:cNvSpPr txBox="1">
                <a:spLocks noRot="1" noChangeAspect="1" noMove="1" noResize="1" noEditPoints="1" noAdjustHandles="1" noChangeArrowheads="1" noChangeShapeType="1" noTextEdit="1"/>
              </p:cNvSpPr>
              <p:nvPr/>
            </p:nvSpPr>
            <p:spPr>
              <a:xfrm>
                <a:off x="5652995" y="5059249"/>
                <a:ext cx="12051696" cy="1105431"/>
              </a:xfrm>
              <a:prstGeom prst="rect">
                <a:avLst/>
              </a:prstGeom>
              <a:blipFill>
                <a:blip r:embed="rId3"/>
                <a:stretch>
                  <a:fillRect/>
                </a:stretch>
              </a:blipFill>
            </p:spPr>
            <p:txBody>
              <a:bodyPr/>
              <a:lstStyle/>
              <a:p>
                <a:r>
                  <a:rPr lang="en-US">
                    <a:noFill/>
                  </a:rPr>
                  <a:t> </a:t>
                </a:r>
              </a:p>
            </p:txBody>
          </p:sp>
        </mc:Fallback>
      </mc:AlternateContent>
      <p:sp>
        <p:nvSpPr>
          <p:cNvPr id="100" name="Rectangle 99">
            <a:extLst>
              <a:ext uri="{FF2B5EF4-FFF2-40B4-BE49-F238E27FC236}">
                <a16:creationId xmlns:a16="http://schemas.microsoft.com/office/drawing/2014/main" id="{E3C4B88C-D1EB-4708-BA1F-34EE69137FB1}"/>
              </a:ext>
            </a:extLst>
          </p:cNvPr>
          <p:cNvSpPr>
            <a:spLocks noChangeAspect="1"/>
          </p:cNvSpPr>
          <p:nvPr/>
        </p:nvSpPr>
        <p:spPr>
          <a:xfrm>
            <a:off x="3257016"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1" name="Rectangle 100">
            <a:extLst>
              <a:ext uri="{FF2B5EF4-FFF2-40B4-BE49-F238E27FC236}">
                <a16:creationId xmlns:a16="http://schemas.microsoft.com/office/drawing/2014/main" id="{E55D673D-CC75-42CF-814B-5F98DCA15613}"/>
              </a:ext>
            </a:extLst>
          </p:cNvPr>
          <p:cNvSpPr>
            <a:spLocks noChangeAspect="1"/>
          </p:cNvSpPr>
          <p:nvPr/>
        </p:nvSpPr>
        <p:spPr>
          <a:xfrm>
            <a:off x="4845258" y="10124912"/>
            <a:ext cx="925916" cy="9259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102" name="Rectangle 101">
            <a:extLst>
              <a:ext uri="{FF2B5EF4-FFF2-40B4-BE49-F238E27FC236}">
                <a16:creationId xmlns:a16="http://schemas.microsoft.com/office/drawing/2014/main" id="{15A686B2-66F0-47EE-968A-94CEC5E27D8D}"/>
              </a:ext>
            </a:extLst>
          </p:cNvPr>
          <p:cNvSpPr>
            <a:spLocks noChangeAspect="1"/>
          </p:cNvSpPr>
          <p:nvPr/>
        </p:nvSpPr>
        <p:spPr>
          <a:xfrm>
            <a:off x="6433500"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3" name="Rectangle 102">
            <a:extLst>
              <a:ext uri="{FF2B5EF4-FFF2-40B4-BE49-F238E27FC236}">
                <a16:creationId xmlns:a16="http://schemas.microsoft.com/office/drawing/2014/main" id="{3DDAF7EA-4DDF-4BE5-A048-1C4F9CDF429E}"/>
              </a:ext>
            </a:extLst>
          </p:cNvPr>
          <p:cNvSpPr>
            <a:spLocks noChangeAspect="1"/>
          </p:cNvSpPr>
          <p:nvPr/>
        </p:nvSpPr>
        <p:spPr>
          <a:xfrm>
            <a:off x="8021742"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4" name="Rectangle 103">
            <a:extLst>
              <a:ext uri="{FF2B5EF4-FFF2-40B4-BE49-F238E27FC236}">
                <a16:creationId xmlns:a16="http://schemas.microsoft.com/office/drawing/2014/main" id="{3DB64AEB-86F4-4389-95E7-4023CC2ED69C}"/>
              </a:ext>
            </a:extLst>
          </p:cNvPr>
          <p:cNvSpPr>
            <a:spLocks noChangeAspect="1"/>
          </p:cNvSpPr>
          <p:nvPr/>
        </p:nvSpPr>
        <p:spPr>
          <a:xfrm>
            <a:off x="9609984" y="10124912"/>
            <a:ext cx="925916" cy="9259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105" name="Rectangle 104">
            <a:extLst>
              <a:ext uri="{FF2B5EF4-FFF2-40B4-BE49-F238E27FC236}">
                <a16:creationId xmlns:a16="http://schemas.microsoft.com/office/drawing/2014/main" id="{7F636F66-6C61-4E58-BC19-735F188AF7AB}"/>
              </a:ext>
            </a:extLst>
          </p:cNvPr>
          <p:cNvSpPr>
            <a:spLocks noChangeAspect="1"/>
          </p:cNvSpPr>
          <p:nvPr/>
        </p:nvSpPr>
        <p:spPr>
          <a:xfrm>
            <a:off x="11198226"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6" name="Rectangle 105">
            <a:extLst>
              <a:ext uri="{FF2B5EF4-FFF2-40B4-BE49-F238E27FC236}">
                <a16:creationId xmlns:a16="http://schemas.microsoft.com/office/drawing/2014/main" id="{F13BF80C-85F7-4FFB-A555-98B2CBCC12E8}"/>
              </a:ext>
            </a:extLst>
          </p:cNvPr>
          <p:cNvSpPr>
            <a:spLocks noChangeAspect="1"/>
          </p:cNvSpPr>
          <p:nvPr/>
        </p:nvSpPr>
        <p:spPr>
          <a:xfrm>
            <a:off x="12786468"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07" name="Rectangle 106">
            <a:extLst>
              <a:ext uri="{FF2B5EF4-FFF2-40B4-BE49-F238E27FC236}">
                <a16:creationId xmlns:a16="http://schemas.microsoft.com/office/drawing/2014/main" id="{03641614-6426-4956-8C19-56E951870B5E}"/>
              </a:ext>
            </a:extLst>
          </p:cNvPr>
          <p:cNvSpPr>
            <a:spLocks noChangeAspect="1"/>
          </p:cNvSpPr>
          <p:nvPr/>
        </p:nvSpPr>
        <p:spPr>
          <a:xfrm>
            <a:off x="14374710" y="10124912"/>
            <a:ext cx="925916" cy="9259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108" name="Rectangle 107">
            <a:extLst>
              <a:ext uri="{FF2B5EF4-FFF2-40B4-BE49-F238E27FC236}">
                <a16:creationId xmlns:a16="http://schemas.microsoft.com/office/drawing/2014/main" id="{1071357B-5171-4F22-AC81-DA9434751B71}"/>
              </a:ext>
            </a:extLst>
          </p:cNvPr>
          <p:cNvSpPr>
            <a:spLocks noChangeAspect="1"/>
          </p:cNvSpPr>
          <p:nvPr/>
        </p:nvSpPr>
        <p:spPr>
          <a:xfrm>
            <a:off x="15962952" y="10124912"/>
            <a:ext cx="925916" cy="9259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black"/>
                </a:solidFill>
                <a:latin typeface="Calibri" panose="020F0502020204030204"/>
              </a:rPr>
              <a:t>1</a:t>
            </a:r>
          </a:p>
        </p:txBody>
      </p:sp>
      <p:sp>
        <p:nvSpPr>
          <p:cNvPr id="109" name="Rectangle 108">
            <a:extLst>
              <a:ext uri="{FF2B5EF4-FFF2-40B4-BE49-F238E27FC236}">
                <a16:creationId xmlns:a16="http://schemas.microsoft.com/office/drawing/2014/main" id="{9F306F7C-719A-4957-8B89-81893D4E5D93}"/>
              </a:ext>
            </a:extLst>
          </p:cNvPr>
          <p:cNvSpPr>
            <a:spLocks noChangeAspect="1"/>
          </p:cNvSpPr>
          <p:nvPr/>
        </p:nvSpPr>
        <p:spPr>
          <a:xfrm>
            <a:off x="17551196" y="10124912"/>
            <a:ext cx="925916" cy="925916"/>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4800" kern="1200" dirty="0">
                <a:solidFill>
                  <a:prstClr val="white"/>
                </a:solidFill>
                <a:latin typeface="Calibri" panose="020F0502020204030204"/>
              </a:rPr>
              <a:t>0</a:t>
            </a:r>
          </a:p>
        </p:txBody>
      </p:sp>
      <p:sp>
        <p:nvSpPr>
          <p:cNvPr id="110" name="TextBox 109">
            <a:extLst>
              <a:ext uri="{FF2B5EF4-FFF2-40B4-BE49-F238E27FC236}">
                <a16:creationId xmlns:a16="http://schemas.microsoft.com/office/drawing/2014/main" id="{BA4A2EBE-F63D-4A4E-B4D5-5478C762A307}"/>
              </a:ext>
            </a:extLst>
          </p:cNvPr>
          <p:cNvSpPr txBox="1">
            <a:spLocks noChangeAspect="1"/>
          </p:cNvSpPr>
          <p:nvPr/>
        </p:nvSpPr>
        <p:spPr>
          <a:xfrm>
            <a:off x="20016838" y="7483294"/>
            <a:ext cx="1331832" cy="830997"/>
          </a:xfrm>
          <a:prstGeom prst="rect">
            <a:avLst/>
          </a:prstGeom>
          <a:noFill/>
          <a:ln w="38100">
            <a:solidFill>
              <a:schemeClr val="tx1"/>
            </a:solidFill>
          </a:ln>
        </p:spPr>
        <p:txBody>
          <a:bodyPr wrap="square" rtlCol="0">
            <a:spAutoFit/>
          </a:bodyPr>
          <a:lstStyle/>
          <a:p>
            <a:pPr algn="l" defTabSz="1828800" hangingPunct="1">
              <a:defRPr/>
            </a:pPr>
            <a:r>
              <a:rPr lang="en-US" sz="4800" b="0" kern="1200" dirty="0">
                <a:solidFill>
                  <a:prstClr val="black"/>
                </a:solidFill>
                <a:latin typeface="Calibri" panose="020F0502020204030204"/>
                <a:ea typeface="+mn-ea"/>
                <a:cs typeface="+mn-cs"/>
              </a:rPr>
              <a:t>C=4</a:t>
            </a:r>
          </a:p>
        </p:txBody>
      </p:sp>
      <p:sp>
        <p:nvSpPr>
          <p:cNvPr id="111" name="Rectangle 110">
            <a:extLst>
              <a:ext uri="{FF2B5EF4-FFF2-40B4-BE49-F238E27FC236}">
                <a16:creationId xmlns:a16="http://schemas.microsoft.com/office/drawing/2014/main" id="{C2D7AC5E-1107-4FD5-9B70-AC49E949E6DC}"/>
              </a:ext>
            </a:extLst>
          </p:cNvPr>
          <p:cNvSpPr>
            <a:spLocks noChangeAspect="1"/>
          </p:cNvSpPr>
          <p:nvPr/>
        </p:nvSpPr>
        <p:spPr>
          <a:xfrm>
            <a:off x="3257016" y="84145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2" name="Rectangle 111">
            <a:extLst>
              <a:ext uri="{FF2B5EF4-FFF2-40B4-BE49-F238E27FC236}">
                <a16:creationId xmlns:a16="http://schemas.microsoft.com/office/drawing/2014/main" id="{D13C8CCB-3F1C-41FC-97EA-B655852BB0B8}"/>
              </a:ext>
            </a:extLst>
          </p:cNvPr>
          <p:cNvSpPr>
            <a:spLocks noChangeAspect="1"/>
          </p:cNvSpPr>
          <p:nvPr/>
        </p:nvSpPr>
        <p:spPr>
          <a:xfrm>
            <a:off x="3257016" y="74807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3" name="Rectangle 112">
            <a:extLst>
              <a:ext uri="{FF2B5EF4-FFF2-40B4-BE49-F238E27FC236}">
                <a16:creationId xmlns:a16="http://schemas.microsoft.com/office/drawing/2014/main" id="{2AA32A5F-E830-4262-94F8-27DC498A1B3A}"/>
              </a:ext>
            </a:extLst>
          </p:cNvPr>
          <p:cNvSpPr>
            <a:spLocks noChangeAspect="1"/>
          </p:cNvSpPr>
          <p:nvPr/>
        </p:nvSpPr>
        <p:spPr>
          <a:xfrm>
            <a:off x="3257016" y="6542356"/>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4" name="Rectangle 113">
            <a:extLst>
              <a:ext uri="{FF2B5EF4-FFF2-40B4-BE49-F238E27FC236}">
                <a16:creationId xmlns:a16="http://schemas.microsoft.com/office/drawing/2014/main" id="{2F4D5D27-44E5-4485-93D4-5E815A60FE21}"/>
              </a:ext>
            </a:extLst>
          </p:cNvPr>
          <p:cNvSpPr>
            <a:spLocks noChangeAspect="1"/>
          </p:cNvSpPr>
          <p:nvPr/>
        </p:nvSpPr>
        <p:spPr>
          <a:xfrm>
            <a:off x="4845258" y="8414508"/>
            <a:ext cx="925916" cy="925916"/>
          </a:xfrm>
          <a:prstGeom prst="rect">
            <a:avLst/>
          </a:prstGeom>
          <a:solidFill>
            <a:srgbClr val="5C2E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5" name="Rectangle 114">
            <a:extLst>
              <a:ext uri="{FF2B5EF4-FFF2-40B4-BE49-F238E27FC236}">
                <a16:creationId xmlns:a16="http://schemas.microsoft.com/office/drawing/2014/main" id="{2DCAF395-55D4-4FB0-AC70-C28A505FFE0A}"/>
              </a:ext>
            </a:extLst>
          </p:cNvPr>
          <p:cNvSpPr>
            <a:spLocks noChangeAspect="1"/>
          </p:cNvSpPr>
          <p:nvPr/>
        </p:nvSpPr>
        <p:spPr>
          <a:xfrm>
            <a:off x="4845258" y="7480708"/>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6" name="Rectangle 115">
            <a:extLst>
              <a:ext uri="{FF2B5EF4-FFF2-40B4-BE49-F238E27FC236}">
                <a16:creationId xmlns:a16="http://schemas.microsoft.com/office/drawing/2014/main" id="{A2E08E8E-3217-4D4C-9BFD-56C1288EC4CE}"/>
              </a:ext>
            </a:extLst>
          </p:cNvPr>
          <p:cNvSpPr>
            <a:spLocks noChangeAspect="1"/>
          </p:cNvSpPr>
          <p:nvPr/>
        </p:nvSpPr>
        <p:spPr>
          <a:xfrm>
            <a:off x="4845258"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7" name="Rectangle 116">
            <a:extLst>
              <a:ext uri="{FF2B5EF4-FFF2-40B4-BE49-F238E27FC236}">
                <a16:creationId xmlns:a16="http://schemas.microsoft.com/office/drawing/2014/main" id="{141BA547-7A16-4371-B59D-E0AB44363B03}"/>
              </a:ext>
            </a:extLst>
          </p:cNvPr>
          <p:cNvSpPr>
            <a:spLocks noChangeAspect="1"/>
          </p:cNvSpPr>
          <p:nvPr/>
        </p:nvSpPr>
        <p:spPr>
          <a:xfrm>
            <a:off x="6433500" y="84145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8" name="Rectangle 117">
            <a:extLst>
              <a:ext uri="{FF2B5EF4-FFF2-40B4-BE49-F238E27FC236}">
                <a16:creationId xmlns:a16="http://schemas.microsoft.com/office/drawing/2014/main" id="{B4353C9B-CE49-4C34-8ECE-2140ED31384A}"/>
              </a:ext>
            </a:extLst>
          </p:cNvPr>
          <p:cNvSpPr>
            <a:spLocks noChangeAspect="1"/>
          </p:cNvSpPr>
          <p:nvPr/>
        </p:nvSpPr>
        <p:spPr>
          <a:xfrm>
            <a:off x="6433500" y="74807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19" name="Rectangle 118">
            <a:extLst>
              <a:ext uri="{FF2B5EF4-FFF2-40B4-BE49-F238E27FC236}">
                <a16:creationId xmlns:a16="http://schemas.microsoft.com/office/drawing/2014/main" id="{80EEDDCC-7094-4568-AA7D-E75EE8BF989D}"/>
              </a:ext>
            </a:extLst>
          </p:cNvPr>
          <p:cNvSpPr>
            <a:spLocks noChangeAspect="1"/>
          </p:cNvSpPr>
          <p:nvPr/>
        </p:nvSpPr>
        <p:spPr>
          <a:xfrm>
            <a:off x="6433500" y="6542356"/>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0" name="Rectangle 119">
            <a:extLst>
              <a:ext uri="{FF2B5EF4-FFF2-40B4-BE49-F238E27FC236}">
                <a16:creationId xmlns:a16="http://schemas.microsoft.com/office/drawing/2014/main" id="{EC3087FC-AF78-4D4F-940F-AD1542480F94}"/>
              </a:ext>
            </a:extLst>
          </p:cNvPr>
          <p:cNvSpPr>
            <a:spLocks noChangeAspect="1"/>
          </p:cNvSpPr>
          <p:nvPr/>
        </p:nvSpPr>
        <p:spPr>
          <a:xfrm>
            <a:off x="8021742" y="8414508"/>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1" name="Rectangle 120">
            <a:extLst>
              <a:ext uri="{FF2B5EF4-FFF2-40B4-BE49-F238E27FC236}">
                <a16:creationId xmlns:a16="http://schemas.microsoft.com/office/drawing/2014/main" id="{4FC3463D-567C-48FF-8FFE-44139B8B08A9}"/>
              </a:ext>
            </a:extLst>
          </p:cNvPr>
          <p:cNvSpPr>
            <a:spLocks noChangeAspect="1"/>
          </p:cNvSpPr>
          <p:nvPr/>
        </p:nvSpPr>
        <p:spPr>
          <a:xfrm>
            <a:off x="8021742" y="7480708"/>
            <a:ext cx="925916" cy="925916"/>
          </a:xfrm>
          <a:prstGeom prst="rect">
            <a:avLst/>
          </a:prstGeom>
          <a:solidFill>
            <a:srgbClr val="A151A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2" name="Rectangle 121">
            <a:extLst>
              <a:ext uri="{FF2B5EF4-FFF2-40B4-BE49-F238E27FC236}">
                <a16:creationId xmlns:a16="http://schemas.microsoft.com/office/drawing/2014/main" id="{48B51400-3B54-4C85-B42B-2EF6ADD94E08}"/>
              </a:ext>
            </a:extLst>
          </p:cNvPr>
          <p:cNvSpPr>
            <a:spLocks noChangeAspect="1"/>
          </p:cNvSpPr>
          <p:nvPr/>
        </p:nvSpPr>
        <p:spPr>
          <a:xfrm>
            <a:off x="8021742"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3" name="Rectangle 122">
            <a:extLst>
              <a:ext uri="{FF2B5EF4-FFF2-40B4-BE49-F238E27FC236}">
                <a16:creationId xmlns:a16="http://schemas.microsoft.com/office/drawing/2014/main" id="{59729EA1-D7B3-4F2E-9351-EE54B00CD93C}"/>
              </a:ext>
            </a:extLst>
          </p:cNvPr>
          <p:cNvSpPr>
            <a:spLocks noChangeAspect="1"/>
          </p:cNvSpPr>
          <p:nvPr/>
        </p:nvSpPr>
        <p:spPr>
          <a:xfrm>
            <a:off x="9609984" y="84145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4" name="Rectangle 123">
            <a:extLst>
              <a:ext uri="{FF2B5EF4-FFF2-40B4-BE49-F238E27FC236}">
                <a16:creationId xmlns:a16="http://schemas.microsoft.com/office/drawing/2014/main" id="{EADD184B-5B7E-441F-ACA0-600BEF41D641}"/>
              </a:ext>
            </a:extLst>
          </p:cNvPr>
          <p:cNvSpPr>
            <a:spLocks noChangeAspect="1"/>
          </p:cNvSpPr>
          <p:nvPr/>
        </p:nvSpPr>
        <p:spPr>
          <a:xfrm>
            <a:off x="9609984" y="74807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5" name="Rectangle 124">
            <a:extLst>
              <a:ext uri="{FF2B5EF4-FFF2-40B4-BE49-F238E27FC236}">
                <a16:creationId xmlns:a16="http://schemas.microsoft.com/office/drawing/2014/main" id="{B2E09D3F-7AD2-4D7D-883B-A37BE43E7248}"/>
              </a:ext>
            </a:extLst>
          </p:cNvPr>
          <p:cNvSpPr>
            <a:spLocks noChangeAspect="1"/>
          </p:cNvSpPr>
          <p:nvPr/>
        </p:nvSpPr>
        <p:spPr>
          <a:xfrm>
            <a:off x="9609984" y="6542356"/>
            <a:ext cx="925916" cy="925916"/>
          </a:xfrm>
          <a:prstGeom prst="rect">
            <a:avLst/>
          </a:prstGeom>
          <a:solidFill>
            <a:srgbClr val="5C2E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6" name="Rectangle 125">
            <a:extLst>
              <a:ext uri="{FF2B5EF4-FFF2-40B4-BE49-F238E27FC236}">
                <a16:creationId xmlns:a16="http://schemas.microsoft.com/office/drawing/2014/main" id="{5A9509B3-82F4-411F-9131-71A04CABAC82}"/>
              </a:ext>
            </a:extLst>
          </p:cNvPr>
          <p:cNvSpPr>
            <a:spLocks noChangeAspect="1"/>
          </p:cNvSpPr>
          <p:nvPr/>
        </p:nvSpPr>
        <p:spPr>
          <a:xfrm>
            <a:off x="11198226" y="84145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7" name="Rectangle 126">
            <a:extLst>
              <a:ext uri="{FF2B5EF4-FFF2-40B4-BE49-F238E27FC236}">
                <a16:creationId xmlns:a16="http://schemas.microsoft.com/office/drawing/2014/main" id="{9628CF10-C789-4E6A-841F-01D49D7225D0}"/>
              </a:ext>
            </a:extLst>
          </p:cNvPr>
          <p:cNvSpPr>
            <a:spLocks noChangeAspect="1"/>
          </p:cNvSpPr>
          <p:nvPr/>
        </p:nvSpPr>
        <p:spPr>
          <a:xfrm>
            <a:off x="11198226" y="7480708"/>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8" name="Rectangle 127">
            <a:extLst>
              <a:ext uri="{FF2B5EF4-FFF2-40B4-BE49-F238E27FC236}">
                <a16:creationId xmlns:a16="http://schemas.microsoft.com/office/drawing/2014/main" id="{BCC69144-5CFD-4E6B-9A8B-25C655811A65}"/>
              </a:ext>
            </a:extLst>
          </p:cNvPr>
          <p:cNvSpPr>
            <a:spLocks noChangeAspect="1"/>
          </p:cNvSpPr>
          <p:nvPr/>
        </p:nvSpPr>
        <p:spPr>
          <a:xfrm>
            <a:off x="11198226"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29" name="Rectangle 128">
            <a:extLst>
              <a:ext uri="{FF2B5EF4-FFF2-40B4-BE49-F238E27FC236}">
                <a16:creationId xmlns:a16="http://schemas.microsoft.com/office/drawing/2014/main" id="{BA364AB3-96C7-4DF4-BB1B-94186746D33C}"/>
              </a:ext>
            </a:extLst>
          </p:cNvPr>
          <p:cNvSpPr>
            <a:spLocks noChangeAspect="1"/>
          </p:cNvSpPr>
          <p:nvPr/>
        </p:nvSpPr>
        <p:spPr>
          <a:xfrm>
            <a:off x="12786468" y="84145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0" name="Rectangle 129">
            <a:extLst>
              <a:ext uri="{FF2B5EF4-FFF2-40B4-BE49-F238E27FC236}">
                <a16:creationId xmlns:a16="http://schemas.microsoft.com/office/drawing/2014/main" id="{AF937F43-201B-41AB-96C5-227D08752A55}"/>
              </a:ext>
            </a:extLst>
          </p:cNvPr>
          <p:cNvSpPr>
            <a:spLocks noChangeAspect="1"/>
          </p:cNvSpPr>
          <p:nvPr/>
        </p:nvSpPr>
        <p:spPr>
          <a:xfrm>
            <a:off x="12786468" y="74807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1" name="Rectangle 130">
            <a:extLst>
              <a:ext uri="{FF2B5EF4-FFF2-40B4-BE49-F238E27FC236}">
                <a16:creationId xmlns:a16="http://schemas.microsoft.com/office/drawing/2014/main" id="{4FBB2936-A338-4FCC-A1B2-AC267707E52B}"/>
              </a:ext>
            </a:extLst>
          </p:cNvPr>
          <p:cNvSpPr>
            <a:spLocks noChangeAspect="1"/>
          </p:cNvSpPr>
          <p:nvPr/>
        </p:nvSpPr>
        <p:spPr>
          <a:xfrm>
            <a:off x="12786468" y="6542356"/>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2" name="Rectangle 131">
            <a:extLst>
              <a:ext uri="{FF2B5EF4-FFF2-40B4-BE49-F238E27FC236}">
                <a16:creationId xmlns:a16="http://schemas.microsoft.com/office/drawing/2014/main" id="{708A9659-65A6-48B9-B1C4-260245FDC03E}"/>
              </a:ext>
            </a:extLst>
          </p:cNvPr>
          <p:cNvSpPr>
            <a:spLocks noChangeAspect="1"/>
          </p:cNvSpPr>
          <p:nvPr/>
        </p:nvSpPr>
        <p:spPr>
          <a:xfrm>
            <a:off x="14374710" y="8414508"/>
            <a:ext cx="925916" cy="925916"/>
          </a:xfrm>
          <a:prstGeom prst="rect">
            <a:avLst/>
          </a:prstGeom>
          <a:solidFill>
            <a:srgbClr val="5C2E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3" name="Rectangle 132">
            <a:extLst>
              <a:ext uri="{FF2B5EF4-FFF2-40B4-BE49-F238E27FC236}">
                <a16:creationId xmlns:a16="http://schemas.microsoft.com/office/drawing/2014/main" id="{44F98134-C9CA-4AEA-8626-F78F86CFD103}"/>
              </a:ext>
            </a:extLst>
          </p:cNvPr>
          <p:cNvSpPr>
            <a:spLocks noChangeAspect="1"/>
          </p:cNvSpPr>
          <p:nvPr/>
        </p:nvSpPr>
        <p:spPr>
          <a:xfrm>
            <a:off x="14374710" y="7480708"/>
            <a:ext cx="925916" cy="925916"/>
          </a:xfrm>
          <a:prstGeom prst="rect">
            <a:avLst/>
          </a:prstGeom>
          <a:solidFill>
            <a:srgbClr val="A151A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4" name="Rectangle 133">
            <a:extLst>
              <a:ext uri="{FF2B5EF4-FFF2-40B4-BE49-F238E27FC236}">
                <a16:creationId xmlns:a16="http://schemas.microsoft.com/office/drawing/2014/main" id="{B6ED5842-B01A-4A5D-9B39-AE7C76FBCD37}"/>
              </a:ext>
            </a:extLst>
          </p:cNvPr>
          <p:cNvSpPr>
            <a:spLocks noChangeAspect="1"/>
          </p:cNvSpPr>
          <p:nvPr/>
        </p:nvSpPr>
        <p:spPr>
          <a:xfrm>
            <a:off x="14374710"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5" name="Rectangle 134">
            <a:extLst>
              <a:ext uri="{FF2B5EF4-FFF2-40B4-BE49-F238E27FC236}">
                <a16:creationId xmlns:a16="http://schemas.microsoft.com/office/drawing/2014/main" id="{F5648B7F-BB2D-4230-9927-1FB6823250A8}"/>
              </a:ext>
            </a:extLst>
          </p:cNvPr>
          <p:cNvSpPr>
            <a:spLocks noChangeAspect="1"/>
          </p:cNvSpPr>
          <p:nvPr/>
        </p:nvSpPr>
        <p:spPr>
          <a:xfrm>
            <a:off x="15962952" y="8414508"/>
            <a:ext cx="925916" cy="925916"/>
          </a:xfrm>
          <a:prstGeom prst="rect">
            <a:avLst/>
          </a:prstGeom>
          <a:solidFill>
            <a:srgbClr val="B468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6" name="Rectangle 135">
            <a:extLst>
              <a:ext uri="{FF2B5EF4-FFF2-40B4-BE49-F238E27FC236}">
                <a16:creationId xmlns:a16="http://schemas.microsoft.com/office/drawing/2014/main" id="{A697B4C1-DAE5-40FC-928C-418C6B9CA648}"/>
              </a:ext>
            </a:extLst>
          </p:cNvPr>
          <p:cNvSpPr>
            <a:spLocks noChangeAspect="1"/>
          </p:cNvSpPr>
          <p:nvPr/>
        </p:nvSpPr>
        <p:spPr>
          <a:xfrm>
            <a:off x="15962952" y="7480708"/>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7" name="Rectangle 136">
            <a:extLst>
              <a:ext uri="{FF2B5EF4-FFF2-40B4-BE49-F238E27FC236}">
                <a16:creationId xmlns:a16="http://schemas.microsoft.com/office/drawing/2014/main" id="{33E90C0A-505F-465F-AAFD-09C79AEC0F8C}"/>
              </a:ext>
            </a:extLst>
          </p:cNvPr>
          <p:cNvSpPr>
            <a:spLocks noChangeAspect="1"/>
          </p:cNvSpPr>
          <p:nvPr/>
        </p:nvSpPr>
        <p:spPr>
          <a:xfrm>
            <a:off x="15962952" y="6542356"/>
            <a:ext cx="925916" cy="925916"/>
          </a:xfrm>
          <a:prstGeom prst="rect">
            <a:avLst/>
          </a:prstGeom>
          <a:solidFill>
            <a:srgbClr val="C38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8" name="Rectangle 137">
            <a:extLst>
              <a:ext uri="{FF2B5EF4-FFF2-40B4-BE49-F238E27FC236}">
                <a16:creationId xmlns:a16="http://schemas.microsoft.com/office/drawing/2014/main" id="{6D55F02A-4C96-4812-8F42-4BE51ABB27F4}"/>
              </a:ext>
            </a:extLst>
          </p:cNvPr>
          <p:cNvSpPr>
            <a:spLocks noChangeAspect="1"/>
          </p:cNvSpPr>
          <p:nvPr/>
        </p:nvSpPr>
        <p:spPr>
          <a:xfrm>
            <a:off x="17551196" y="8414508"/>
            <a:ext cx="925916" cy="925916"/>
          </a:xfrm>
          <a:prstGeom prst="rect">
            <a:avLst/>
          </a:prstGeom>
          <a:solidFill>
            <a:srgbClr val="A151A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39" name="Rectangle 138">
            <a:extLst>
              <a:ext uri="{FF2B5EF4-FFF2-40B4-BE49-F238E27FC236}">
                <a16:creationId xmlns:a16="http://schemas.microsoft.com/office/drawing/2014/main" id="{DC70CA8C-64F5-4A1A-8AF9-EDE30DC0FADA}"/>
              </a:ext>
            </a:extLst>
          </p:cNvPr>
          <p:cNvSpPr>
            <a:spLocks noChangeAspect="1"/>
          </p:cNvSpPr>
          <p:nvPr/>
        </p:nvSpPr>
        <p:spPr>
          <a:xfrm>
            <a:off x="17551196" y="7480708"/>
            <a:ext cx="925916" cy="925916"/>
          </a:xfrm>
          <a:prstGeom prst="rect">
            <a:avLst/>
          </a:prstGeom>
          <a:solidFill>
            <a:srgbClr val="5C2E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sp>
        <p:nvSpPr>
          <p:cNvPr id="140" name="Rectangle 139">
            <a:extLst>
              <a:ext uri="{FF2B5EF4-FFF2-40B4-BE49-F238E27FC236}">
                <a16:creationId xmlns:a16="http://schemas.microsoft.com/office/drawing/2014/main" id="{C6E5688F-3522-4797-80EC-46B9EF2D795D}"/>
              </a:ext>
            </a:extLst>
          </p:cNvPr>
          <p:cNvSpPr>
            <a:spLocks noChangeAspect="1"/>
          </p:cNvSpPr>
          <p:nvPr/>
        </p:nvSpPr>
        <p:spPr>
          <a:xfrm>
            <a:off x="17551196" y="6542356"/>
            <a:ext cx="925916" cy="925916"/>
          </a:xfrm>
          <a:prstGeom prst="rect">
            <a:avLst/>
          </a:prstGeom>
          <a:solidFill>
            <a:srgbClr val="8C4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7200" kern="1200" dirty="0">
              <a:solidFill>
                <a:prstClr val="white"/>
              </a:solidFill>
              <a:latin typeface="Calibri" panose="020F0502020204030204"/>
            </a:endParaRPr>
          </a:p>
        </p:txBody>
      </p:sp>
      <p:cxnSp>
        <p:nvCxnSpPr>
          <p:cNvPr id="141" name="Straight Arrow Connector 140">
            <a:extLst>
              <a:ext uri="{FF2B5EF4-FFF2-40B4-BE49-F238E27FC236}">
                <a16:creationId xmlns:a16="http://schemas.microsoft.com/office/drawing/2014/main" id="{AA4733C4-7C21-49AB-94C2-BA728E844ADE}"/>
              </a:ext>
            </a:extLst>
          </p:cNvPr>
          <p:cNvCxnSpPr>
            <a:cxnSpLocks noChangeAspect="1"/>
            <a:stCxn id="100" idx="0"/>
            <a:endCxn id="111" idx="2"/>
          </p:cNvCxnSpPr>
          <p:nvPr/>
        </p:nvCxnSpPr>
        <p:spPr>
          <a:xfrm flipV="1">
            <a:off x="3719974"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8986ECBE-A6F2-49AD-AC37-98FFA9EC9003}"/>
              </a:ext>
            </a:extLst>
          </p:cNvPr>
          <p:cNvCxnSpPr>
            <a:cxnSpLocks noChangeAspect="1"/>
            <a:stCxn id="101" idx="0"/>
            <a:endCxn id="114" idx="2"/>
          </p:cNvCxnSpPr>
          <p:nvPr/>
        </p:nvCxnSpPr>
        <p:spPr>
          <a:xfrm flipV="1">
            <a:off x="5308216"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0ABFBE0E-96E9-471E-868D-0524142A9E28}"/>
              </a:ext>
            </a:extLst>
          </p:cNvPr>
          <p:cNvCxnSpPr>
            <a:cxnSpLocks noChangeAspect="1"/>
            <a:stCxn id="102" idx="0"/>
            <a:endCxn id="117" idx="2"/>
          </p:cNvCxnSpPr>
          <p:nvPr/>
        </p:nvCxnSpPr>
        <p:spPr>
          <a:xfrm flipV="1">
            <a:off x="6896458"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E3339082-53B2-462E-B675-BA43703A4C11}"/>
              </a:ext>
            </a:extLst>
          </p:cNvPr>
          <p:cNvCxnSpPr>
            <a:cxnSpLocks noChangeAspect="1"/>
            <a:stCxn id="103" idx="0"/>
            <a:endCxn id="120" idx="2"/>
          </p:cNvCxnSpPr>
          <p:nvPr/>
        </p:nvCxnSpPr>
        <p:spPr>
          <a:xfrm flipV="1">
            <a:off x="8484700"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C9FBF61-F822-455C-AB9E-2A45F62135B8}"/>
              </a:ext>
            </a:extLst>
          </p:cNvPr>
          <p:cNvCxnSpPr>
            <a:cxnSpLocks noChangeAspect="1"/>
            <a:stCxn id="104" idx="0"/>
            <a:endCxn id="123" idx="2"/>
          </p:cNvCxnSpPr>
          <p:nvPr/>
        </p:nvCxnSpPr>
        <p:spPr>
          <a:xfrm flipV="1">
            <a:off x="10072942"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876ABF53-2660-4F2D-ACBC-03A150FFFF5A}"/>
              </a:ext>
            </a:extLst>
          </p:cNvPr>
          <p:cNvCxnSpPr>
            <a:cxnSpLocks noChangeAspect="1"/>
            <a:stCxn id="105" idx="0"/>
            <a:endCxn id="126" idx="2"/>
          </p:cNvCxnSpPr>
          <p:nvPr/>
        </p:nvCxnSpPr>
        <p:spPr>
          <a:xfrm flipV="1">
            <a:off x="11661184"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7053C308-05E6-469B-830A-2A6C60870AB3}"/>
              </a:ext>
            </a:extLst>
          </p:cNvPr>
          <p:cNvCxnSpPr>
            <a:cxnSpLocks noChangeAspect="1"/>
            <a:stCxn id="106" idx="0"/>
            <a:endCxn id="129" idx="2"/>
          </p:cNvCxnSpPr>
          <p:nvPr/>
        </p:nvCxnSpPr>
        <p:spPr>
          <a:xfrm flipV="1">
            <a:off x="13249426"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780A60C7-219A-4EA2-8F03-8E2C71ACA504}"/>
              </a:ext>
            </a:extLst>
          </p:cNvPr>
          <p:cNvCxnSpPr>
            <a:cxnSpLocks noChangeAspect="1"/>
            <a:stCxn id="107" idx="0"/>
            <a:endCxn id="132" idx="2"/>
          </p:cNvCxnSpPr>
          <p:nvPr/>
        </p:nvCxnSpPr>
        <p:spPr>
          <a:xfrm flipV="1">
            <a:off x="14837668"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6165BF1-485A-4B15-8D04-AFA2E04F3529}"/>
              </a:ext>
            </a:extLst>
          </p:cNvPr>
          <p:cNvCxnSpPr>
            <a:cxnSpLocks noChangeAspect="1"/>
            <a:stCxn id="108" idx="0"/>
            <a:endCxn id="135" idx="2"/>
          </p:cNvCxnSpPr>
          <p:nvPr/>
        </p:nvCxnSpPr>
        <p:spPr>
          <a:xfrm flipV="1">
            <a:off x="16425910"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58FFF2A-6284-4E32-85C2-9808DBAD867A}"/>
              </a:ext>
            </a:extLst>
          </p:cNvPr>
          <p:cNvCxnSpPr>
            <a:cxnSpLocks noChangeAspect="1"/>
            <a:stCxn id="109" idx="0"/>
            <a:endCxn id="138" idx="2"/>
          </p:cNvCxnSpPr>
          <p:nvPr/>
        </p:nvCxnSpPr>
        <p:spPr>
          <a:xfrm flipV="1">
            <a:off x="18014154" y="9340424"/>
            <a:ext cx="0" cy="784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CC3A290-240C-4C1F-BA61-191BD3CDAA94}"/>
              </a:ext>
            </a:extLst>
          </p:cNvPr>
          <p:cNvCxnSpPr>
            <a:cxnSpLocks noChangeAspect="1"/>
            <a:stCxn id="112" idx="3"/>
            <a:endCxn id="115" idx="1"/>
          </p:cNvCxnSpPr>
          <p:nvPr/>
        </p:nvCxnSpPr>
        <p:spPr>
          <a:xfrm>
            <a:off x="4182933"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3C3056A-9C3A-48BC-9D19-6114BB97D726}"/>
              </a:ext>
            </a:extLst>
          </p:cNvPr>
          <p:cNvCxnSpPr>
            <a:cxnSpLocks noChangeAspect="1"/>
            <a:stCxn id="115" idx="3"/>
            <a:endCxn id="118" idx="1"/>
          </p:cNvCxnSpPr>
          <p:nvPr/>
        </p:nvCxnSpPr>
        <p:spPr>
          <a:xfrm>
            <a:off x="5771175"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B5FADD13-47A8-4D9F-B15F-0E0B27C258D2}"/>
              </a:ext>
            </a:extLst>
          </p:cNvPr>
          <p:cNvCxnSpPr>
            <a:cxnSpLocks noChangeAspect="1"/>
            <a:stCxn id="118" idx="3"/>
            <a:endCxn id="121" idx="1"/>
          </p:cNvCxnSpPr>
          <p:nvPr/>
        </p:nvCxnSpPr>
        <p:spPr>
          <a:xfrm>
            <a:off x="7359417"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1980923B-BF39-458B-8039-EECF48148A34}"/>
              </a:ext>
            </a:extLst>
          </p:cNvPr>
          <p:cNvCxnSpPr>
            <a:cxnSpLocks noChangeAspect="1"/>
            <a:stCxn id="121" idx="3"/>
            <a:endCxn id="124" idx="1"/>
          </p:cNvCxnSpPr>
          <p:nvPr/>
        </p:nvCxnSpPr>
        <p:spPr>
          <a:xfrm>
            <a:off x="8947659"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2F22C2D5-F35A-4F26-A35E-471AE491709A}"/>
              </a:ext>
            </a:extLst>
          </p:cNvPr>
          <p:cNvCxnSpPr>
            <a:cxnSpLocks noChangeAspect="1"/>
            <a:stCxn id="124" idx="3"/>
            <a:endCxn id="127" idx="1"/>
          </p:cNvCxnSpPr>
          <p:nvPr/>
        </p:nvCxnSpPr>
        <p:spPr>
          <a:xfrm>
            <a:off x="10535901"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6CBE78BB-CB6A-4CE3-B748-19B658A2C7C2}"/>
              </a:ext>
            </a:extLst>
          </p:cNvPr>
          <p:cNvCxnSpPr>
            <a:cxnSpLocks noChangeAspect="1"/>
            <a:stCxn id="127" idx="3"/>
            <a:endCxn id="130" idx="1"/>
          </p:cNvCxnSpPr>
          <p:nvPr/>
        </p:nvCxnSpPr>
        <p:spPr>
          <a:xfrm>
            <a:off x="12124143"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12CE9441-0833-40EF-B8E7-D982B2ACC669}"/>
              </a:ext>
            </a:extLst>
          </p:cNvPr>
          <p:cNvCxnSpPr>
            <a:cxnSpLocks noChangeAspect="1"/>
            <a:stCxn id="130" idx="3"/>
            <a:endCxn id="133" idx="1"/>
          </p:cNvCxnSpPr>
          <p:nvPr/>
        </p:nvCxnSpPr>
        <p:spPr>
          <a:xfrm>
            <a:off x="13712385"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D262BE4A-EDCF-4C0E-8908-EDD2AC4BD892}"/>
              </a:ext>
            </a:extLst>
          </p:cNvPr>
          <p:cNvCxnSpPr>
            <a:cxnSpLocks noChangeAspect="1"/>
            <a:stCxn id="133" idx="3"/>
            <a:endCxn id="136" idx="1"/>
          </p:cNvCxnSpPr>
          <p:nvPr/>
        </p:nvCxnSpPr>
        <p:spPr>
          <a:xfrm>
            <a:off x="15300627" y="7943666"/>
            <a:ext cx="662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9628295B-ABE9-4346-BE11-AFAABA53D567}"/>
              </a:ext>
            </a:extLst>
          </p:cNvPr>
          <p:cNvCxnSpPr>
            <a:cxnSpLocks noChangeAspect="1"/>
            <a:stCxn id="136" idx="3"/>
            <a:endCxn id="139" idx="1"/>
          </p:cNvCxnSpPr>
          <p:nvPr/>
        </p:nvCxnSpPr>
        <p:spPr>
          <a:xfrm>
            <a:off x="16888868" y="7943666"/>
            <a:ext cx="6623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6AC2EFD4-AFBA-40F1-9214-CBAEF86FD939}"/>
              </a:ext>
            </a:extLst>
          </p:cNvPr>
          <p:cNvCxnSpPr>
            <a:cxnSpLocks noChangeAspect="1"/>
            <a:stCxn id="139" idx="3"/>
            <a:endCxn id="110" idx="1"/>
          </p:cNvCxnSpPr>
          <p:nvPr/>
        </p:nvCxnSpPr>
        <p:spPr>
          <a:xfrm flipV="1">
            <a:off x="18477112" y="7898793"/>
            <a:ext cx="1539726" cy="448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Connector: Curved 160">
            <a:extLst>
              <a:ext uri="{FF2B5EF4-FFF2-40B4-BE49-F238E27FC236}">
                <a16:creationId xmlns:a16="http://schemas.microsoft.com/office/drawing/2014/main" id="{4FB89E46-8190-45AF-8D08-CDDF235F22D3}"/>
              </a:ext>
            </a:extLst>
          </p:cNvPr>
          <p:cNvCxnSpPr>
            <a:cxnSpLocks noChangeAspect="1"/>
            <a:stCxn id="109" idx="3"/>
            <a:endCxn id="110" idx="2"/>
          </p:cNvCxnSpPr>
          <p:nvPr/>
        </p:nvCxnSpPr>
        <p:spPr>
          <a:xfrm flipV="1">
            <a:off x="18477112" y="8314291"/>
            <a:ext cx="2205642" cy="2273579"/>
          </a:xfrm>
          <a:prstGeom prst="curvedConnector2">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AC9FF130-3EB7-4E31-850B-6C2FC05833A5}"/>
                  </a:ext>
                </a:extLst>
              </p:cNvPr>
              <p:cNvSpPr txBox="1"/>
              <p:nvPr/>
            </p:nvSpPr>
            <p:spPr>
              <a:xfrm>
                <a:off x="6502516" y="11225716"/>
                <a:ext cx="9404305" cy="912942"/>
              </a:xfrm>
              <a:prstGeom prst="rect">
                <a:avLst/>
              </a:prstGeom>
              <a:noFill/>
            </p:spPr>
            <p:txBody>
              <a:bodyPr wrap="none" lIns="0" tIns="0" rIns="0" bIns="0" rtlCol="0">
                <a:spAutoFit/>
              </a:bodyPr>
              <a:lstStyle/>
              <a:p>
                <a:pPr algn="l" defTabSz="1828800" hangingPunct="1">
                  <a:defRPr/>
                </a:pPr>
                <a14:m>
                  <m:oMathPara xmlns:m="http://schemas.openxmlformats.org/officeDocument/2006/math">
                    <m:oMathParaPr>
                      <m:jc m:val="centerGroup"/>
                    </m:oMathParaPr>
                    <m:oMath xmlns:m="http://schemas.openxmlformats.org/officeDocument/2006/math">
                      <m:sSubSup>
                        <m:sSubSupPr>
                          <m:ctrlPr>
                            <a:rPr lang="en-US" sz="4800" b="0" i="1" kern="1200">
                              <a:solidFill>
                                <a:prstClr val="black"/>
                              </a:solidFill>
                              <a:latin typeface="Cambria Math" panose="02040503050406030204" pitchFamily="18" charset="0"/>
                              <a:ea typeface="+mn-ea"/>
                              <a:cs typeface="+mn-cs"/>
                            </a:rPr>
                          </m:ctrlPr>
                        </m:sSubSupPr>
                        <m:e>
                          <m:r>
                            <a:rPr lang="en-US" sz="4800" b="0" i="1" kern="1200">
                              <a:solidFill>
                                <a:prstClr val="black"/>
                              </a:solidFill>
                              <a:latin typeface="Cambria Math" panose="02040503050406030204" pitchFamily="18" charset="0"/>
                              <a:ea typeface="+mn-ea"/>
                              <a:cs typeface="+mn-cs"/>
                            </a:rPr>
                            <m:t>𝑥</m:t>
                          </m:r>
                        </m:e>
                        <m:sub>
                          <m:r>
                            <a:rPr lang="en-US" sz="4800" b="0" i="1" kern="1200">
                              <a:solidFill>
                                <a:prstClr val="black"/>
                              </a:solidFill>
                              <a:latin typeface="Cambria Math" panose="02040503050406030204" pitchFamily="18" charset="0"/>
                              <a:ea typeface="+mn-ea"/>
                              <a:cs typeface="+mn-cs"/>
                            </a:rPr>
                            <m:t>𝑡</m:t>
                          </m:r>
                        </m:sub>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bSup>
                      <m:sSup>
                        <m:sSupPr>
                          <m:ctrlPr>
                            <a:rPr lang="en-US" sz="4800" b="0" i="1" kern="1200">
                              <a:solidFill>
                                <a:prstClr val="black"/>
                              </a:solidFill>
                              <a:latin typeface="Cambria Math" panose="02040503050406030204" pitchFamily="18" charset="0"/>
                              <a:ea typeface="+mn-ea"/>
                              <a:cs typeface="+mn-cs"/>
                            </a:rPr>
                          </m:ctrlPr>
                        </m:sSupPr>
                        <m:e>
                          <m:r>
                            <a:rPr lang="en-US" sz="4800" b="0" i="1" kern="1200">
                              <a:solidFill>
                                <a:prstClr val="black"/>
                              </a:solidFill>
                              <a:latin typeface="Cambria Math" panose="02040503050406030204" pitchFamily="18" charset="0"/>
                              <a:ea typeface="Cambria Math" panose="02040503050406030204" pitchFamily="18" charset="0"/>
                              <a:cs typeface="+mn-cs"/>
                            </a:rPr>
                            <m:t>~ </m:t>
                          </m:r>
                          <m:r>
                            <a:rPr lang="en-US" sz="4800" b="0" i="1" kern="1200">
                              <a:solidFill>
                                <a:prstClr val="black"/>
                              </a:solidFill>
                              <a:latin typeface="Cambria Math" panose="02040503050406030204" pitchFamily="18" charset="0"/>
                              <a:ea typeface="Cambria Math" panose="02040503050406030204" pitchFamily="18" charset="0"/>
                              <a:cs typeface="+mn-cs"/>
                            </a:rPr>
                            <m:t>𝐵𝑒𝑟𝑛𝑜𝑢𝑙𝑙𝑖</m:t>
                          </m:r>
                          <m:r>
                            <a:rPr lang="en-US" sz="4800" b="0" i="1" kern="1200">
                              <a:solidFill>
                                <a:prstClr val="black"/>
                              </a:solidFill>
                              <a:latin typeface="Cambria Math" panose="02040503050406030204" pitchFamily="18" charset="0"/>
                              <a:ea typeface="Cambria Math" panose="02040503050406030204" pitchFamily="18" charset="0"/>
                              <a:cs typeface="+mn-cs"/>
                            </a:rPr>
                            <m:t>(0.05+</m:t>
                          </m:r>
                          <m:r>
                            <a:rPr lang="en-US" sz="4800" b="0" i="1" kern="1200">
                              <a:solidFill>
                                <a:prstClr val="black"/>
                              </a:solidFill>
                              <a:latin typeface="Cambria Math" panose="02040503050406030204" pitchFamily="18" charset="0"/>
                              <a:ea typeface="+mn-ea"/>
                              <a:cs typeface="+mn-cs"/>
                            </a:rPr>
                            <m:t>𝐶</m:t>
                          </m:r>
                        </m:e>
                        <m:sup>
                          <m:d>
                            <m:dPr>
                              <m:ctrlPr>
                                <a:rPr lang="en-US" sz="4800" b="0" i="1" kern="1200">
                                  <a:solidFill>
                                    <a:prstClr val="black"/>
                                  </a:solidFill>
                                  <a:latin typeface="Cambria Math" panose="02040503050406030204" pitchFamily="18" charset="0"/>
                                  <a:ea typeface="+mn-ea"/>
                                  <a:cs typeface="+mn-cs"/>
                                </a:rPr>
                              </m:ctrlPr>
                            </m:dPr>
                            <m:e>
                              <m:r>
                                <a:rPr lang="en-US" sz="4800" b="0" i="1" kern="1200">
                                  <a:solidFill>
                                    <a:prstClr val="black"/>
                                  </a:solidFill>
                                  <a:latin typeface="Cambria Math" panose="02040503050406030204" pitchFamily="18" charset="0"/>
                                  <a:ea typeface="+mn-ea"/>
                                  <a:cs typeface="+mn-cs"/>
                                </a:rPr>
                                <m:t>𝑘</m:t>
                              </m:r>
                            </m:e>
                          </m:d>
                        </m:sup>
                      </m:sSup>
                      <m:r>
                        <a:rPr lang="en-US" sz="4800" b="0" i="1" kern="1200">
                          <a:solidFill>
                            <a:prstClr val="black"/>
                          </a:solidFill>
                          <a:latin typeface="Cambria Math" panose="02040503050406030204" pitchFamily="18" charset="0"/>
                          <a:ea typeface="Cambria Math" panose="02040503050406030204" pitchFamily="18" charset="0"/>
                          <a:cs typeface="+mn-cs"/>
                        </a:rPr>
                        <m:t>×0.1)</m:t>
                      </m:r>
                    </m:oMath>
                  </m:oMathPara>
                </a14:m>
                <a:endParaRPr lang="en-US" sz="4800" b="0" kern="1200" dirty="0">
                  <a:solidFill>
                    <a:prstClr val="black"/>
                  </a:solidFill>
                  <a:latin typeface="Calibri" panose="020F0502020204030204"/>
                  <a:ea typeface="+mn-ea"/>
                  <a:cs typeface="+mn-cs"/>
                </a:endParaRPr>
              </a:p>
            </p:txBody>
          </p:sp>
        </mc:Choice>
        <mc:Fallback xmlns="">
          <p:sp>
            <p:nvSpPr>
              <p:cNvPr id="211" name="TextBox 210">
                <a:extLst>
                  <a:ext uri="{FF2B5EF4-FFF2-40B4-BE49-F238E27FC236}">
                    <a16:creationId xmlns:a16="http://schemas.microsoft.com/office/drawing/2014/main" id="{AC9FF130-3EB7-4E31-850B-6C2FC05833A5}"/>
                  </a:ext>
                </a:extLst>
              </p:cNvPr>
              <p:cNvSpPr txBox="1">
                <a:spLocks noRot="1" noChangeAspect="1" noMove="1" noResize="1" noEditPoints="1" noAdjustHandles="1" noChangeArrowheads="1" noChangeShapeType="1" noTextEdit="1"/>
              </p:cNvSpPr>
              <p:nvPr/>
            </p:nvSpPr>
            <p:spPr>
              <a:xfrm>
                <a:off x="6502516" y="11225716"/>
                <a:ext cx="9404305" cy="91294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862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fade">
                                      <p:cBhvr>
                                        <p:cTn id="14" dur="500"/>
                                        <p:tgtEl>
                                          <p:spTgt spid="1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500"/>
                                        <p:tgtEl>
                                          <p:spTgt spid="1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500"/>
                                        <p:tgtEl>
                                          <p:spTgt spid="1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500"/>
                                        <p:tgtEl>
                                          <p:spTgt spid="1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5"/>
                                        </p:tgtEl>
                                        <p:attrNameLst>
                                          <p:attrName>style.visibility</p:attrName>
                                        </p:attrNameLst>
                                      </p:cBhvr>
                                      <p:to>
                                        <p:strVal val="visible"/>
                                      </p:to>
                                    </p:set>
                                    <p:animEffect transition="in" filter="fade">
                                      <p:cBhvr>
                                        <p:cTn id="26" dur="500"/>
                                        <p:tgtEl>
                                          <p:spTgt spid="1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animEffect transition="in" filter="fade">
                                      <p:cBhvr>
                                        <p:cTn id="29" dur="500"/>
                                        <p:tgtEl>
                                          <p:spTgt spid="1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8"/>
                                        </p:tgtEl>
                                        <p:attrNameLst>
                                          <p:attrName>style.visibility</p:attrName>
                                        </p:attrNameLst>
                                      </p:cBhvr>
                                      <p:to>
                                        <p:strVal val="visible"/>
                                      </p:to>
                                    </p:set>
                                    <p:animEffect transition="in" filter="fade">
                                      <p:cBhvr>
                                        <p:cTn id="35" dur="500"/>
                                        <p:tgtEl>
                                          <p:spTgt spid="1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9"/>
                                        </p:tgtEl>
                                        <p:attrNameLst>
                                          <p:attrName>style.visibility</p:attrName>
                                        </p:attrNameLst>
                                      </p:cBhvr>
                                      <p:to>
                                        <p:strVal val="visible"/>
                                      </p:to>
                                    </p:set>
                                    <p:animEffect transition="in" filter="fade">
                                      <p:cBhvr>
                                        <p:cTn id="38" dur="500"/>
                                        <p:tgtEl>
                                          <p:spTgt spid="1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0"/>
                                        </p:tgtEl>
                                        <p:attrNameLst>
                                          <p:attrName>style.visibility</p:attrName>
                                        </p:attrNameLst>
                                      </p:cBhvr>
                                      <p:to>
                                        <p:strVal val="visible"/>
                                      </p:to>
                                    </p:set>
                                    <p:animEffect transition="in" filter="fade">
                                      <p:cBhvr>
                                        <p:cTn id="41" dur="500"/>
                                        <p:tgtEl>
                                          <p:spTgt spid="1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1"/>
                                        </p:tgtEl>
                                        <p:attrNameLst>
                                          <p:attrName>style.visibility</p:attrName>
                                        </p:attrNameLst>
                                      </p:cBhvr>
                                      <p:to>
                                        <p:strVal val="visible"/>
                                      </p:to>
                                    </p:set>
                                    <p:animEffect transition="in" filter="fade">
                                      <p:cBhvr>
                                        <p:cTn id="44" dur="500"/>
                                        <p:tgtEl>
                                          <p:spTgt spid="1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fade">
                                      <p:cBhvr>
                                        <p:cTn id="47" dur="500"/>
                                        <p:tgtEl>
                                          <p:spTgt spid="1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3"/>
                                        </p:tgtEl>
                                        <p:attrNameLst>
                                          <p:attrName>style.visibility</p:attrName>
                                        </p:attrNameLst>
                                      </p:cBhvr>
                                      <p:to>
                                        <p:strVal val="visible"/>
                                      </p:to>
                                    </p:set>
                                    <p:animEffect transition="in" filter="fade">
                                      <p:cBhvr>
                                        <p:cTn id="50" dur="500"/>
                                        <p:tgtEl>
                                          <p:spTgt spid="1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4"/>
                                        </p:tgtEl>
                                        <p:attrNameLst>
                                          <p:attrName>style.visibility</p:attrName>
                                        </p:attrNameLst>
                                      </p:cBhvr>
                                      <p:to>
                                        <p:strVal val="visible"/>
                                      </p:to>
                                    </p:set>
                                    <p:animEffect transition="in" filter="fade">
                                      <p:cBhvr>
                                        <p:cTn id="53" dur="500"/>
                                        <p:tgtEl>
                                          <p:spTgt spid="1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fade">
                                      <p:cBhvr>
                                        <p:cTn id="56" dur="500"/>
                                        <p:tgtEl>
                                          <p:spTgt spid="1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6"/>
                                        </p:tgtEl>
                                        <p:attrNameLst>
                                          <p:attrName>style.visibility</p:attrName>
                                        </p:attrNameLst>
                                      </p:cBhvr>
                                      <p:to>
                                        <p:strVal val="visible"/>
                                      </p:to>
                                    </p:set>
                                    <p:animEffect transition="in" filter="fade">
                                      <p:cBhvr>
                                        <p:cTn id="59" dur="500"/>
                                        <p:tgtEl>
                                          <p:spTgt spid="1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500"/>
                                        <p:tgtEl>
                                          <p:spTgt spid="1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500"/>
                                        <p:tgtEl>
                                          <p:spTgt spid="1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fade">
                                      <p:cBhvr>
                                        <p:cTn id="71" dur="500"/>
                                        <p:tgtEl>
                                          <p:spTgt spid="13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1"/>
                                        </p:tgtEl>
                                        <p:attrNameLst>
                                          <p:attrName>style.visibility</p:attrName>
                                        </p:attrNameLst>
                                      </p:cBhvr>
                                      <p:to>
                                        <p:strVal val="visible"/>
                                      </p:to>
                                    </p:set>
                                    <p:animEffect transition="in" filter="fade">
                                      <p:cBhvr>
                                        <p:cTn id="74" dur="500"/>
                                        <p:tgtEl>
                                          <p:spTgt spid="13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2"/>
                                        </p:tgtEl>
                                        <p:attrNameLst>
                                          <p:attrName>style.visibility</p:attrName>
                                        </p:attrNameLst>
                                      </p:cBhvr>
                                      <p:to>
                                        <p:strVal val="visible"/>
                                      </p:to>
                                    </p:set>
                                    <p:animEffect transition="in" filter="fade">
                                      <p:cBhvr>
                                        <p:cTn id="77" dur="500"/>
                                        <p:tgtEl>
                                          <p:spTgt spid="1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3"/>
                                        </p:tgtEl>
                                        <p:attrNameLst>
                                          <p:attrName>style.visibility</p:attrName>
                                        </p:attrNameLst>
                                      </p:cBhvr>
                                      <p:to>
                                        <p:strVal val="visible"/>
                                      </p:to>
                                    </p:set>
                                    <p:animEffect transition="in" filter="fade">
                                      <p:cBhvr>
                                        <p:cTn id="80" dur="500"/>
                                        <p:tgtEl>
                                          <p:spTgt spid="13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34"/>
                                        </p:tgtEl>
                                        <p:attrNameLst>
                                          <p:attrName>style.visibility</p:attrName>
                                        </p:attrNameLst>
                                      </p:cBhvr>
                                      <p:to>
                                        <p:strVal val="visible"/>
                                      </p:to>
                                    </p:set>
                                    <p:animEffect transition="in" filter="fade">
                                      <p:cBhvr>
                                        <p:cTn id="83" dur="500"/>
                                        <p:tgtEl>
                                          <p:spTgt spid="13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35"/>
                                        </p:tgtEl>
                                        <p:attrNameLst>
                                          <p:attrName>style.visibility</p:attrName>
                                        </p:attrNameLst>
                                      </p:cBhvr>
                                      <p:to>
                                        <p:strVal val="visible"/>
                                      </p:to>
                                    </p:set>
                                    <p:animEffect transition="in" filter="fade">
                                      <p:cBhvr>
                                        <p:cTn id="86" dur="500"/>
                                        <p:tgtEl>
                                          <p:spTgt spid="13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36"/>
                                        </p:tgtEl>
                                        <p:attrNameLst>
                                          <p:attrName>style.visibility</p:attrName>
                                        </p:attrNameLst>
                                      </p:cBhvr>
                                      <p:to>
                                        <p:strVal val="visible"/>
                                      </p:to>
                                    </p:set>
                                    <p:animEffect transition="in" filter="fade">
                                      <p:cBhvr>
                                        <p:cTn id="89" dur="500"/>
                                        <p:tgtEl>
                                          <p:spTgt spid="1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7"/>
                                        </p:tgtEl>
                                        <p:attrNameLst>
                                          <p:attrName>style.visibility</p:attrName>
                                        </p:attrNameLst>
                                      </p:cBhvr>
                                      <p:to>
                                        <p:strVal val="visible"/>
                                      </p:to>
                                    </p:set>
                                    <p:animEffect transition="in" filter="fade">
                                      <p:cBhvr>
                                        <p:cTn id="92" dur="500"/>
                                        <p:tgtEl>
                                          <p:spTgt spid="13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38"/>
                                        </p:tgtEl>
                                        <p:attrNameLst>
                                          <p:attrName>style.visibility</p:attrName>
                                        </p:attrNameLst>
                                      </p:cBhvr>
                                      <p:to>
                                        <p:strVal val="visible"/>
                                      </p:to>
                                    </p:set>
                                    <p:animEffect transition="in" filter="fade">
                                      <p:cBhvr>
                                        <p:cTn id="95" dur="500"/>
                                        <p:tgtEl>
                                          <p:spTgt spid="13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39"/>
                                        </p:tgtEl>
                                        <p:attrNameLst>
                                          <p:attrName>style.visibility</p:attrName>
                                        </p:attrNameLst>
                                      </p:cBhvr>
                                      <p:to>
                                        <p:strVal val="visible"/>
                                      </p:to>
                                    </p:set>
                                    <p:animEffect transition="in" filter="fade">
                                      <p:cBhvr>
                                        <p:cTn id="98" dur="500"/>
                                        <p:tgtEl>
                                          <p:spTgt spid="13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40"/>
                                        </p:tgtEl>
                                        <p:attrNameLst>
                                          <p:attrName>style.visibility</p:attrName>
                                        </p:attrNameLst>
                                      </p:cBhvr>
                                      <p:to>
                                        <p:strVal val="visible"/>
                                      </p:to>
                                    </p:set>
                                    <p:animEffect transition="in" filter="fade">
                                      <p:cBhvr>
                                        <p:cTn id="101" dur="500"/>
                                        <p:tgtEl>
                                          <p:spTgt spid="140"/>
                                        </p:tgtEl>
                                      </p:cBhvr>
                                    </p:animEffect>
                                  </p:childTnLst>
                                </p:cTn>
                              </p:par>
                              <p:par>
                                <p:cTn id="102" presetID="10" presetClass="entr" presetSubtype="0" fill="hold" nodeType="withEffect">
                                  <p:stCondLst>
                                    <p:cond delay="0"/>
                                  </p:stCondLst>
                                  <p:childTnLst>
                                    <p:set>
                                      <p:cBhvr>
                                        <p:cTn id="103" dur="1" fill="hold">
                                          <p:stCondLst>
                                            <p:cond delay="0"/>
                                          </p:stCondLst>
                                        </p:cTn>
                                        <p:tgtEl>
                                          <p:spTgt spid="151"/>
                                        </p:tgtEl>
                                        <p:attrNameLst>
                                          <p:attrName>style.visibility</p:attrName>
                                        </p:attrNameLst>
                                      </p:cBhvr>
                                      <p:to>
                                        <p:strVal val="visible"/>
                                      </p:to>
                                    </p:set>
                                    <p:animEffect transition="in" filter="fade">
                                      <p:cBhvr>
                                        <p:cTn id="104" dur="500"/>
                                        <p:tgtEl>
                                          <p:spTgt spid="151"/>
                                        </p:tgtEl>
                                      </p:cBhvr>
                                    </p:animEffect>
                                  </p:childTnLst>
                                </p:cTn>
                              </p:par>
                              <p:par>
                                <p:cTn id="105" presetID="10" presetClass="entr" presetSubtype="0" fill="hold" nodeType="withEffect">
                                  <p:stCondLst>
                                    <p:cond delay="0"/>
                                  </p:stCondLst>
                                  <p:childTnLst>
                                    <p:set>
                                      <p:cBhvr>
                                        <p:cTn id="106" dur="1" fill="hold">
                                          <p:stCondLst>
                                            <p:cond delay="0"/>
                                          </p:stCondLst>
                                        </p:cTn>
                                        <p:tgtEl>
                                          <p:spTgt spid="152"/>
                                        </p:tgtEl>
                                        <p:attrNameLst>
                                          <p:attrName>style.visibility</p:attrName>
                                        </p:attrNameLst>
                                      </p:cBhvr>
                                      <p:to>
                                        <p:strVal val="visible"/>
                                      </p:to>
                                    </p:set>
                                    <p:animEffect transition="in" filter="fade">
                                      <p:cBhvr>
                                        <p:cTn id="107" dur="500"/>
                                        <p:tgtEl>
                                          <p:spTgt spid="152"/>
                                        </p:tgtEl>
                                      </p:cBhvr>
                                    </p:animEffect>
                                  </p:childTnLst>
                                </p:cTn>
                              </p:par>
                              <p:par>
                                <p:cTn id="108" presetID="10" presetClass="entr" presetSubtype="0" fill="hold" nodeType="withEffect">
                                  <p:stCondLst>
                                    <p:cond delay="0"/>
                                  </p:stCondLst>
                                  <p:childTnLst>
                                    <p:set>
                                      <p:cBhvr>
                                        <p:cTn id="109" dur="1" fill="hold">
                                          <p:stCondLst>
                                            <p:cond delay="0"/>
                                          </p:stCondLst>
                                        </p:cTn>
                                        <p:tgtEl>
                                          <p:spTgt spid="153"/>
                                        </p:tgtEl>
                                        <p:attrNameLst>
                                          <p:attrName>style.visibility</p:attrName>
                                        </p:attrNameLst>
                                      </p:cBhvr>
                                      <p:to>
                                        <p:strVal val="visible"/>
                                      </p:to>
                                    </p:set>
                                    <p:animEffect transition="in" filter="fade">
                                      <p:cBhvr>
                                        <p:cTn id="110" dur="500"/>
                                        <p:tgtEl>
                                          <p:spTgt spid="153"/>
                                        </p:tgtEl>
                                      </p:cBhvr>
                                    </p:animEffect>
                                  </p:childTnLst>
                                </p:cTn>
                              </p:par>
                              <p:par>
                                <p:cTn id="111" presetID="10" presetClass="entr" presetSubtype="0" fill="hold" nodeType="withEffect">
                                  <p:stCondLst>
                                    <p:cond delay="0"/>
                                  </p:stCondLst>
                                  <p:childTnLst>
                                    <p:set>
                                      <p:cBhvr>
                                        <p:cTn id="112" dur="1" fill="hold">
                                          <p:stCondLst>
                                            <p:cond delay="0"/>
                                          </p:stCondLst>
                                        </p:cTn>
                                        <p:tgtEl>
                                          <p:spTgt spid="154"/>
                                        </p:tgtEl>
                                        <p:attrNameLst>
                                          <p:attrName>style.visibility</p:attrName>
                                        </p:attrNameLst>
                                      </p:cBhvr>
                                      <p:to>
                                        <p:strVal val="visible"/>
                                      </p:to>
                                    </p:set>
                                    <p:animEffect transition="in" filter="fade">
                                      <p:cBhvr>
                                        <p:cTn id="113" dur="500"/>
                                        <p:tgtEl>
                                          <p:spTgt spid="154"/>
                                        </p:tgtEl>
                                      </p:cBhvr>
                                    </p:animEffect>
                                  </p:childTnLst>
                                </p:cTn>
                              </p:par>
                              <p:par>
                                <p:cTn id="114" presetID="10" presetClass="entr" presetSubtype="0" fill="hold" nodeType="withEffect">
                                  <p:stCondLst>
                                    <p:cond delay="0"/>
                                  </p:stCondLst>
                                  <p:childTnLst>
                                    <p:set>
                                      <p:cBhvr>
                                        <p:cTn id="115" dur="1" fill="hold">
                                          <p:stCondLst>
                                            <p:cond delay="0"/>
                                          </p:stCondLst>
                                        </p:cTn>
                                        <p:tgtEl>
                                          <p:spTgt spid="155"/>
                                        </p:tgtEl>
                                        <p:attrNameLst>
                                          <p:attrName>style.visibility</p:attrName>
                                        </p:attrNameLst>
                                      </p:cBhvr>
                                      <p:to>
                                        <p:strVal val="visible"/>
                                      </p:to>
                                    </p:set>
                                    <p:animEffect transition="in" filter="fade">
                                      <p:cBhvr>
                                        <p:cTn id="116" dur="500"/>
                                        <p:tgtEl>
                                          <p:spTgt spid="155"/>
                                        </p:tgtEl>
                                      </p:cBhvr>
                                    </p:animEffect>
                                  </p:childTnLst>
                                </p:cTn>
                              </p:par>
                              <p:par>
                                <p:cTn id="117" presetID="10" presetClass="entr" presetSubtype="0" fill="hold" nodeType="withEffect">
                                  <p:stCondLst>
                                    <p:cond delay="0"/>
                                  </p:stCondLst>
                                  <p:childTnLst>
                                    <p:set>
                                      <p:cBhvr>
                                        <p:cTn id="118" dur="1" fill="hold">
                                          <p:stCondLst>
                                            <p:cond delay="0"/>
                                          </p:stCondLst>
                                        </p:cTn>
                                        <p:tgtEl>
                                          <p:spTgt spid="156"/>
                                        </p:tgtEl>
                                        <p:attrNameLst>
                                          <p:attrName>style.visibility</p:attrName>
                                        </p:attrNameLst>
                                      </p:cBhvr>
                                      <p:to>
                                        <p:strVal val="visible"/>
                                      </p:to>
                                    </p:set>
                                    <p:animEffect transition="in" filter="fade">
                                      <p:cBhvr>
                                        <p:cTn id="119" dur="500"/>
                                        <p:tgtEl>
                                          <p:spTgt spid="156"/>
                                        </p:tgtEl>
                                      </p:cBhvr>
                                    </p:animEffect>
                                  </p:childTnLst>
                                </p:cTn>
                              </p:par>
                              <p:par>
                                <p:cTn id="120" presetID="10" presetClass="entr" presetSubtype="0" fill="hold" nodeType="withEffect">
                                  <p:stCondLst>
                                    <p:cond delay="0"/>
                                  </p:stCondLst>
                                  <p:childTnLst>
                                    <p:set>
                                      <p:cBhvr>
                                        <p:cTn id="121" dur="1" fill="hold">
                                          <p:stCondLst>
                                            <p:cond delay="0"/>
                                          </p:stCondLst>
                                        </p:cTn>
                                        <p:tgtEl>
                                          <p:spTgt spid="157"/>
                                        </p:tgtEl>
                                        <p:attrNameLst>
                                          <p:attrName>style.visibility</p:attrName>
                                        </p:attrNameLst>
                                      </p:cBhvr>
                                      <p:to>
                                        <p:strVal val="visible"/>
                                      </p:to>
                                    </p:set>
                                    <p:animEffect transition="in" filter="fade">
                                      <p:cBhvr>
                                        <p:cTn id="122" dur="500"/>
                                        <p:tgtEl>
                                          <p:spTgt spid="157"/>
                                        </p:tgtEl>
                                      </p:cBhvr>
                                    </p:animEffect>
                                  </p:childTnLst>
                                </p:cTn>
                              </p:par>
                              <p:par>
                                <p:cTn id="123" presetID="10" presetClass="entr" presetSubtype="0" fill="hold" nodeType="withEffect">
                                  <p:stCondLst>
                                    <p:cond delay="0"/>
                                  </p:stCondLst>
                                  <p:childTnLst>
                                    <p:set>
                                      <p:cBhvr>
                                        <p:cTn id="124" dur="1" fill="hold">
                                          <p:stCondLst>
                                            <p:cond delay="0"/>
                                          </p:stCondLst>
                                        </p:cTn>
                                        <p:tgtEl>
                                          <p:spTgt spid="158"/>
                                        </p:tgtEl>
                                        <p:attrNameLst>
                                          <p:attrName>style.visibility</p:attrName>
                                        </p:attrNameLst>
                                      </p:cBhvr>
                                      <p:to>
                                        <p:strVal val="visible"/>
                                      </p:to>
                                    </p:set>
                                    <p:animEffect transition="in" filter="fade">
                                      <p:cBhvr>
                                        <p:cTn id="125" dur="500"/>
                                        <p:tgtEl>
                                          <p:spTgt spid="158"/>
                                        </p:tgtEl>
                                      </p:cBhvr>
                                    </p:animEffect>
                                  </p:childTnLst>
                                </p:cTn>
                              </p:par>
                              <p:par>
                                <p:cTn id="126" presetID="10" presetClass="entr" presetSubtype="0" fill="hold" nodeType="withEffect">
                                  <p:stCondLst>
                                    <p:cond delay="0"/>
                                  </p:stCondLst>
                                  <p:childTnLst>
                                    <p:set>
                                      <p:cBhvr>
                                        <p:cTn id="127" dur="1" fill="hold">
                                          <p:stCondLst>
                                            <p:cond delay="0"/>
                                          </p:stCondLst>
                                        </p:cTn>
                                        <p:tgtEl>
                                          <p:spTgt spid="159"/>
                                        </p:tgtEl>
                                        <p:attrNameLst>
                                          <p:attrName>style.visibility</p:attrName>
                                        </p:attrNameLst>
                                      </p:cBhvr>
                                      <p:to>
                                        <p:strVal val="visible"/>
                                      </p:to>
                                    </p:set>
                                    <p:animEffect transition="in" filter="fade">
                                      <p:cBhvr>
                                        <p:cTn id="128" dur="500"/>
                                        <p:tgtEl>
                                          <p:spTgt spid="159"/>
                                        </p:tgtEl>
                                      </p:cBhvr>
                                    </p:animEffect>
                                  </p:childTnLst>
                                </p:cTn>
                              </p:par>
                              <p:par>
                                <p:cTn id="129" presetID="10" presetClass="entr" presetSubtype="0" fill="hold" nodeType="withEffect">
                                  <p:stCondLst>
                                    <p:cond delay="0"/>
                                  </p:stCondLst>
                                  <p:childTnLst>
                                    <p:set>
                                      <p:cBhvr>
                                        <p:cTn id="130" dur="1" fill="hold">
                                          <p:stCondLst>
                                            <p:cond delay="0"/>
                                          </p:stCondLst>
                                        </p:cTn>
                                        <p:tgtEl>
                                          <p:spTgt spid="160"/>
                                        </p:tgtEl>
                                        <p:attrNameLst>
                                          <p:attrName>style.visibility</p:attrName>
                                        </p:attrNameLst>
                                      </p:cBhvr>
                                      <p:to>
                                        <p:strVal val="visible"/>
                                      </p:to>
                                    </p:set>
                                    <p:animEffect transition="in" filter="fade">
                                      <p:cBhvr>
                                        <p:cTn id="131" dur="500"/>
                                        <p:tgtEl>
                                          <p:spTgt spid="160"/>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7">
                                            <p:txEl>
                                              <p:pRg st="0" end="0"/>
                                            </p:txEl>
                                          </p:spTgt>
                                        </p:tgtEl>
                                        <p:attrNameLst>
                                          <p:attrName>style.visibility</p:attrName>
                                        </p:attrNameLst>
                                      </p:cBhvr>
                                      <p:to>
                                        <p:strVal val="visible"/>
                                      </p:to>
                                    </p:set>
                                    <p:animEffect transition="in" filter="fade">
                                      <p:cBhvr>
                                        <p:cTn id="136" dur="500"/>
                                        <p:tgtEl>
                                          <p:spTgt spid="7">
                                            <p:txEl>
                                              <p:pRg st="0" end="0"/>
                                            </p:txEl>
                                          </p:spTgt>
                                        </p:tgtEl>
                                      </p:cBhvr>
                                    </p:animEffect>
                                  </p:childTnLst>
                                </p:cTn>
                              </p:par>
                            </p:childTnLst>
                          </p:cTn>
                        </p:par>
                        <p:par>
                          <p:cTn id="137" fill="hold">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100"/>
                                        </p:tgtEl>
                                        <p:attrNameLst>
                                          <p:attrName>style.visibility</p:attrName>
                                        </p:attrNameLst>
                                      </p:cBhvr>
                                      <p:to>
                                        <p:strVal val="visible"/>
                                      </p:to>
                                    </p:set>
                                    <p:animEffect transition="in" filter="fade">
                                      <p:cBhvr>
                                        <p:cTn id="140" dur="500"/>
                                        <p:tgtEl>
                                          <p:spTgt spid="10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01"/>
                                        </p:tgtEl>
                                        <p:attrNameLst>
                                          <p:attrName>style.visibility</p:attrName>
                                        </p:attrNameLst>
                                      </p:cBhvr>
                                      <p:to>
                                        <p:strVal val="visible"/>
                                      </p:to>
                                    </p:set>
                                    <p:animEffect transition="in" filter="fade">
                                      <p:cBhvr>
                                        <p:cTn id="143" dur="500"/>
                                        <p:tgtEl>
                                          <p:spTgt spid="10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02"/>
                                        </p:tgtEl>
                                        <p:attrNameLst>
                                          <p:attrName>style.visibility</p:attrName>
                                        </p:attrNameLst>
                                      </p:cBhvr>
                                      <p:to>
                                        <p:strVal val="visible"/>
                                      </p:to>
                                    </p:set>
                                    <p:animEffect transition="in" filter="fade">
                                      <p:cBhvr>
                                        <p:cTn id="146" dur="500"/>
                                        <p:tgtEl>
                                          <p:spTgt spid="102"/>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03"/>
                                        </p:tgtEl>
                                        <p:attrNameLst>
                                          <p:attrName>style.visibility</p:attrName>
                                        </p:attrNameLst>
                                      </p:cBhvr>
                                      <p:to>
                                        <p:strVal val="visible"/>
                                      </p:to>
                                    </p:set>
                                    <p:animEffect transition="in" filter="fade">
                                      <p:cBhvr>
                                        <p:cTn id="149" dur="500"/>
                                        <p:tgtEl>
                                          <p:spTgt spid="10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04"/>
                                        </p:tgtEl>
                                        <p:attrNameLst>
                                          <p:attrName>style.visibility</p:attrName>
                                        </p:attrNameLst>
                                      </p:cBhvr>
                                      <p:to>
                                        <p:strVal val="visible"/>
                                      </p:to>
                                    </p:set>
                                    <p:animEffect transition="in" filter="fade">
                                      <p:cBhvr>
                                        <p:cTn id="152" dur="500"/>
                                        <p:tgtEl>
                                          <p:spTgt spid="104"/>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05"/>
                                        </p:tgtEl>
                                        <p:attrNameLst>
                                          <p:attrName>style.visibility</p:attrName>
                                        </p:attrNameLst>
                                      </p:cBhvr>
                                      <p:to>
                                        <p:strVal val="visible"/>
                                      </p:to>
                                    </p:set>
                                    <p:animEffect transition="in" filter="fade">
                                      <p:cBhvr>
                                        <p:cTn id="155" dur="500"/>
                                        <p:tgtEl>
                                          <p:spTgt spid="105"/>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06"/>
                                        </p:tgtEl>
                                        <p:attrNameLst>
                                          <p:attrName>style.visibility</p:attrName>
                                        </p:attrNameLst>
                                      </p:cBhvr>
                                      <p:to>
                                        <p:strVal val="visible"/>
                                      </p:to>
                                    </p:set>
                                    <p:animEffect transition="in" filter="fade">
                                      <p:cBhvr>
                                        <p:cTn id="158" dur="500"/>
                                        <p:tgtEl>
                                          <p:spTgt spid="106"/>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07"/>
                                        </p:tgtEl>
                                        <p:attrNameLst>
                                          <p:attrName>style.visibility</p:attrName>
                                        </p:attrNameLst>
                                      </p:cBhvr>
                                      <p:to>
                                        <p:strVal val="visible"/>
                                      </p:to>
                                    </p:set>
                                    <p:animEffect transition="in" filter="fade">
                                      <p:cBhvr>
                                        <p:cTn id="161" dur="500"/>
                                        <p:tgtEl>
                                          <p:spTgt spid="107"/>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08"/>
                                        </p:tgtEl>
                                        <p:attrNameLst>
                                          <p:attrName>style.visibility</p:attrName>
                                        </p:attrNameLst>
                                      </p:cBhvr>
                                      <p:to>
                                        <p:strVal val="visible"/>
                                      </p:to>
                                    </p:set>
                                    <p:animEffect transition="in" filter="fade">
                                      <p:cBhvr>
                                        <p:cTn id="164" dur="500"/>
                                        <p:tgtEl>
                                          <p:spTgt spid="108"/>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09"/>
                                        </p:tgtEl>
                                        <p:attrNameLst>
                                          <p:attrName>style.visibility</p:attrName>
                                        </p:attrNameLst>
                                      </p:cBhvr>
                                      <p:to>
                                        <p:strVal val="visible"/>
                                      </p:to>
                                    </p:set>
                                    <p:animEffect transition="in" filter="fade">
                                      <p:cBhvr>
                                        <p:cTn id="167" dur="500"/>
                                        <p:tgtEl>
                                          <p:spTgt spid="109"/>
                                        </p:tgtEl>
                                      </p:cBhvr>
                                    </p:animEffect>
                                  </p:childTnLst>
                                </p:cTn>
                              </p:par>
                              <p:par>
                                <p:cTn id="168" presetID="10" presetClass="entr" presetSubtype="0" fill="hold" nodeType="withEffect">
                                  <p:stCondLst>
                                    <p:cond delay="0"/>
                                  </p:stCondLst>
                                  <p:childTnLst>
                                    <p:set>
                                      <p:cBhvr>
                                        <p:cTn id="169" dur="1" fill="hold">
                                          <p:stCondLst>
                                            <p:cond delay="0"/>
                                          </p:stCondLst>
                                        </p:cTn>
                                        <p:tgtEl>
                                          <p:spTgt spid="141"/>
                                        </p:tgtEl>
                                        <p:attrNameLst>
                                          <p:attrName>style.visibility</p:attrName>
                                        </p:attrNameLst>
                                      </p:cBhvr>
                                      <p:to>
                                        <p:strVal val="visible"/>
                                      </p:to>
                                    </p:set>
                                    <p:animEffect transition="in" filter="fade">
                                      <p:cBhvr>
                                        <p:cTn id="170" dur="500"/>
                                        <p:tgtEl>
                                          <p:spTgt spid="141"/>
                                        </p:tgtEl>
                                      </p:cBhvr>
                                    </p:animEffect>
                                  </p:childTnLst>
                                </p:cTn>
                              </p:par>
                              <p:par>
                                <p:cTn id="171" presetID="10" presetClass="entr" presetSubtype="0" fill="hold" nodeType="withEffect">
                                  <p:stCondLst>
                                    <p:cond delay="0"/>
                                  </p:stCondLst>
                                  <p:childTnLst>
                                    <p:set>
                                      <p:cBhvr>
                                        <p:cTn id="172" dur="1" fill="hold">
                                          <p:stCondLst>
                                            <p:cond delay="0"/>
                                          </p:stCondLst>
                                        </p:cTn>
                                        <p:tgtEl>
                                          <p:spTgt spid="142"/>
                                        </p:tgtEl>
                                        <p:attrNameLst>
                                          <p:attrName>style.visibility</p:attrName>
                                        </p:attrNameLst>
                                      </p:cBhvr>
                                      <p:to>
                                        <p:strVal val="visible"/>
                                      </p:to>
                                    </p:set>
                                    <p:animEffect transition="in" filter="fade">
                                      <p:cBhvr>
                                        <p:cTn id="173" dur="500"/>
                                        <p:tgtEl>
                                          <p:spTgt spid="142"/>
                                        </p:tgtEl>
                                      </p:cBhvr>
                                    </p:animEffect>
                                  </p:childTnLst>
                                </p:cTn>
                              </p:par>
                              <p:par>
                                <p:cTn id="174" presetID="10" presetClass="entr" presetSubtype="0" fill="hold" nodeType="withEffect">
                                  <p:stCondLst>
                                    <p:cond delay="0"/>
                                  </p:stCondLst>
                                  <p:childTnLst>
                                    <p:set>
                                      <p:cBhvr>
                                        <p:cTn id="175" dur="1" fill="hold">
                                          <p:stCondLst>
                                            <p:cond delay="0"/>
                                          </p:stCondLst>
                                        </p:cTn>
                                        <p:tgtEl>
                                          <p:spTgt spid="143"/>
                                        </p:tgtEl>
                                        <p:attrNameLst>
                                          <p:attrName>style.visibility</p:attrName>
                                        </p:attrNameLst>
                                      </p:cBhvr>
                                      <p:to>
                                        <p:strVal val="visible"/>
                                      </p:to>
                                    </p:set>
                                    <p:animEffect transition="in" filter="fade">
                                      <p:cBhvr>
                                        <p:cTn id="176" dur="500"/>
                                        <p:tgtEl>
                                          <p:spTgt spid="143"/>
                                        </p:tgtEl>
                                      </p:cBhvr>
                                    </p:animEffect>
                                  </p:childTnLst>
                                </p:cTn>
                              </p:par>
                              <p:par>
                                <p:cTn id="177" presetID="10" presetClass="entr" presetSubtype="0" fill="hold" nodeType="withEffect">
                                  <p:stCondLst>
                                    <p:cond delay="0"/>
                                  </p:stCondLst>
                                  <p:childTnLst>
                                    <p:set>
                                      <p:cBhvr>
                                        <p:cTn id="178" dur="1" fill="hold">
                                          <p:stCondLst>
                                            <p:cond delay="0"/>
                                          </p:stCondLst>
                                        </p:cTn>
                                        <p:tgtEl>
                                          <p:spTgt spid="144"/>
                                        </p:tgtEl>
                                        <p:attrNameLst>
                                          <p:attrName>style.visibility</p:attrName>
                                        </p:attrNameLst>
                                      </p:cBhvr>
                                      <p:to>
                                        <p:strVal val="visible"/>
                                      </p:to>
                                    </p:set>
                                    <p:animEffect transition="in" filter="fade">
                                      <p:cBhvr>
                                        <p:cTn id="179" dur="500"/>
                                        <p:tgtEl>
                                          <p:spTgt spid="144"/>
                                        </p:tgtEl>
                                      </p:cBhvr>
                                    </p:animEffect>
                                  </p:childTnLst>
                                </p:cTn>
                              </p:par>
                              <p:par>
                                <p:cTn id="180" presetID="10" presetClass="entr" presetSubtype="0" fill="hold" nodeType="withEffect">
                                  <p:stCondLst>
                                    <p:cond delay="0"/>
                                  </p:stCondLst>
                                  <p:childTnLst>
                                    <p:set>
                                      <p:cBhvr>
                                        <p:cTn id="181" dur="1" fill="hold">
                                          <p:stCondLst>
                                            <p:cond delay="0"/>
                                          </p:stCondLst>
                                        </p:cTn>
                                        <p:tgtEl>
                                          <p:spTgt spid="145"/>
                                        </p:tgtEl>
                                        <p:attrNameLst>
                                          <p:attrName>style.visibility</p:attrName>
                                        </p:attrNameLst>
                                      </p:cBhvr>
                                      <p:to>
                                        <p:strVal val="visible"/>
                                      </p:to>
                                    </p:set>
                                    <p:animEffect transition="in" filter="fade">
                                      <p:cBhvr>
                                        <p:cTn id="182" dur="500"/>
                                        <p:tgtEl>
                                          <p:spTgt spid="145"/>
                                        </p:tgtEl>
                                      </p:cBhvr>
                                    </p:animEffect>
                                  </p:childTnLst>
                                </p:cTn>
                              </p:par>
                              <p:par>
                                <p:cTn id="183" presetID="10" presetClass="entr" presetSubtype="0" fill="hold" nodeType="withEffect">
                                  <p:stCondLst>
                                    <p:cond delay="0"/>
                                  </p:stCondLst>
                                  <p:childTnLst>
                                    <p:set>
                                      <p:cBhvr>
                                        <p:cTn id="184" dur="1" fill="hold">
                                          <p:stCondLst>
                                            <p:cond delay="0"/>
                                          </p:stCondLst>
                                        </p:cTn>
                                        <p:tgtEl>
                                          <p:spTgt spid="146"/>
                                        </p:tgtEl>
                                        <p:attrNameLst>
                                          <p:attrName>style.visibility</p:attrName>
                                        </p:attrNameLst>
                                      </p:cBhvr>
                                      <p:to>
                                        <p:strVal val="visible"/>
                                      </p:to>
                                    </p:set>
                                    <p:animEffect transition="in" filter="fade">
                                      <p:cBhvr>
                                        <p:cTn id="185" dur="500"/>
                                        <p:tgtEl>
                                          <p:spTgt spid="146"/>
                                        </p:tgtEl>
                                      </p:cBhvr>
                                    </p:animEffect>
                                  </p:childTnLst>
                                </p:cTn>
                              </p:par>
                              <p:par>
                                <p:cTn id="186" presetID="10" presetClass="entr" presetSubtype="0" fill="hold" nodeType="withEffect">
                                  <p:stCondLst>
                                    <p:cond delay="0"/>
                                  </p:stCondLst>
                                  <p:childTnLst>
                                    <p:set>
                                      <p:cBhvr>
                                        <p:cTn id="187" dur="1" fill="hold">
                                          <p:stCondLst>
                                            <p:cond delay="0"/>
                                          </p:stCondLst>
                                        </p:cTn>
                                        <p:tgtEl>
                                          <p:spTgt spid="147"/>
                                        </p:tgtEl>
                                        <p:attrNameLst>
                                          <p:attrName>style.visibility</p:attrName>
                                        </p:attrNameLst>
                                      </p:cBhvr>
                                      <p:to>
                                        <p:strVal val="visible"/>
                                      </p:to>
                                    </p:set>
                                    <p:animEffect transition="in" filter="fade">
                                      <p:cBhvr>
                                        <p:cTn id="188" dur="500"/>
                                        <p:tgtEl>
                                          <p:spTgt spid="147"/>
                                        </p:tgtEl>
                                      </p:cBhvr>
                                    </p:animEffect>
                                  </p:childTnLst>
                                </p:cTn>
                              </p:par>
                              <p:par>
                                <p:cTn id="189" presetID="10" presetClass="entr" presetSubtype="0" fill="hold" nodeType="withEffect">
                                  <p:stCondLst>
                                    <p:cond delay="0"/>
                                  </p:stCondLst>
                                  <p:childTnLst>
                                    <p:set>
                                      <p:cBhvr>
                                        <p:cTn id="190" dur="1" fill="hold">
                                          <p:stCondLst>
                                            <p:cond delay="0"/>
                                          </p:stCondLst>
                                        </p:cTn>
                                        <p:tgtEl>
                                          <p:spTgt spid="148"/>
                                        </p:tgtEl>
                                        <p:attrNameLst>
                                          <p:attrName>style.visibility</p:attrName>
                                        </p:attrNameLst>
                                      </p:cBhvr>
                                      <p:to>
                                        <p:strVal val="visible"/>
                                      </p:to>
                                    </p:set>
                                    <p:animEffect transition="in" filter="fade">
                                      <p:cBhvr>
                                        <p:cTn id="191" dur="500"/>
                                        <p:tgtEl>
                                          <p:spTgt spid="148"/>
                                        </p:tgtEl>
                                      </p:cBhvr>
                                    </p:animEffect>
                                  </p:childTnLst>
                                </p:cTn>
                              </p:par>
                              <p:par>
                                <p:cTn id="192" presetID="10" presetClass="entr" presetSubtype="0" fill="hold" nodeType="withEffect">
                                  <p:stCondLst>
                                    <p:cond delay="0"/>
                                  </p:stCondLst>
                                  <p:childTnLst>
                                    <p:set>
                                      <p:cBhvr>
                                        <p:cTn id="193" dur="1" fill="hold">
                                          <p:stCondLst>
                                            <p:cond delay="0"/>
                                          </p:stCondLst>
                                        </p:cTn>
                                        <p:tgtEl>
                                          <p:spTgt spid="149"/>
                                        </p:tgtEl>
                                        <p:attrNameLst>
                                          <p:attrName>style.visibility</p:attrName>
                                        </p:attrNameLst>
                                      </p:cBhvr>
                                      <p:to>
                                        <p:strVal val="visible"/>
                                      </p:to>
                                    </p:set>
                                    <p:animEffect transition="in" filter="fade">
                                      <p:cBhvr>
                                        <p:cTn id="194" dur="500"/>
                                        <p:tgtEl>
                                          <p:spTgt spid="149"/>
                                        </p:tgtEl>
                                      </p:cBhvr>
                                    </p:animEffect>
                                  </p:childTnLst>
                                </p:cTn>
                              </p:par>
                              <p:par>
                                <p:cTn id="195" presetID="10" presetClass="entr" presetSubtype="0" fill="hold" nodeType="withEffect">
                                  <p:stCondLst>
                                    <p:cond delay="0"/>
                                  </p:stCondLst>
                                  <p:childTnLst>
                                    <p:set>
                                      <p:cBhvr>
                                        <p:cTn id="196" dur="1" fill="hold">
                                          <p:stCondLst>
                                            <p:cond delay="0"/>
                                          </p:stCondLst>
                                        </p:cTn>
                                        <p:tgtEl>
                                          <p:spTgt spid="150"/>
                                        </p:tgtEl>
                                        <p:attrNameLst>
                                          <p:attrName>style.visibility</p:attrName>
                                        </p:attrNameLst>
                                      </p:cBhvr>
                                      <p:to>
                                        <p:strVal val="visible"/>
                                      </p:to>
                                    </p:set>
                                    <p:animEffect transition="in" filter="fade">
                                      <p:cBhvr>
                                        <p:cTn id="197" dur="500"/>
                                        <p:tgtEl>
                                          <p:spTgt spid="150"/>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33"/>
                                        </p:tgtEl>
                                        <p:attrNameLst>
                                          <p:attrName>style.visibility</p:attrName>
                                        </p:attrNameLst>
                                      </p:cBhvr>
                                      <p:to>
                                        <p:strVal val="visible"/>
                                      </p:to>
                                    </p:set>
                                    <p:animEffect transition="in" filter="fade">
                                      <p:cBhvr>
                                        <p:cTn id="200" dur="500"/>
                                        <p:tgtEl>
                                          <p:spTgt spid="33"/>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10"/>
                                        </p:tgtEl>
                                        <p:attrNameLst>
                                          <p:attrName>style.visibility</p:attrName>
                                        </p:attrNameLst>
                                      </p:cBhvr>
                                      <p:to>
                                        <p:strVal val="visible"/>
                                      </p:to>
                                    </p:set>
                                    <p:animEffect transition="in" filter="fade">
                                      <p:cBhvr>
                                        <p:cTn id="203" dur="500"/>
                                        <p:tgtEl>
                                          <p:spTgt spid="110"/>
                                        </p:tgtEl>
                                      </p:cBhvr>
                                    </p:animEffect>
                                  </p:childTnLst>
                                </p:cTn>
                              </p:par>
                              <p:par>
                                <p:cTn id="204" presetID="10" presetClass="entr" presetSubtype="0" fill="hold" nodeType="withEffect">
                                  <p:stCondLst>
                                    <p:cond delay="0"/>
                                  </p:stCondLst>
                                  <p:childTnLst>
                                    <p:set>
                                      <p:cBhvr>
                                        <p:cTn id="205" dur="1" fill="hold">
                                          <p:stCondLst>
                                            <p:cond delay="0"/>
                                          </p:stCondLst>
                                        </p:cTn>
                                        <p:tgtEl>
                                          <p:spTgt spid="161"/>
                                        </p:tgtEl>
                                        <p:attrNameLst>
                                          <p:attrName>style.visibility</p:attrName>
                                        </p:attrNameLst>
                                      </p:cBhvr>
                                      <p:to>
                                        <p:strVal val="visible"/>
                                      </p:to>
                                    </p:set>
                                    <p:animEffect transition="in" filter="fade">
                                      <p:cBhvr>
                                        <p:cTn id="206" dur="500"/>
                                        <p:tgtEl>
                                          <p:spTgt spid="161"/>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211"/>
                                        </p:tgtEl>
                                        <p:attrNameLst>
                                          <p:attrName>style.visibility</p:attrName>
                                        </p:attrNameLst>
                                      </p:cBhvr>
                                      <p:to>
                                        <p:strVal val="visible"/>
                                      </p:to>
                                    </p:set>
                                    <p:animEffect transition="in" filter="fade">
                                      <p:cBhvr>
                                        <p:cTn id="209"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33" grpId="0"/>
      <p:bldP spid="27" grpId="0"/>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2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791200"/>
            <a:ext cx="22860000" cy="3962400"/>
          </a:xfrm>
        </p:spPr>
        <p:txBody>
          <a:bodyPr>
            <a:normAutofit/>
          </a:bodyPr>
          <a:lstStyle/>
          <a:p>
            <a:r>
              <a:rPr lang="en-US" dirty="0"/>
              <a:t>Machine Learning Benchmarking and Analysis</a:t>
            </a:r>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8</a:t>
            </a:fld>
            <a:endParaRPr lang="en-US" altLang="en-US" dirty="0"/>
          </a:p>
        </p:txBody>
      </p:sp>
      <p:pic>
        <p:nvPicPr>
          <p:cNvPr id="3076" name="Picture 4" descr="Image title">
            <a:extLst>
              <a:ext uri="{FF2B5EF4-FFF2-40B4-BE49-F238E27FC236}">
                <a16:creationId xmlns:a16="http://schemas.microsoft.com/office/drawing/2014/main" id="{CBDEFD02-E3A9-4A3E-BBF4-961A5D954C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0" y="475695"/>
            <a:ext cx="6553200" cy="47128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iiswc.org/iiswc2018/iiswc_2018.jpg">
            <a:extLst>
              <a:ext uri="{FF2B5EF4-FFF2-40B4-BE49-F238E27FC236}">
                <a16:creationId xmlns:a16="http://schemas.microsoft.com/office/drawing/2014/main" id="{A64BE920-246C-4BF6-9E22-EDB2498BF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9529618"/>
            <a:ext cx="2904562" cy="3913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7CD277-9D79-43BF-9294-64074883D880}"/>
              </a:ext>
            </a:extLst>
          </p:cNvPr>
          <p:cNvSpPr/>
          <p:nvPr/>
        </p:nvSpPr>
        <p:spPr>
          <a:xfrm>
            <a:off x="8122234" y="11037618"/>
            <a:ext cx="5692584" cy="1446550"/>
          </a:xfrm>
          <a:prstGeom prst="rect">
            <a:avLst/>
          </a:prstGeom>
        </p:spPr>
        <p:txBody>
          <a:bodyPr wrap="none">
            <a:spAutoFit/>
          </a:bodyPr>
          <a:lstStyle/>
          <a:p>
            <a:r>
              <a:rPr lang="en-CA" sz="8800" i="1" dirty="0" err="1">
                <a:solidFill>
                  <a:srgbClr val="333333"/>
                </a:solidFill>
                <a:latin typeface="FjallaOne"/>
              </a:rPr>
              <a:t>MLSys</a:t>
            </a:r>
            <a:r>
              <a:rPr lang="en-CA" sz="8800" i="1" dirty="0">
                <a:solidFill>
                  <a:srgbClr val="333333"/>
                </a:solidFill>
                <a:latin typeface="FjallaOne"/>
              </a:rPr>
              <a:t> 2020</a:t>
            </a:r>
            <a:endParaRPr lang="en-CA" sz="8800" i="1" dirty="0"/>
          </a:p>
        </p:txBody>
      </p:sp>
      <p:pic>
        <p:nvPicPr>
          <p:cNvPr id="5" name="Picture 2" descr="Image result for isca 2020">
            <a:extLst>
              <a:ext uri="{FF2B5EF4-FFF2-40B4-BE49-F238E27FC236}">
                <a16:creationId xmlns:a16="http://schemas.microsoft.com/office/drawing/2014/main" id="{79F9CFF9-0F55-4911-BB69-10F2C187B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8761" y="10634209"/>
            <a:ext cx="4384862" cy="26060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21446A8-D9B7-4EF1-924E-82CA60C8F930}"/>
              </a:ext>
            </a:extLst>
          </p:cNvPr>
          <p:cNvSpPr/>
          <p:nvPr/>
        </p:nvSpPr>
        <p:spPr>
          <a:xfrm>
            <a:off x="17602589" y="9564611"/>
            <a:ext cx="2717411" cy="830997"/>
          </a:xfrm>
          <a:prstGeom prst="rect">
            <a:avLst/>
          </a:prstGeom>
        </p:spPr>
        <p:txBody>
          <a:bodyPr wrap="none">
            <a:spAutoFit/>
          </a:bodyPr>
          <a:lstStyle/>
          <a:p>
            <a:r>
              <a:rPr lang="en-CA" sz="4800" i="1" dirty="0">
                <a:solidFill>
                  <a:srgbClr val="333333"/>
                </a:solidFill>
                <a:latin typeface="FjallaOne"/>
              </a:rPr>
              <a:t>ISCA 2020</a:t>
            </a:r>
            <a:endParaRPr lang="en-CA" sz="4800" i="1" dirty="0"/>
          </a:p>
        </p:txBody>
      </p:sp>
    </p:spTree>
    <p:extLst>
      <p:ext uri="{BB962C8B-B14F-4D97-AF65-F5344CB8AC3E}">
        <p14:creationId xmlns:p14="http://schemas.microsoft.com/office/powerpoint/2010/main" val="884879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Methodology: Environment</a:t>
            </a:r>
          </a:p>
        </p:txBody>
      </p:sp>
      <p:sp>
        <p:nvSpPr>
          <p:cNvPr id="3" name="Slide Number Placeholder 2">
            <a:extLst>
              <a:ext uri="{FF2B5EF4-FFF2-40B4-BE49-F238E27FC236}">
                <a16:creationId xmlns:a16="http://schemas.microsoft.com/office/drawing/2014/main" id="{F3FDCDAD-4107-4F12-9D58-BD3191A8CAA8}"/>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80</a:t>
            </a:fld>
            <a:endParaRPr lang="en-US" sz="2400" b="0" kern="1200" dirty="0">
              <a:solidFill>
                <a:prstClr val="black">
                  <a:tint val="75000"/>
                </a:prstClr>
              </a:solidFill>
              <a:latin typeface="Calibri" panose="020F0502020204030204"/>
              <a:ea typeface="+mn-ea"/>
              <a:cs typeface="+mn-cs"/>
            </a:endParaRPr>
          </a:p>
        </p:txBody>
      </p:sp>
      <p:sp>
        <p:nvSpPr>
          <p:cNvPr id="13" name="Content Placeholder 6">
            <a:extLst>
              <a:ext uri="{FF2B5EF4-FFF2-40B4-BE49-F238E27FC236}">
                <a16:creationId xmlns:a16="http://schemas.microsoft.com/office/drawing/2014/main" id="{34106D27-EC0F-42AF-A338-2A8625EFB74A}"/>
              </a:ext>
            </a:extLst>
          </p:cNvPr>
          <p:cNvSpPr txBox="1">
            <a:spLocks/>
          </p:cNvSpPr>
          <p:nvPr/>
        </p:nvSpPr>
        <p:spPr>
          <a:xfrm>
            <a:off x="1676401" y="6078826"/>
            <a:ext cx="3364014" cy="99603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Baseline:</a:t>
            </a:r>
            <a:endParaRPr lang="en-US" sz="5600" b="0" dirty="0">
              <a:solidFill>
                <a:prstClr val="black"/>
              </a:solidFill>
              <a:latin typeface="Calibri" panose="020F0502020204030204"/>
            </a:endParaRPr>
          </a:p>
        </p:txBody>
      </p:sp>
      <p:sp>
        <p:nvSpPr>
          <p:cNvPr id="14" name="Content Placeholder 6">
            <a:extLst>
              <a:ext uri="{FF2B5EF4-FFF2-40B4-BE49-F238E27FC236}">
                <a16:creationId xmlns:a16="http://schemas.microsoft.com/office/drawing/2014/main" id="{B441CD9D-3262-407D-BCCC-0FB7007E5D2C}"/>
              </a:ext>
            </a:extLst>
          </p:cNvPr>
          <p:cNvSpPr txBox="1">
            <a:spLocks/>
          </p:cNvSpPr>
          <p:nvPr/>
        </p:nvSpPr>
        <p:spPr>
          <a:xfrm>
            <a:off x="1676401" y="9758459"/>
            <a:ext cx="14523342" cy="109360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Implementation:</a:t>
            </a:r>
            <a:r>
              <a:rPr lang="en-US" sz="5600" b="0" dirty="0">
                <a:solidFill>
                  <a:prstClr val="black"/>
                </a:solidFill>
                <a:latin typeface="Calibri" panose="020F0502020204030204"/>
              </a:rPr>
              <a:t> custom CUDA 10 kernels.</a:t>
            </a:r>
          </a:p>
        </p:txBody>
      </p:sp>
      <p:sp>
        <p:nvSpPr>
          <p:cNvPr id="15" name="Content Placeholder 6">
            <a:extLst>
              <a:ext uri="{FF2B5EF4-FFF2-40B4-BE49-F238E27FC236}">
                <a16:creationId xmlns:a16="http://schemas.microsoft.com/office/drawing/2014/main" id="{E368D0F0-B944-438B-B9C3-D95FFAB7465C}"/>
              </a:ext>
            </a:extLst>
          </p:cNvPr>
          <p:cNvSpPr txBox="1">
            <a:spLocks/>
          </p:cNvSpPr>
          <p:nvPr/>
        </p:nvSpPr>
        <p:spPr>
          <a:xfrm>
            <a:off x="1676400" y="4202453"/>
            <a:ext cx="3530600" cy="109360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5600" b="0" u="sng" dirty="0">
                <a:solidFill>
                  <a:prstClr val="black"/>
                </a:solidFill>
                <a:latin typeface="Calibri" panose="020F0502020204030204"/>
              </a:rPr>
              <a:t>Hardware:</a:t>
            </a:r>
            <a:endParaRPr lang="en-US" sz="5600" b="0" dirty="0">
              <a:solidFill>
                <a:prstClr val="black"/>
              </a:solidFill>
              <a:latin typeface="Calibri" panose="020F0502020204030204"/>
            </a:endParaRPr>
          </a:p>
        </p:txBody>
      </p:sp>
      <p:pic>
        <p:nvPicPr>
          <p:cNvPr id="17" name="Picture 16" descr="A picture containing drawing&#10;&#10;Description automatically generated">
            <a:extLst>
              <a:ext uri="{FF2B5EF4-FFF2-40B4-BE49-F238E27FC236}">
                <a16:creationId xmlns:a16="http://schemas.microsoft.com/office/drawing/2014/main" id="{198AB3F0-0FE2-4EC9-AA2F-FE2C4128E8C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97853" y="5192832"/>
            <a:ext cx="3859318" cy="2479448"/>
          </a:xfrm>
          <a:prstGeom prst="rect">
            <a:avLst/>
          </a:prstGeom>
        </p:spPr>
      </p:pic>
      <p:sp>
        <p:nvSpPr>
          <p:cNvPr id="23" name="Content Placeholder 6">
            <a:extLst>
              <a:ext uri="{FF2B5EF4-FFF2-40B4-BE49-F238E27FC236}">
                <a16:creationId xmlns:a16="http://schemas.microsoft.com/office/drawing/2014/main" id="{5FBA2F18-2E81-48CB-B64A-388A4179A557}"/>
              </a:ext>
            </a:extLst>
          </p:cNvPr>
          <p:cNvSpPr txBox="1">
            <a:spLocks/>
          </p:cNvSpPr>
          <p:nvPr/>
        </p:nvSpPr>
        <p:spPr>
          <a:xfrm>
            <a:off x="12352479" y="4256428"/>
            <a:ext cx="3129326" cy="99603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5600" b="0" dirty="0">
                <a:solidFill>
                  <a:prstClr val="black"/>
                </a:solidFill>
                <a:latin typeface="Calibri" panose="020F0502020204030204"/>
              </a:rPr>
              <a:t>RTX 2070</a:t>
            </a:r>
          </a:p>
        </p:txBody>
      </p:sp>
      <p:sp>
        <p:nvSpPr>
          <p:cNvPr id="26" name="Rectangle 25">
            <a:extLst>
              <a:ext uri="{FF2B5EF4-FFF2-40B4-BE49-F238E27FC236}">
                <a16:creationId xmlns:a16="http://schemas.microsoft.com/office/drawing/2014/main" id="{D9A8028F-891F-4651-97FF-436440699396}"/>
              </a:ext>
            </a:extLst>
          </p:cNvPr>
          <p:cNvSpPr/>
          <p:nvPr/>
        </p:nvSpPr>
        <p:spPr>
          <a:xfrm>
            <a:off x="19836975" y="7911070"/>
            <a:ext cx="1977434" cy="954107"/>
          </a:xfrm>
          <a:prstGeom prst="rect">
            <a:avLst/>
          </a:prstGeom>
        </p:spPr>
        <p:txBody>
          <a:bodyPr wrap="square">
            <a:spAutoFit/>
          </a:bodyPr>
          <a:lstStyle/>
          <a:p>
            <a:pPr defTabSz="1828800" hangingPunct="1">
              <a:defRPr/>
            </a:pPr>
            <a:r>
              <a:rPr lang="en-US" sz="5600" b="0" kern="1200" dirty="0">
                <a:solidFill>
                  <a:prstClr val="black"/>
                </a:solidFill>
                <a:latin typeface="Calibri" panose="020F0502020204030204"/>
                <a:ea typeface="+mn-ea"/>
                <a:cs typeface="+mn-cs"/>
              </a:rPr>
              <a:t>1.2</a:t>
            </a:r>
          </a:p>
        </p:txBody>
      </p:sp>
      <p:pic>
        <p:nvPicPr>
          <p:cNvPr id="30" name="Picture 29" descr="A close up of a sign&#10;&#10;Description automatically generated">
            <a:extLst>
              <a:ext uri="{FF2B5EF4-FFF2-40B4-BE49-F238E27FC236}">
                <a16:creationId xmlns:a16="http://schemas.microsoft.com/office/drawing/2014/main" id="{CCE1A917-3FE7-4FFC-8BAA-2CB5675FDB9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764" r="9276"/>
          <a:stretch/>
        </p:blipFill>
        <p:spPr>
          <a:xfrm>
            <a:off x="5497853" y="7871310"/>
            <a:ext cx="4614150" cy="1125960"/>
          </a:xfrm>
          <a:prstGeom prst="rect">
            <a:avLst/>
          </a:prstGeom>
        </p:spPr>
      </p:pic>
      <p:sp>
        <p:nvSpPr>
          <p:cNvPr id="32" name="Rectangle 31">
            <a:extLst>
              <a:ext uri="{FF2B5EF4-FFF2-40B4-BE49-F238E27FC236}">
                <a16:creationId xmlns:a16="http://schemas.microsoft.com/office/drawing/2014/main" id="{7FCCDDE2-0EE2-4A6E-8807-8945F0698B30}"/>
              </a:ext>
            </a:extLst>
          </p:cNvPr>
          <p:cNvSpPr/>
          <p:nvPr/>
        </p:nvSpPr>
        <p:spPr>
          <a:xfrm>
            <a:off x="19905137" y="5909336"/>
            <a:ext cx="1841110" cy="954107"/>
          </a:xfrm>
          <a:prstGeom prst="rect">
            <a:avLst/>
          </a:prstGeom>
        </p:spPr>
        <p:txBody>
          <a:bodyPr wrap="square">
            <a:spAutoFit/>
          </a:bodyPr>
          <a:lstStyle/>
          <a:p>
            <a:pPr algn="l" defTabSz="1828800" hangingPunct="1">
              <a:defRPr/>
            </a:pPr>
            <a:r>
              <a:rPr lang="en-US" sz="5600" b="0" kern="1200" dirty="0">
                <a:solidFill>
                  <a:prstClr val="black"/>
                </a:solidFill>
                <a:latin typeface="Calibri" panose="020F0502020204030204"/>
                <a:ea typeface="+mn-ea"/>
                <a:cs typeface="+mn-cs"/>
              </a:rPr>
              <a:t>7.6.2</a:t>
            </a:r>
          </a:p>
        </p:txBody>
      </p:sp>
      <p:sp>
        <p:nvSpPr>
          <p:cNvPr id="29" name="Content Placeholder 6">
            <a:extLst>
              <a:ext uri="{FF2B5EF4-FFF2-40B4-BE49-F238E27FC236}">
                <a16:creationId xmlns:a16="http://schemas.microsoft.com/office/drawing/2014/main" id="{19C19B7A-B59B-4654-B9AF-F27725DC044C}"/>
              </a:ext>
            </a:extLst>
          </p:cNvPr>
          <p:cNvSpPr txBox="1">
            <a:spLocks/>
          </p:cNvSpPr>
          <p:nvPr/>
        </p:nvSpPr>
        <p:spPr>
          <a:xfrm>
            <a:off x="18899213" y="4202452"/>
            <a:ext cx="3852958" cy="99603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US" sz="5600" b="0" dirty="0">
                <a:solidFill>
                  <a:prstClr val="black"/>
                </a:solidFill>
                <a:latin typeface="Calibri" panose="020F0502020204030204"/>
              </a:rPr>
              <a:t>RTX 2080 </a:t>
            </a:r>
            <a:r>
              <a:rPr lang="en-US" sz="5600" b="0" dirty="0" err="1">
                <a:solidFill>
                  <a:prstClr val="black"/>
                </a:solidFill>
                <a:latin typeface="Calibri" panose="020F0502020204030204"/>
              </a:rPr>
              <a:t>Ti</a:t>
            </a:r>
            <a:endParaRPr lang="en-US" sz="5600" b="0" dirty="0">
              <a:solidFill>
                <a:prstClr val="black"/>
              </a:solidFill>
              <a:latin typeface="Calibri" panose="020F0502020204030204"/>
            </a:endParaRPr>
          </a:p>
        </p:txBody>
      </p:sp>
      <p:sp>
        <p:nvSpPr>
          <p:cNvPr id="35" name="Rectangle 34">
            <a:extLst>
              <a:ext uri="{FF2B5EF4-FFF2-40B4-BE49-F238E27FC236}">
                <a16:creationId xmlns:a16="http://schemas.microsoft.com/office/drawing/2014/main" id="{B93B35D0-CA2E-4BBB-AD1B-01ECCF0C9ACC}"/>
              </a:ext>
            </a:extLst>
          </p:cNvPr>
          <p:cNvSpPr/>
          <p:nvPr/>
        </p:nvSpPr>
        <p:spPr>
          <a:xfrm>
            <a:off x="12902016" y="5909336"/>
            <a:ext cx="2030248" cy="954107"/>
          </a:xfrm>
          <a:prstGeom prst="rect">
            <a:avLst/>
          </a:prstGeom>
        </p:spPr>
        <p:txBody>
          <a:bodyPr wrap="square">
            <a:spAutoFit/>
          </a:bodyPr>
          <a:lstStyle/>
          <a:p>
            <a:pPr defTabSz="1828800" hangingPunct="1">
              <a:defRPr/>
            </a:pPr>
            <a:r>
              <a:rPr lang="en-US" sz="5600" b="0" kern="1200" dirty="0">
                <a:solidFill>
                  <a:prstClr val="black"/>
                </a:solidFill>
                <a:latin typeface="Calibri" panose="020F0502020204030204"/>
                <a:ea typeface="+mn-ea"/>
                <a:cs typeface="+mn-cs"/>
              </a:rPr>
              <a:t>7.5.1</a:t>
            </a:r>
          </a:p>
        </p:txBody>
      </p:sp>
      <p:sp>
        <p:nvSpPr>
          <p:cNvPr id="36" name="Rectangle 35">
            <a:extLst>
              <a:ext uri="{FF2B5EF4-FFF2-40B4-BE49-F238E27FC236}">
                <a16:creationId xmlns:a16="http://schemas.microsoft.com/office/drawing/2014/main" id="{DB893F54-D87D-404F-8BC4-CD84EC9E2DD8}"/>
              </a:ext>
            </a:extLst>
          </p:cNvPr>
          <p:cNvSpPr/>
          <p:nvPr/>
        </p:nvSpPr>
        <p:spPr>
          <a:xfrm>
            <a:off x="12928425" y="7911070"/>
            <a:ext cx="1977434" cy="954107"/>
          </a:xfrm>
          <a:prstGeom prst="rect">
            <a:avLst/>
          </a:prstGeom>
        </p:spPr>
        <p:txBody>
          <a:bodyPr wrap="square">
            <a:spAutoFit/>
          </a:bodyPr>
          <a:lstStyle/>
          <a:p>
            <a:pPr defTabSz="1828800" hangingPunct="1">
              <a:defRPr/>
            </a:pPr>
            <a:r>
              <a:rPr lang="en-US" sz="5600" b="0" kern="1200" dirty="0">
                <a:solidFill>
                  <a:prstClr val="black"/>
                </a:solidFill>
                <a:latin typeface="Calibri" panose="020F0502020204030204"/>
                <a:ea typeface="+mn-ea"/>
                <a:cs typeface="+mn-cs"/>
              </a:rPr>
              <a:t>1.1</a:t>
            </a:r>
          </a:p>
        </p:txBody>
      </p:sp>
    </p:spTree>
    <p:extLst>
      <p:ext uri="{BB962C8B-B14F-4D97-AF65-F5344CB8AC3E}">
        <p14:creationId xmlns:p14="http://schemas.microsoft.com/office/powerpoint/2010/main" val="10677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0" nodeType="clickEffect">
                                  <p:stCondLst>
                                    <p:cond delay="0"/>
                                  </p:stCondLst>
                                  <p:childTnLst>
                                    <p:set>
                                      <p:cBhvr>
                                        <p:cTn id="45" dur="indefinite"/>
                                        <p:tgtEl>
                                          <p:spTgt spid="23"/>
                                        </p:tgtEl>
                                        <p:attrNameLst>
                                          <p:attrName>style.opacity</p:attrName>
                                        </p:attrNameLst>
                                      </p:cBhvr>
                                      <p:to>
                                        <p:strVal val="0.25"/>
                                      </p:to>
                                    </p:set>
                                    <p:animEffect filter="image" prLst="opacity: 0.25">
                                      <p:cBhvr rctx="IE">
                                        <p:cTn id="46" dur="indefinite"/>
                                        <p:tgtEl>
                                          <p:spTgt spid="23"/>
                                        </p:tgtEl>
                                      </p:cBhvr>
                                    </p:animEffect>
                                  </p:childTnLst>
                                </p:cTn>
                              </p:par>
                              <p:par>
                                <p:cTn id="47" presetID="9" presetClass="emph" presetSubtype="0" grpId="0" nodeType="withEffect">
                                  <p:stCondLst>
                                    <p:cond delay="0"/>
                                  </p:stCondLst>
                                  <p:childTnLst>
                                    <p:set>
                                      <p:cBhvr>
                                        <p:cTn id="48" dur="indefinite"/>
                                        <p:tgtEl>
                                          <p:spTgt spid="35"/>
                                        </p:tgtEl>
                                        <p:attrNameLst>
                                          <p:attrName>style.opacity</p:attrName>
                                        </p:attrNameLst>
                                      </p:cBhvr>
                                      <p:to>
                                        <p:strVal val="0.25"/>
                                      </p:to>
                                    </p:set>
                                    <p:animEffect filter="image" prLst="opacity: 0.25">
                                      <p:cBhvr rctx="IE">
                                        <p:cTn id="49" dur="indefinite"/>
                                        <p:tgtEl>
                                          <p:spTgt spid="35"/>
                                        </p:tgtEl>
                                      </p:cBhvr>
                                    </p:animEffect>
                                  </p:childTnLst>
                                </p:cTn>
                              </p:par>
                              <p:par>
                                <p:cTn id="50" presetID="9" presetClass="emph" presetSubtype="0" grpId="0" nodeType="withEffect">
                                  <p:stCondLst>
                                    <p:cond delay="0"/>
                                  </p:stCondLst>
                                  <p:childTnLst>
                                    <p:set>
                                      <p:cBhvr>
                                        <p:cTn id="51" dur="indefinite"/>
                                        <p:tgtEl>
                                          <p:spTgt spid="36"/>
                                        </p:tgtEl>
                                        <p:attrNameLst>
                                          <p:attrName>style.opacity</p:attrName>
                                        </p:attrNameLst>
                                      </p:cBhvr>
                                      <p:to>
                                        <p:strVal val="0.25"/>
                                      </p:to>
                                    </p:set>
                                    <p:animEffect filter="image" prLst="opacity: 0.25">
                                      <p:cBhvr rctx="IE">
                                        <p:cTn id="52" dur="indefinite"/>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3" grpId="0"/>
      <p:bldP spid="23" grpId="1"/>
      <p:bldP spid="26" grpId="0"/>
      <p:bldP spid="32" grpId="0"/>
      <p:bldP spid="29" grpId="0"/>
      <p:bldP spid="35" grpId="0"/>
      <p:bldP spid="35" grpId="1"/>
      <p:bldP spid="36" grpId="0"/>
      <p:bldP spid="36"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4F4F586F-5EF1-42E6-9B9A-FB76E6A783A1}"/>
              </a:ext>
            </a:extLst>
          </p:cNvPr>
          <p:cNvGraphicFramePr>
            <a:graphicFrameLocks/>
          </p:cNvGraphicFramePr>
          <p:nvPr/>
        </p:nvGraphicFramePr>
        <p:xfrm>
          <a:off x="1676400" y="4587293"/>
          <a:ext cx="11837720" cy="81253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dirty="0">
                <a:solidFill>
                  <a:srgbClr val="002A5C"/>
                </a:solidFill>
              </a:rPr>
              <a:t>End-to-end Training Speedup</a:t>
            </a:r>
          </a:p>
        </p:txBody>
      </p:sp>
      <p:sp>
        <p:nvSpPr>
          <p:cNvPr id="6" name="TextBox 5">
            <a:extLst>
              <a:ext uri="{FF2B5EF4-FFF2-40B4-BE49-F238E27FC236}">
                <a16:creationId xmlns:a16="http://schemas.microsoft.com/office/drawing/2014/main" id="{A4DFC8C0-8D2E-4193-9DBD-495A310525AD}"/>
              </a:ext>
            </a:extLst>
          </p:cNvPr>
          <p:cNvSpPr txBox="1"/>
          <p:nvPr/>
        </p:nvSpPr>
        <p:spPr>
          <a:xfrm>
            <a:off x="1676400" y="3144884"/>
            <a:ext cx="12687296" cy="1569660"/>
          </a:xfrm>
          <a:prstGeom prst="rect">
            <a:avLst/>
          </a:prstGeom>
          <a:solidFill>
            <a:schemeClr val="bg1"/>
          </a:solidFill>
          <a:ln w="38100">
            <a:noFill/>
          </a:ln>
        </p:spPr>
        <p:txBody>
          <a:bodyPr wrap="square" rtlCol="0">
            <a:spAutoFit/>
          </a:bodyPr>
          <a:lstStyle/>
          <a:p>
            <a:pPr algn="l" defTabSz="1828800" hangingPunct="1">
              <a:defRPr/>
            </a:pPr>
            <a:r>
              <a:rPr lang="en-US" sz="4800" b="0" kern="1200" dirty="0">
                <a:latin typeface="Calibri" panose="020F0502020204030204"/>
                <a:ea typeface="+mn-ea"/>
                <a:cs typeface="+mn-cs"/>
              </a:rPr>
              <a:t>Training curve of BPPSA </a:t>
            </a:r>
            <a:r>
              <a:rPr lang="en-US" sz="4800" b="0" kern="1200" dirty="0" err="1">
                <a:latin typeface="Calibri" panose="020F0502020204030204"/>
                <a:ea typeface="+mn-ea"/>
                <a:cs typeface="+mn-cs"/>
              </a:rPr>
              <a:t>v.s</a:t>
            </a:r>
            <a:r>
              <a:rPr lang="en-US" sz="4800" b="0" kern="1200" dirty="0">
                <a:latin typeface="Calibri" panose="020F0502020204030204"/>
                <a:ea typeface="+mn-ea"/>
                <a:cs typeface="+mn-cs"/>
              </a:rPr>
              <a:t>. the baseline</a:t>
            </a:r>
          </a:p>
          <a:p>
            <a:pPr algn="l" defTabSz="1828800" hangingPunct="1">
              <a:defRPr/>
            </a:pPr>
            <a:r>
              <a:rPr lang="en-US" sz="4800" b="0" kern="1200" dirty="0">
                <a:latin typeface="Calibri" panose="020F0502020204030204"/>
                <a:ea typeface="+mn-ea"/>
                <a:cs typeface="+mn-cs"/>
              </a:rPr>
              <a:t>when batch size </a:t>
            </a:r>
            <a:r>
              <a:rPr lang="en-US" sz="4800" kern="1200" dirty="0">
                <a:solidFill>
                  <a:srgbClr val="8C468C"/>
                </a:solidFill>
                <a:latin typeface="Calibri" panose="020F0502020204030204"/>
                <a:ea typeface="+mn-ea"/>
                <a:cs typeface="+mn-cs"/>
              </a:rPr>
              <a:t>B</a:t>
            </a:r>
            <a:r>
              <a:rPr lang="en-US" sz="4800" b="0" kern="1200" dirty="0">
                <a:latin typeface="Calibri" panose="020F0502020204030204"/>
                <a:ea typeface="+mn-ea"/>
                <a:cs typeface="+mn-cs"/>
              </a:rPr>
              <a:t>=16, sequence length </a:t>
            </a:r>
            <a:r>
              <a:rPr lang="en-US" sz="4800" kern="1200" dirty="0">
                <a:solidFill>
                  <a:srgbClr val="8C468C"/>
                </a:solidFill>
                <a:latin typeface="Calibri" panose="020F0502020204030204"/>
                <a:ea typeface="+mn-ea"/>
                <a:cs typeface="+mn-cs"/>
              </a:rPr>
              <a:t>T</a:t>
            </a:r>
            <a:r>
              <a:rPr lang="en-US" sz="4800" b="0" kern="1200" dirty="0">
                <a:latin typeface="Calibri" panose="020F0502020204030204"/>
                <a:ea typeface="+mn-ea"/>
                <a:cs typeface="+mn-cs"/>
              </a:rPr>
              <a:t>=1000:</a:t>
            </a:r>
          </a:p>
        </p:txBody>
      </p:sp>
      <p:sp>
        <p:nvSpPr>
          <p:cNvPr id="3" name="Slide Number Placeholder 2">
            <a:extLst>
              <a:ext uri="{FF2B5EF4-FFF2-40B4-BE49-F238E27FC236}">
                <a16:creationId xmlns:a16="http://schemas.microsoft.com/office/drawing/2014/main" id="{3568E67E-701C-4BCD-92B2-6F8C0E86337F}"/>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81</a:t>
            </a:fld>
            <a:endParaRPr lang="en-US" sz="2400" b="0" kern="1200" dirty="0">
              <a:solidFill>
                <a:prstClr val="black">
                  <a:tint val="75000"/>
                </a:prstClr>
              </a:solidFill>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5BB7685F-A197-43F0-B0AE-41F9D8C91D7B}"/>
              </a:ext>
            </a:extLst>
          </p:cNvPr>
          <p:cNvCxnSpPr>
            <a:cxnSpLocks/>
          </p:cNvCxnSpPr>
          <p:nvPr/>
        </p:nvCxnSpPr>
        <p:spPr>
          <a:xfrm>
            <a:off x="7595260" y="10771920"/>
            <a:ext cx="4720564" cy="0"/>
          </a:xfrm>
          <a:prstGeom prst="straightConnector1">
            <a:avLst/>
          </a:prstGeom>
          <a:ln w="38100">
            <a:solidFill>
              <a:srgbClr val="00823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4A0708-B93D-4C12-824D-F9E7A19711CF}"/>
              </a:ext>
            </a:extLst>
          </p:cNvPr>
          <p:cNvSpPr txBox="1"/>
          <p:nvPr/>
        </p:nvSpPr>
        <p:spPr>
          <a:xfrm>
            <a:off x="13514120" y="5776304"/>
            <a:ext cx="10061976" cy="1569660"/>
          </a:xfrm>
          <a:prstGeom prst="rect">
            <a:avLst/>
          </a:prstGeom>
          <a:solidFill>
            <a:schemeClr val="bg1"/>
          </a:solidFill>
          <a:ln w="38100">
            <a:noFill/>
          </a:ln>
        </p:spPr>
        <p:txBody>
          <a:bodyPr wrap="square" rtlCol="0">
            <a:spAutoFit/>
          </a:bodyPr>
          <a:lstStyle/>
          <a:p>
            <a:pPr algn="l" defTabSz="1828800" hangingPunct="1">
              <a:defRPr/>
            </a:pPr>
            <a:r>
              <a:rPr lang="en-US" sz="4800" b="0" kern="1200" dirty="0">
                <a:latin typeface="Calibri" panose="020F0502020204030204"/>
                <a:ea typeface="+mn-ea"/>
                <a:cs typeface="+mn-cs"/>
              </a:rPr>
              <a:t>Numerical differences do </a:t>
            </a:r>
            <a:r>
              <a:rPr lang="en-US" sz="4800" kern="1200" dirty="0">
                <a:solidFill>
                  <a:srgbClr val="00823B"/>
                </a:solidFill>
                <a:latin typeface="Calibri" panose="020F0502020204030204"/>
                <a:ea typeface="+mn-ea"/>
                <a:cs typeface="+mn-cs"/>
              </a:rPr>
              <a:t>not</a:t>
            </a:r>
            <a:r>
              <a:rPr lang="en-US" sz="4800" b="0" kern="1200" dirty="0">
                <a:latin typeface="Calibri" panose="020F0502020204030204"/>
                <a:ea typeface="+mn-ea"/>
                <a:cs typeface="+mn-cs"/>
              </a:rPr>
              <a:t> effect convergence.</a:t>
            </a:r>
          </a:p>
        </p:txBody>
      </p:sp>
      <p:sp>
        <p:nvSpPr>
          <p:cNvPr id="8" name="TextBox 7">
            <a:extLst>
              <a:ext uri="{FF2B5EF4-FFF2-40B4-BE49-F238E27FC236}">
                <a16:creationId xmlns:a16="http://schemas.microsoft.com/office/drawing/2014/main" id="{495901CD-625F-4B53-8253-60367BA2ADB2}"/>
              </a:ext>
            </a:extLst>
          </p:cNvPr>
          <p:cNvSpPr txBox="1"/>
          <p:nvPr/>
        </p:nvSpPr>
        <p:spPr>
          <a:xfrm>
            <a:off x="9024012" y="11039144"/>
            <a:ext cx="12687296" cy="830997"/>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4800" kern="1200" dirty="0">
                <a:solidFill>
                  <a:srgbClr val="00823B"/>
                </a:solidFill>
                <a:latin typeface="Calibri" panose="020F0502020204030204"/>
                <a:ea typeface="+mn-ea"/>
                <a:cs typeface="+mn-cs"/>
              </a:rPr>
              <a:t>2.17× </a:t>
            </a:r>
            <a:r>
              <a:rPr lang="en-US" sz="4800" b="0" kern="1200" dirty="0">
                <a:latin typeface="Calibri" panose="020F0502020204030204"/>
                <a:ea typeface="+mn-ea"/>
                <a:cs typeface="+mn-cs"/>
              </a:rPr>
              <a:t>speedup on the </a:t>
            </a:r>
            <a:r>
              <a:rPr lang="en-US" sz="4800" b="0" kern="1200" dirty="0">
                <a:solidFill>
                  <a:prstClr val="black"/>
                </a:solidFill>
                <a:latin typeface="Calibri" panose="020F0502020204030204"/>
                <a:ea typeface="+mn-ea"/>
                <a:cs typeface="+mn-cs"/>
              </a:rPr>
              <a:t>overall</a:t>
            </a:r>
            <a:r>
              <a:rPr lang="en-US" sz="4800" b="0" kern="1200" dirty="0">
                <a:latin typeface="Calibri" panose="020F0502020204030204"/>
                <a:ea typeface="+mn-ea"/>
                <a:cs typeface="+mn-cs"/>
              </a:rPr>
              <a:t> training time.</a:t>
            </a:r>
          </a:p>
        </p:txBody>
      </p:sp>
    </p:spTree>
    <p:extLst>
      <p:ext uri="{BB962C8B-B14F-4D97-AF65-F5344CB8AC3E}">
        <p14:creationId xmlns:p14="http://schemas.microsoft.com/office/powerpoint/2010/main" val="7495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wipe(left)">
                                      <p:cBhvr>
                                        <p:cTn id="7" dur="1000"/>
                                        <p:tgtEl>
                                          <p:spTgt spid="17">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wipe(left)">
                                      <p:cBhvr>
                                        <p:cTn id="10" dur="1000"/>
                                        <p:tgtEl>
                                          <p:spTgt spid="17">
                                            <p:graphicEl>
                                              <a:chart seriesIdx="1"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Chart bld="series"/>
        </p:bldSub>
      </p:bldGraphic>
      <p:bldP spid="14"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A60B0725-0AE7-4940-8E0C-489EB83167C9}"/>
              </a:ext>
            </a:extLst>
          </p:cNvPr>
          <p:cNvGraphicFramePr>
            <a:graphicFrameLocks/>
          </p:cNvGraphicFramePr>
          <p:nvPr/>
        </p:nvGraphicFramePr>
        <p:xfrm>
          <a:off x="1676400" y="3651251"/>
          <a:ext cx="10363200" cy="870267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BC2966D-FEFC-414A-9F10-E51FA11F69D4}"/>
              </a:ext>
            </a:extLst>
          </p:cNvPr>
          <p:cNvSpPr>
            <a:spLocks noGrp="1"/>
          </p:cNvSpPr>
          <p:nvPr>
            <p:ph type="title"/>
          </p:nvPr>
        </p:nvSpPr>
        <p:spPr/>
        <p:txBody>
          <a:bodyPr/>
          <a:lstStyle/>
          <a:p>
            <a:r>
              <a:rPr lang="en-US" b="1" dirty="0">
                <a:solidFill>
                  <a:srgbClr val="002A5C"/>
                </a:solidFill>
              </a:rPr>
              <a:t>Sensitivity Analysis: Model Length</a:t>
            </a:r>
            <a:endParaRPr lang="en-US" dirty="0"/>
          </a:p>
        </p:txBody>
      </p:sp>
      <p:sp>
        <p:nvSpPr>
          <p:cNvPr id="4" name="Slide Number Placeholder 3">
            <a:extLst>
              <a:ext uri="{FF2B5EF4-FFF2-40B4-BE49-F238E27FC236}">
                <a16:creationId xmlns:a16="http://schemas.microsoft.com/office/drawing/2014/main" id="{611730F2-3DF9-403B-9855-CFD4F03AA9FA}"/>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82</a:t>
            </a:fld>
            <a:endParaRPr lang="en-US" b="0" kern="1200" dirty="0">
              <a:solidFill>
                <a:prstClr val="black">
                  <a:tint val="75000"/>
                </a:prstClr>
              </a:solidFill>
              <a:latin typeface="Calibri" panose="020F0502020204030204"/>
              <a:ea typeface="+mn-ea"/>
              <a:cs typeface="+mn-cs"/>
            </a:endParaRPr>
          </a:p>
        </p:txBody>
      </p:sp>
      <p:sp>
        <p:nvSpPr>
          <p:cNvPr id="5" name="TextBox 4">
            <a:extLst>
              <a:ext uri="{FF2B5EF4-FFF2-40B4-BE49-F238E27FC236}">
                <a16:creationId xmlns:a16="http://schemas.microsoft.com/office/drawing/2014/main" id="{78DA57ED-EDF5-451E-9EC8-479381F67B79}"/>
              </a:ext>
            </a:extLst>
          </p:cNvPr>
          <p:cNvSpPr txBox="1"/>
          <p:nvPr/>
        </p:nvSpPr>
        <p:spPr>
          <a:xfrm>
            <a:off x="12344401" y="3651250"/>
            <a:ext cx="10358462" cy="1815882"/>
          </a:xfrm>
          <a:prstGeom prst="rect">
            <a:avLst/>
          </a:prstGeom>
          <a:solidFill>
            <a:schemeClr val="bg1"/>
          </a:solidFill>
          <a:ln w="38100">
            <a:noFill/>
          </a:ln>
        </p:spPr>
        <p:txBody>
          <a:bodyPr wrap="square" rtlCol="0">
            <a:spAutoFit/>
          </a:bodyPr>
          <a:lstStyle/>
          <a:p>
            <a:pPr algn="l" defTabSz="1828800" hangingPunct="1">
              <a:defRPr/>
            </a:pPr>
            <a:r>
              <a:rPr lang="en-US" sz="5600" b="0" kern="1200" dirty="0">
                <a:latin typeface="Calibri" panose="020F0502020204030204"/>
                <a:ea typeface="+mn-ea"/>
                <a:cs typeface="+mn-cs"/>
              </a:rPr>
              <a:t>Sequence length (</a:t>
            </a:r>
            <a:r>
              <a:rPr lang="en-US" sz="5600" kern="1200" dirty="0">
                <a:solidFill>
                  <a:prstClr val="black"/>
                </a:solidFill>
                <a:latin typeface="Calibri" panose="020F0502020204030204"/>
                <a:ea typeface="+mn-ea"/>
                <a:cs typeface="+mn-cs"/>
              </a:rPr>
              <a:t>T</a:t>
            </a:r>
            <a:r>
              <a:rPr lang="en-US" sz="5600" b="0" kern="1200" dirty="0">
                <a:latin typeface="Calibri" panose="020F0502020204030204"/>
                <a:ea typeface="+mn-ea"/>
                <a:cs typeface="+mn-cs"/>
              </a:rPr>
              <a:t>) reflects the model length </a:t>
            </a:r>
            <a:r>
              <a:rPr lang="en-US" sz="5600" kern="1200" dirty="0">
                <a:solidFill>
                  <a:prstClr val="black"/>
                </a:solidFill>
                <a:latin typeface="Calibri" panose="020F0502020204030204"/>
                <a:ea typeface="+mn-ea"/>
                <a:cs typeface="+mn-cs"/>
              </a:rPr>
              <a:t>n</a:t>
            </a:r>
            <a:r>
              <a:rPr lang="en-US" sz="5600" b="0" kern="1200" dirty="0">
                <a:latin typeface="Calibri" panose="020F0502020204030204"/>
                <a:ea typeface="+mn-ea"/>
                <a:cs typeface="+mn-cs"/>
              </a:rPr>
              <a:t>.</a:t>
            </a:r>
          </a:p>
        </p:txBody>
      </p:sp>
      <p:sp>
        <p:nvSpPr>
          <p:cNvPr id="12" name="TextBox 11">
            <a:extLst>
              <a:ext uri="{FF2B5EF4-FFF2-40B4-BE49-F238E27FC236}">
                <a16:creationId xmlns:a16="http://schemas.microsoft.com/office/drawing/2014/main" id="{A9483AEC-3308-45BF-A8FE-661AC81C2943}"/>
              </a:ext>
            </a:extLst>
          </p:cNvPr>
          <p:cNvSpPr txBox="1"/>
          <p:nvPr/>
        </p:nvSpPr>
        <p:spPr>
          <a:xfrm>
            <a:off x="12505007" y="6847284"/>
            <a:ext cx="10358462" cy="1815882"/>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5600" b="0" kern="1200" dirty="0">
                <a:latin typeface="Calibri" panose="020F0502020204030204"/>
                <a:ea typeface="+mn-ea"/>
                <a:cs typeface="+mn-cs"/>
              </a:rPr>
              <a:t>BPPSA </a:t>
            </a:r>
            <a:r>
              <a:rPr lang="en-US" sz="5600" kern="1200" dirty="0">
                <a:solidFill>
                  <a:srgbClr val="00823B"/>
                </a:solidFill>
                <a:latin typeface="Calibri" panose="020F0502020204030204"/>
                <a:ea typeface="+mn-ea"/>
                <a:cs typeface="+mn-cs"/>
              </a:rPr>
              <a:t>scales</a:t>
            </a:r>
            <a:r>
              <a:rPr lang="en-US" sz="5600" b="0" kern="1200" dirty="0">
                <a:latin typeface="Calibri" panose="020F0502020204030204"/>
                <a:ea typeface="+mn-ea"/>
                <a:cs typeface="+mn-cs"/>
              </a:rPr>
              <a:t> with the model length (</a:t>
            </a:r>
            <a:r>
              <a:rPr lang="en-US" sz="5600" kern="1200" dirty="0">
                <a:solidFill>
                  <a:prstClr val="black"/>
                </a:solidFill>
                <a:latin typeface="Calibri" panose="020F0502020204030204"/>
                <a:ea typeface="+mn-ea"/>
                <a:cs typeface="+mn-cs"/>
              </a:rPr>
              <a:t>n</a:t>
            </a:r>
            <a:r>
              <a:rPr lang="en-US" sz="5600" b="0" kern="1200" dirty="0">
                <a:latin typeface="Calibri" panose="020F0502020204030204"/>
                <a:ea typeface="+mn-ea"/>
                <a:cs typeface="+mn-cs"/>
              </a:rPr>
              <a:t>);</a:t>
            </a:r>
          </a:p>
        </p:txBody>
      </p:sp>
      <p:sp>
        <p:nvSpPr>
          <p:cNvPr id="13" name="Rectangle: Rounded Corners 12">
            <a:extLst>
              <a:ext uri="{FF2B5EF4-FFF2-40B4-BE49-F238E27FC236}">
                <a16:creationId xmlns:a16="http://schemas.microsoft.com/office/drawing/2014/main" id="{F729F2CA-E20E-4D83-9637-7D2E55A3C5EC}"/>
              </a:ext>
            </a:extLst>
          </p:cNvPr>
          <p:cNvSpPr/>
          <p:nvPr/>
        </p:nvSpPr>
        <p:spPr>
          <a:xfrm>
            <a:off x="10072241" y="4275156"/>
            <a:ext cx="704618" cy="660400"/>
          </a:xfrm>
          <a:prstGeom prst="roundRect">
            <a:avLst/>
          </a:prstGeom>
          <a:noFill/>
          <a:ln w="38100">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25A300D5-1D98-4FBF-BC26-CE023B915C03}"/>
              </a:ext>
            </a:extLst>
          </p:cNvPr>
          <p:cNvSpPr txBox="1"/>
          <p:nvPr/>
        </p:nvSpPr>
        <p:spPr>
          <a:xfrm>
            <a:off x="7985343" y="4143690"/>
            <a:ext cx="2086898" cy="830997"/>
          </a:xfrm>
          <a:prstGeom prst="rect">
            <a:avLst/>
          </a:prstGeom>
          <a:solidFill>
            <a:schemeClr val="bg1"/>
          </a:solidFill>
          <a:ln w="38100">
            <a:solidFill>
              <a:srgbClr val="00823B"/>
            </a:solidFill>
          </a:ln>
        </p:spPr>
        <p:txBody>
          <a:bodyPr wrap="square" rtlCol="0">
            <a:spAutoFit/>
          </a:bodyPr>
          <a:lstStyle/>
          <a:p>
            <a:pPr algn="r" defTabSz="1828800" hangingPunct="1">
              <a:defRPr/>
            </a:pPr>
            <a:r>
              <a:rPr lang="en-US" sz="4800" kern="1200" dirty="0">
                <a:solidFill>
                  <a:srgbClr val="00823B"/>
                </a:solidFill>
                <a:latin typeface="Calibri" panose="020F0502020204030204"/>
                <a:ea typeface="+mn-ea"/>
                <a:cs typeface="+mn-cs"/>
              </a:rPr>
              <a:t>108× = </a:t>
            </a:r>
          </a:p>
        </p:txBody>
      </p:sp>
      <p:sp>
        <p:nvSpPr>
          <p:cNvPr id="3" name="Rectangle 2">
            <a:extLst>
              <a:ext uri="{FF2B5EF4-FFF2-40B4-BE49-F238E27FC236}">
                <a16:creationId xmlns:a16="http://schemas.microsoft.com/office/drawing/2014/main" id="{9930DF04-7069-44DF-8DFA-56A83D43FCF1}"/>
              </a:ext>
            </a:extLst>
          </p:cNvPr>
          <p:cNvSpPr/>
          <p:nvPr/>
        </p:nvSpPr>
        <p:spPr>
          <a:xfrm>
            <a:off x="12505008" y="9117872"/>
            <a:ext cx="10358460" cy="1815882"/>
          </a:xfrm>
          <a:prstGeom prst="rect">
            <a:avLst/>
          </a:prstGeom>
          <a:ln w="38100">
            <a:solidFill>
              <a:schemeClr val="tx1"/>
            </a:solidFill>
          </a:ln>
        </p:spPr>
        <p:txBody>
          <a:bodyPr wrap="square">
            <a:spAutoFit/>
          </a:bodyPr>
          <a:lstStyle/>
          <a:p>
            <a:pPr algn="l" defTabSz="1828800" hangingPunct="1">
              <a:defRPr/>
            </a:pPr>
            <a:r>
              <a:rPr lang="en-US" sz="5600" b="0" kern="1200" dirty="0">
                <a:latin typeface="Calibri" panose="020F0502020204030204"/>
                <a:ea typeface="+mn-ea"/>
                <a:cs typeface="+mn-cs"/>
              </a:rPr>
              <a:t>until being bounded by the number of workers (</a:t>
            </a:r>
            <a:r>
              <a:rPr lang="en-US" sz="5600" kern="1200" dirty="0">
                <a:solidFill>
                  <a:prstClr val="black"/>
                </a:solidFill>
                <a:latin typeface="Calibri" panose="020F0502020204030204"/>
                <a:ea typeface="+mn-ea"/>
                <a:cs typeface="+mn-cs"/>
              </a:rPr>
              <a:t>p</a:t>
            </a:r>
            <a:r>
              <a:rPr lang="en-US" sz="5600" b="0" kern="1200" dirty="0">
                <a:solidFill>
                  <a:prstClr val="black"/>
                </a:solidFill>
                <a:latin typeface="Calibri" panose="020F0502020204030204"/>
                <a:ea typeface="+mn-ea"/>
                <a:cs typeface="+mn-cs"/>
              </a:rPr>
              <a:t>)</a:t>
            </a:r>
            <a:r>
              <a:rPr lang="en-US" sz="5600" b="0" kern="1200" dirty="0">
                <a:latin typeface="Calibri" panose="020F0502020204030204"/>
                <a:ea typeface="+mn-ea"/>
                <a:cs typeface="+mn-cs"/>
              </a:rPr>
              <a:t>.</a:t>
            </a:r>
          </a:p>
        </p:txBody>
      </p:sp>
    </p:spTree>
    <p:extLst>
      <p:ext uri="{BB962C8B-B14F-4D97-AF65-F5344CB8AC3E}">
        <p14:creationId xmlns:p14="http://schemas.microsoft.com/office/powerpoint/2010/main" val="180832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graphicEl>
                                              <a:chart seriesIdx="0" categoryIdx="0" bldStep="ptInSeries"/>
                                            </p:graphicEl>
                                          </p:spTgt>
                                        </p:tgtEl>
                                        <p:attrNameLst>
                                          <p:attrName>style.visibility</p:attrName>
                                        </p:attrNameLst>
                                      </p:cBhvr>
                                      <p:to>
                                        <p:strVal val="visible"/>
                                      </p:to>
                                    </p:set>
                                    <p:animEffect transition="in" filter="wipe(left)">
                                      <p:cBhvr>
                                        <p:cTn id="10" dur="500"/>
                                        <p:tgtEl>
                                          <p:spTgt spid="17">
                                            <p:graphicEl>
                                              <a:chart seriesIdx="0" categoryIdx="0" bldStep="ptInSeries"/>
                                            </p:graphic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graphicEl>
                                              <a:chart seriesIdx="0" categoryIdx="1" bldStep="ptInSeries"/>
                                            </p:graphicEl>
                                          </p:spTgt>
                                        </p:tgtEl>
                                        <p:attrNameLst>
                                          <p:attrName>style.visibility</p:attrName>
                                        </p:attrNameLst>
                                      </p:cBhvr>
                                      <p:to>
                                        <p:strVal val="visible"/>
                                      </p:to>
                                    </p:set>
                                    <p:animEffect transition="in" filter="wipe(left)">
                                      <p:cBhvr>
                                        <p:cTn id="14" dur="500"/>
                                        <p:tgtEl>
                                          <p:spTgt spid="17">
                                            <p:graphicEl>
                                              <a:chart seriesIdx="0" categoryIdx="1" bldStep="ptInSeries"/>
                                            </p:graphic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7">
                                            <p:graphicEl>
                                              <a:chart seriesIdx="0" categoryIdx="2" bldStep="ptInSeries"/>
                                            </p:graphicEl>
                                          </p:spTgt>
                                        </p:tgtEl>
                                        <p:attrNameLst>
                                          <p:attrName>style.visibility</p:attrName>
                                        </p:attrNameLst>
                                      </p:cBhvr>
                                      <p:to>
                                        <p:strVal val="visible"/>
                                      </p:to>
                                    </p:set>
                                    <p:animEffect transition="in" filter="wipe(left)">
                                      <p:cBhvr>
                                        <p:cTn id="18" dur="500"/>
                                        <p:tgtEl>
                                          <p:spTgt spid="17">
                                            <p:graphicEl>
                                              <a:chart seriesIdx="0" categoryIdx="2" bldStep="ptInSeries"/>
                                            </p:graphic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7">
                                            <p:graphicEl>
                                              <a:chart seriesIdx="0" categoryIdx="3" bldStep="ptInSeries"/>
                                            </p:graphicEl>
                                          </p:spTgt>
                                        </p:tgtEl>
                                        <p:attrNameLst>
                                          <p:attrName>style.visibility</p:attrName>
                                        </p:attrNameLst>
                                      </p:cBhvr>
                                      <p:to>
                                        <p:strVal val="visible"/>
                                      </p:to>
                                    </p:set>
                                    <p:animEffect transition="in" filter="wipe(left)">
                                      <p:cBhvr>
                                        <p:cTn id="22" dur="500"/>
                                        <p:tgtEl>
                                          <p:spTgt spid="17">
                                            <p:graphicEl>
                                              <a:chart seriesIdx="0" categoryIdx="3" bldStep="ptInSeries"/>
                                            </p:graphic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7">
                                            <p:graphicEl>
                                              <a:chart seriesIdx="0" categoryIdx="4" bldStep="ptInSeries"/>
                                            </p:graphicEl>
                                          </p:spTgt>
                                        </p:tgtEl>
                                        <p:attrNameLst>
                                          <p:attrName>style.visibility</p:attrName>
                                        </p:attrNameLst>
                                      </p:cBhvr>
                                      <p:to>
                                        <p:strVal val="visible"/>
                                      </p:to>
                                    </p:set>
                                    <p:animEffect transition="in" filter="wipe(left)">
                                      <p:cBhvr>
                                        <p:cTn id="26" dur="500"/>
                                        <p:tgtEl>
                                          <p:spTgt spid="17">
                                            <p:graphicEl>
                                              <a:chart seriesIdx="0" categoryIdx="4" bldStep="ptInSeries"/>
                                            </p:graphic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7">
                                            <p:graphicEl>
                                              <a:chart seriesIdx="0" categoryIdx="5" bldStep="ptInSeries"/>
                                            </p:graphicEl>
                                          </p:spTgt>
                                        </p:tgtEl>
                                        <p:attrNameLst>
                                          <p:attrName>style.visibility</p:attrName>
                                        </p:attrNameLst>
                                      </p:cBhvr>
                                      <p:to>
                                        <p:strVal val="visible"/>
                                      </p:to>
                                    </p:set>
                                    <p:animEffect transition="in" filter="wipe(left)">
                                      <p:cBhvr>
                                        <p:cTn id="30" dur="500"/>
                                        <p:tgtEl>
                                          <p:spTgt spid="17">
                                            <p:graphicEl>
                                              <a:chart seriesIdx="0" categoryIdx="5" bldStep="ptInSeries"/>
                                            </p:graphic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7">
                                            <p:graphicEl>
                                              <a:chart seriesIdx="0" categoryIdx="6" bldStep="ptInSeries"/>
                                            </p:graphicEl>
                                          </p:spTgt>
                                        </p:tgtEl>
                                        <p:attrNameLst>
                                          <p:attrName>style.visibility</p:attrName>
                                        </p:attrNameLst>
                                      </p:cBhvr>
                                      <p:to>
                                        <p:strVal val="visible"/>
                                      </p:to>
                                    </p:set>
                                    <p:animEffect transition="in" filter="wipe(left)">
                                      <p:cBhvr>
                                        <p:cTn id="34" dur="500"/>
                                        <p:tgtEl>
                                          <p:spTgt spid="17">
                                            <p:graphicEl>
                                              <a:chart seriesIdx="0" categoryIdx="6" bldStep="ptInSeries"/>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graphicEl>
                                              <a:chart seriesIdx="0" categoryIdx="7" bldStep="ptInSeries"/>
                                            </p:graphicEl>
                                          </p:spTgt>
                                        </p:tgtEl>
                                        <p:attrNameLst>
                                          <p:attrName>style.visibility</p:attrName>
                                        </p:attrNameLst>
                                      </p:cBhvr>
                                      <p:to>
                                        <p:strVal val="visible"/>
                                      </p:to>
                                    </p:set>
                                    <p:animEffect transition="in" filter="wipe(left)">
                                      <p:cBhvr>
                                        <p:cTn id="39" dur="500"/>
                                        <p:tgtEl>
                                          <p:spTgt spid="17">
                                            <p:graphicEl>
                                              <a:chart seriesIdx="0" categoryIdx="7" bldStep="ptInSeries"/>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Chart bld="seriesEl"/>
        </p:bldSub>
      </p:bldGraphic>
      <p:bldP spid="12" grpId="0" animBg="1"/>
      <p:bldP spid="13" grpId="0" animBg="1"/>
      <p:bldP spid="14"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fan&#10;&#10;Description automatically generated">
            <a:extLst>
              <a:ext uri="{FF2B5EF4-FFF2-40B4-BE49-F238E27FC236}">
                <a16:creationId xmlns:a16="http://schemas.microsoft.com/office/drawing/2014/main" id="{FB6CC3EC-7DAD-4730-897D-07F913C926D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781" t="16109" r="7398" b="10076"/>
          <a:stretch/>
        </p:blipFill>
        <p:spPr>
          <a:xfrm>
            <a:off x="14555806" y="5876191"/>
            <a:ext cx="5940388" cy="2808550"/>
          </a:xfrm>
          <a:prstGeom prst="rect">
            <a:avLst/>
          </a:prstGeom>
        </p:spPr>
      </p:pic>
      <p:sp>
        <p:nvSpPr>
          <p:cNvPr id="11" name="Rectangle 10">
            <a:extLst>
              <a:ext uri="{FF2B5EF4-FFF2-40B4-BE49-F238E27FC236}">
                <a16:creationId xmlns:a16="http://schemas.microsoft.com/office/drawing/2014/main" id="{2D0308A3-2207-4F97-B678-3C4163D72145}"/>
              </a:ext>
            </a:extLst>
          </p:cNvPr>
          <p:cNvSpPr/>
          <p:nvPr/>
        </p:nvSpPr>
        <p:spPr>
          <a:xfrm>
            <a:off x="14868144" y="5882198"/>
            <a:ext cx="1249680"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09DEAD1E-F242-4506-B189-BF2F35D14FD9}"/>
              </a:ext>
            </a:extLst>
          </p:cNvPr>
          <p:cNvSpPr/>
          <p:nvPr/>
        </p:nvSpPr>
        <p:spPr>
          <a:xfrm>
            <a:off x="16286480" y="5882198"/>
            <a:ext cx="1249680"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2A45A102-01B4-4768-A82D-9E65461F7148}"/>
              </a:ext>
            </a:extLst>
          </p:cNvPr>
          <p:cNvSpPr/>
          <p:nvPr/>
        </p:nvSpPr>
        <p:spPr>
          <a:xfrm>
            <a:off x="17704816" y="5882198"/>
            <a:ext cx="1249680"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3895A94C-70A0-4C03-8BC0-7AB8905ACD6C}"/>
              </a:ext>
            </a:extLst>
          </p:cNvPr>
          <p:cNvSpPr/>
          <p:nvPr/>
        </p:nvSpPr>
        <p:spPr>
          <a:xfrm>
            <a:off x="19123152" y="5882198"/>
            <a:ext cx="1249680"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D91790D1-546B-4EDC-9253-E252133A1C2C}"/>
              </a:ext>
            </a:extLst>
          </p:cNvPr>
          <p:cNvSpPr/>
          <p:nvPr/>
        </p:nvSpPr>
        <p:spPr>
          <a:xfrm>
            <a:off x="14868144"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30067776-C3D0-4431-9DF7-5DCA740AE282}"/>
              </a:ext>
            </a:extLst>
          </p:cNvPr>
          <p:cNvSpPr/>
          <p:nvPr/>
        </p:nvSpPr>
        <p:spPr>
          <a:xfrm>
            <a:off x="15568748"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7CABB254-DB2A-44AF-BB68-59A53A58F03F}"/>
              </a:ext>
            </a:extLst>
          </p:cNvPr>
          <p:cNvSpPr/>
          <p:nvPr/>
        </p:nvSpPr>
        <p:spPr>
          <a:xfrm>
            <a:off x="16269352"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0EB80B8C-918E-4E4A-A290-8CF772092744}"/>
              </a:ext>
            </a:extLst>
          </p:cNvPr>
          <p:cNvSpPr/>
          <p:nvPr/>
        </p:nvSpPr>
        <p:spPr>
          <a:xfrm>
            <a:off x="16969956"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2" name="Rectangle 21">
            <a:extLst>
              <a:ext uri="{FF2B5EF4-FFF2-40B4-BE49-F238E27FC236}">
                <a16:creationId xmlns:a16="http://schemas.microsoft.com/office/drawing/2014/main" id="{A60E5027-B7B2-4735-918D-FCE2C2059ECC}"/>
              </a:ext>
            </a:extLst>
          </p:cNvPr>
          <p:cNvSpPr/>
          <p:nvPr/>
        </p:nvSpPr>
        <p:spPr>
          <a:xfrm>
            <a:off x="17670560"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3" name="Rectangle 22">
            <a:extLst>
              <a:ext uri="{FF2B5EF4-FFF2-40B4-BE49-F238E27FC236}">
                <a16:creationId xmlns:a16="http://schemas.microsoft.com/office/drawing/2014/main" id="{935DDE8B-A1F3-4EA6-B6AE-496A69B57E5B}"/>
              </a:ext>
            </a:extLst>
          </p:cNvPr>
          <p:cNvSpPr/>
          <p:nvPr/>
        </p:nvSpPr>
        <p:spPr>
          <a:xfrm>
            <a:off x="18371164"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EFE4543A-2F79-4013-8301-57D845B477D1}"/>
              </a:ext>
            </a:extLst>
          </p:cNvPr>
          <p:cNvSpPr/>
          <p:nvPr/>
        </p:nvSpPr>
        <p:spPr>
          <a:xfrm>
            <a:off x="19071768"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B2FF3A7E-8165-4142-9F5E-D5F3DE1D9D87}"/>
              </a:ext>
            </a:extLst>
          </p:cNvPr>
          <p:cNvSpPr/>
          <p:nvPr/>
        </p:nvSpPr>
        <p:spPr>
          <a:xfrm>
            <a:off x="19772376" y="5888206"/>
            <a:ext cx="6004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8BC2966D-FEFC-414A-9F10-E51FA11F69D4}"/>
              </a:ext>
            </a:extLst>
          </p:cNvPr>
          <p:cNvSpPr>
            <a:spLocks noGrp="1"/>
          </p:cNvSpPr>
          <p:nvPr>
            <p:ph type="title"/>
          </p:nvPr>
        </p:nvSpPr>
        <p:spPr/>
        <p:txBody>
          <a:bodyPr/>
          <a:lstStyle/>
          <a:p>
            <a:r>
              <a:rPr lang="en-US" b="1" dirty="0">
                <a:solidFill>
                  <a:srgbClr val="002A5C"/>
                </a:solidFill>
              </a:rPr>
              <a:t>Sensitivity Analysis: Number of Workers</a:t>
            </a:r>
            <a:endParaRPr lang="en-US" dirty="0"/>
          </a:p>
        </p:txBody>
      </p:sp>
      <p:sp>
        <p:nvSpPr>
          <p:cNvPr id="4" name="Slide Number Placeholder 3">
            <a:extLst>
              <a:ext uri="{FF2B5EF4-FFF2-40B4-BE49-F238E27FC236}">
                <a16:creationId xmlns:a16="http://schemas.microsoft.com/office/drawing/2014/main" id="{611730F2-3DF9-403B-9855-CFD4F03AA9FA}"/>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83</a:t>
            </a:fld>
            <a:endParaRPr lang="en-US" b="0" kern="1200" dirty="0">
              <a:solidFill>
                <a:prstClr val="black">
                  <a:tint val="75000"/>
                </a:prstClr>
              </a:solidFill>
              <a:latin typeface="Calibri" panose="020F0502020204030204"/>
              <a:ea typeface="+mn-ea"/>
              <a:cs typeface="+mn-cs"/>
            </a:endParaRPr>
          </a:p>
        </p:txBody>
      </p:sp>
      <p:sp>
        <p:nvSpPr>
          <p:cNvPr id="5" name="TextBox 4">
            <a:extLst>
              <a:ext uri="{FF2B5EF4-FFF2-40B4-BE49-F238E27FC236}">
                <a16:creationId xmlns:a16="http://schemas.microsoft.com/office/drawing/2014/main" id="{78DA57ED-EDF5-451E-9EC8-479381F67B79}"/>
              </a:ext>
            </a:extLst>
          </p:cNvPr>
          <p:cNvSpPr txBox="1"/>
          <p:nvPr/>
        </p:nvSpPr>
        <p:spPr>
          <a:xfrm>
            <a:off x="12344401" y="3651251"/>
            <a:ext cx="10548650" cy="1815882"/>
          </a:xfrm>
          <a:prstGeom prst="rect">
            <a:avLst/>
          </a:prstGeom>
          <a:solidFill>
            <a:schemeClr val="bg1"/>
          </a:solidFill>
          <a:ln w="38100">
            <a:noFill/>
          </a:ln>
        </p:spPr>
        <p:txBody>
          <a:bodyPr wrap="square" rtlCol="0">
            <a:spAutoFit/>
          </a:bodyPr>
          <a:lstStyle/>
          <a:p>
            <a:pPr algn="l" defTabSz="1828800" hangingPunct="1">
              <a:defRPr/>
            </a:pPr>
            <a:r>
              <a:rPr lang="en-US" sz="5600" b="0" kern="1200" dirty="0">
                <a:latin typeface="Calibri" panose="020F0502020204030204"/>
                <a:ea typeface="+mn-ea"/>
                <a:cs typeface="+mn-cs"/>
              </a:rPr>
              <a:t>Fraction of GPU per sample (</a:t>
            </a:r>
            <a:r>
              <a:rPr lang="en-US" sz="5600" kern="1200" dirty="0">
                <a:solidFill>
                  <a:prstClr val="black"/>
                </a:solidFill>
                <a:latin typeface="Calibri" panose="020F0502020204030204"/>
                <a:ea typeface="+mn-ea"/>
                <a:cs typeface="+mn-cs"/>
              </a:rPr>
              <a:t>1/B</a:t>
            </a:r>
            <a:r>
              <a:rPr lang="en-US" sz="5600" b="0" kern="1200" dirty="0">
                <a:latin typeface="Calibri" panose="020F0502020204030204"/>
                <a:ea typeface="+mn-ea"/>
                <a:cs typeface="+mn-cs"/>
              </a:rPr>
              <a:t>) reflects the number of workers </a:t>
            </a:r>
            <a:r>
              <a:rPr lang="en-US" sz="5600" kern="1200" dirty="0">
                <a:solidFill>
                  <a:prstClr val="black"/>
                </a:solidFill>
                <a:latin typeface="Calibri" panose="020F0502020204030204"/>
                <a:ea typeface="+mn-ea"/>
                <a:cs typeface="+mn-cs"/>
              </a:rPr>
              <a:t>p</a:t>
            </a:r>
            <a:r>
              <a:rPr lang="en-US" sz="5600" b="0" kern="1200" dirty="0">
                <a:latin typeface="Calibri" panose="020F0502020204030204"/>
                <a:ea typeface="+mn-ea"/>
                <a:cs typeface="+mn-cs"/>
              </a:rPr>
              <a:t>.</a:t>
            </a:r>
          </a:p>
        </p:txBody>
      </p:sp>
      <p:sp>
        <p:nvSpPr>
          <p:cNvPr id="12" name="TextBox 11">
            <a:extLst>
              <a:ext uri="{FF2B5EF4-FFF2-40B4-BE49-F238E27FC236}">
                <a16:creationId xmlns:a16="http://schemas.microsoft.com/office/drawing/2014/main" id="{A9483AEC-3308-45BF-A8FE-661AC81C2943}"/>
              </a:ext>
            </a:extLst>
          </p:cNvPr>
          <p:cNvSpPr txBox="1"/>
          <p:nvPr/>
        </p:nvSpPr>
        <p:spPr>
          <a:xfrm>
            <a:off x="12344400" y="9144802"/>
            <a:ext cx="10363200" cy="1815882"/>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5600" b="0" kern="1200" dirty="0">
                <a:latin typeface="Calibri" panose="020F0502020204030204"/>
                <a:ea typeface="+mn-ea"/>
                <a:cs typeface="+mn-cs"/>
              </a:rPr>
              <a:t>BPPSA </a:t>
            </a:r>
            <a:r>
              <a:rPr lang="en-US" sz="5600" kern="1200" dirty="0">
                <a:solidFill>
                  <a:srgbClr val="00823B"/>
                </a:solidFill>
                <a:latin typeface="Calibri" panose="020F0502020204030204"/>
                <a:ea typeface="+mn-ea"/>
                <a:cs typeface="+mn-cs"/>
              </a:rPr>
              <a:t>scales</a:t>
            </a:r>
            <a:r>
              <a:rPr lang="en-US" sz="5600" b="0" kern="1200" dirty="0">
                <a:latin typeface="Calibri" panose="020F0502020204030204"/>
                <a:ea typeface="+mn-ea"/>
                <a:cs typeface="+mn-cs"/>
              </a:rPr>
              <a:t> with the number of workers (</a:t>
            </a:r>
            <a:r>
              <a:rPr lang="en-US" sz="5600" kern="1200" dirty="0">
                <a:solidFill>
                  <a:prstClr val="black"/>
                </a:solidFill>
                <a:latin typeface="Calibri" panose="020F0502020204030204"/>
                <a:ea typeface="+mn-ea"/>
                <a:cs typeface="+mn-cs"/>
              </a:rPr>
              <a:t>p</a:t>
            </a:r>
            <a:r>
              <a:rPr lang="en-US" sz="5600" b="0" kern="1200" dirty="0">
                <a:solidFill>
                  <a:prstClr val="black"/>
                </a:solidFill>
                <a:latin typeface="Calibri" panose="020F0502020204030204"/>
                <a:ea typeface="+mn-ea"/>
                <a:cs typeface="+mn-cs"/>
              </a:rPr>
              <a:t>)</a:t>
            </a:r>
            <a:r>
              <a:rPr lang="en-US" sz="5600" b="0" kern="1200" dirty="0">
                <a:latin typeface="Calibri" panose="020F0502020204030204"/>
                <a:ea typeface="+mn-ea"/>
                <a:cs typeface="+mn-cs"/>
              </a:rPr>
              <a:t>.</a:t>
            </a:r>
          </a:p>
        </p:txBody>
      </p:sp>
      <p:graphicFrame>
        <p:nvGraphicFramePr>
          <p:cNvPr id="14" name="Content Placeholder 13">
            <a:extLst>
              <a:ext uri="{FF2B5EF4-FFF2-40B4-BE49-F238E27FC236}">
                <a16:creationId xmlns:a16="http://schemas.microsoft.com/office/drawing/2014/main" id="{533A3894-BCA1-4586-B1D6-BBB37FBCB3E2}"/>
              </a:ext>
            </a:extLst>
          </p:cNvPr>
          <p:cNvGraphicFramePr>
            <a:graphicFrameLocks noGrp="1"/>
          </p:cNvGraphicFramePr>
          <p:nvPr>
            <p:ph sz="half" idx="1"/>
          </p:nvPr>
        </p:nvGraphicFramePr>
        <p:xfrm>
          <a:off x="1676400" y="3651250"/>
          <a:ext cx="10363200" cy="8702676"/>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a:extLst>
              <a:ext uri="{FF2B5EF4-FFF2-40B4-BE49-F238E27FC236}">
                <a16:creationId xmlns:a16="http://schemas.microsoft.com/office/drawing/2014/main" id="{D86C16BC-8ABE-4AAD-BCF4-B6B0E3979348}"/>
              </a:ext>
            </a:extLst>
          </p:cNvPr>
          <p:cNvSpPr/>
          <p:nvPr/>
        </p:nvSpPr>
        <p:spPr>
          <a:xfrm>
            <a:off x="14874240" y="5876190"/>
            <a:ext cx="26578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68C0FA68-E047-4003-A042-13BFC49E289D}"/>
              </a:ext>
            </a:extLst>
          </p:cNvPr>
          <p:cNvSpPr/>
          <p:nvPr/>
        </p:nvSpPr>
        <p:spPr>
          <a:xfrm>
            <a:off x="17725726" y="5876190"/>
            <a:ext cx="2657856" cy="2280348"/>
          </a:xfrm>
          <a:prstGeom prst="rect">
            <a:avLst/>
          </a:prstGeom>
          <a:solidFill>
            <a:srgbClr val="4472C4">
              <a:alpha val="50196"/>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US" sz="3600" b="0" kern="1200">
              <a:solidFill>
                <a:prstClr val="white"/>
              </a:solidFill>
              <a:latin typeface="Calibri" panose="020F0502020204030204"/>
            </a:endParaRPr>
          </a:p>
        </p:txBody>
      </p:sp>
    </p:spTree>
    <p:extLst>
      <p:ext uri="{BB962C8B-B14F-4D97-AF65-F5344CB8AC3E}">
        <p14:creationId xmlns:p14="http://schemas.microsoft.com/office/powerpoint/2010/main" val="128108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graphicEl>
                                              <a:chart seriesIdx="0" categoryIdx="0" bldStep="ptInSeries"/>
                                            </p:graphicEl>
                                          </p:spTgt>
                                        </p:tgtEl>
                                        <p:attrNameLst>
                                          <p:attrName>style.visibility</p:attrName>
                                        </p:attrNameLst>
                                      </p:cBhvr>
                                      <p:to>
                                        <p:strVal val="visible"/>
                                      </p:to>
                                    </p:set>
                                    <p:animEffect transition="in" filter="wipe(left)">
                                      <p:cBhvr>
                                        <p:cTn id="10" dur="500"/>
                                        <p:tgtEl>
                                          <p:spTgt spid="14">
                                            <p:graphicEl>
                                              <a:chart seriesIdx="0" categoryIdx="0" bldStep="ptInSeries"/>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graphicEl>
                                              <a:chart seriesIdx="0" categoryIdx="1" bldStep="ptInSeries"/>
                                            </p:graphicEl>
                                          </p:spTgt>
                                        </p:tgtEl>
                                        <p:attrNameLst>
                                          <p:attrName>style.visibility</p:attrName>
                                        </p:attrNameLst>
                                      </p:cBhvr>
                                      <p:to>
                                        <p:strVal val="visible"/>
                                      </p:to>
                                    </p:set>
                                    <p:animEffect transition="in" filter="wipe(left)">
                                      <p:cBhvr>
                                        <p:cTn id="65" dur="500"/>
                                        <p:tgtEl>
                                          <p:spTgt spid="14">
                                            <p:graphicEl>
                                              <a:chart seriesIdx="0" categoryIdx="1" bldStep="ptInSeries"/>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4">
                                            <p:graphicEl>
                                              <a:chart seriesIdx="0" categoryIdx="2" bldStep="ptInSeries"/>
                                            </p:graphicEl>
                                          </p:spTgt>
                                        </p:tgtEl>
                                        <p:attrNameLst>
                                          <p:attrName>style.visibility</p:attrName>
                                        </p:attrNameLst>
                                      </p:cBhvr>
                                      <p:to>
                                        <p:strVal val="visible"/>
                                      </p:to>
                                    </p:set>
                                    <p:animEffect transition="in" filter="wipe(left)">
                                      <p:cBhvr>
                                        <p:cTn id="96" dur="500"/>
                                        <p:tgtEl>
                                          <p:spTgt spid="14">
                                            <p:graphicEl>
                                              <a:chart seriesIdx="0" categoryIdx="2" bldStep="ptInSeries"/>
                                            </p:graphic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500"/>
                                        <p:tgtEl>
                                          <p:spTgt spid="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
                                        </p:tgtEl>
                                      </p:cBhvr>
                                    </p:animEffect>
                                    <p:set>
                                      <p:cBhvr>
                                        <p:cTn id="107" dur="1" fill="hold">
                                          <p:stCondLst>
                                            <p:cond delay="499"/>
                                          </p:stCondLst>
                                        </p:cTn>
                                        <p:tgtEl>
                                          <p:spTgt spid="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4">
                                            <p:graphicEl>
                                              <a:chart seriesIdx="0" categoryIdx="3" bldStep="ptInSeries"/>
                                            </p:graphicEl>
                                          </p:spTgt>
                                        </p:tgtEl>
                                        <p:attrNameLst>
                                          <p:attrName>style.visibility</p:attrName>
                                        </p:attrNameLst>
                                      </p:cBhvr>
                                      <p:to>
                                        <p:strVal val="visible"/>
                                      </p:to>
                                    </p:set>
                                    <p:animEffect transition="in" filter="wipe(left)">
                                      <p:cBhvr>
                                        <p:cTn id="115" dur="500"/>
                                        <p:tgtEl>
                                          <p:spTgt spid="14">
                                            <p:graphicEl>
                                              <a:chart seriesIdx="0" categoryIdx="3" bldStep="ptInSeries"/>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14">
                                            <p:graphicEl>
                                              <a:chart seriesIdx="0" categoryIdx="4" bldStep="ptInSeries"/>
                                            </p:graphicEl>
                                          </p:spTgt>
                                        </p:tgtEl>
                                        <p:attrNameLst>
                                          <p:attrName>style.visibility</p:attrName>
                                        </p:attrNameLst>
                                      </p:cBhvr>
                                      <p:to>
                                        <p:strVal val="visible"/>
                                      </p:to>
                                    </p:set>
                                    <p:animEffect transition="in" filter="wipe(left)">
                                      <p:cBhvr>
                                        <p:cTn id="119" dur="500"/>
                                        <p:tgtEl>
                                          <p:spTgt spid="14">
                                            <p:graphicEl>
                                              <a:chart seriesIdx="0" categoryIdx="4" bldStep="ptInSeries"/>
                                            </p:graphicEl>
                                          </p:spTgt>
                                        </p:tgtEl>
                                      </p:cBhvr>
                                    </p:animEffect>
                                  </p:childTnLst>
                                </p:cTn>
                              </p:par>
                            </p:childTnLst>
                          </p:cTn>
                        </p:par>
                        <p:par>
                          <p:cTn id="120" fill="hold">
                            <p:stCondLst>
                              <p:cond delay="1000"/>
                            </p:stCondLst>
                            <p:childTnLst>
                              <p:par>
                                <p:cTn id="121" presetID="22" presetClass="entr" presetSubtype="8" fill="hold" grpId="0" nodeType="afterEffect">
                                  <p:stCondLst>
                                    <p:cond delay="0"/>
                                  </p:stCondLst>
                                  <p:childTnLst>
                                    <p:set>
                                      <p:cBhvr>
                                        <p:cTn id="122" dur="1" fill="hold">
                                          <p:stCondLst>
                                            <p:cond delay="0"/>
                                          </p:stCondLst>
                                        </p:cTn>
                                        <p:tgtEl>
                                          <p:spTgt spid="14">
                                            <p:graphicEl>
                                              <a:chart seriesIdx="0" categoryIdx="5" bldStep="ptInSeries"/>
                                            </p:graphicEl>
                                          </p:spTgt>
                                        </p:tgtEl>
                                        <p:attrNameLst>
                                          <p:attrName>style.visibility</p:attrName>
                                        </p:attrNameLst>
                                      </p:cBhvr>
                                      <p:to>
                                        <p:strVal val="visible"/>
                                      </p:to>
                                    </p:set>
                                    <p:animEffect transition="in" filter="wipe(left)">
                                      <p:cBhvr>
                                        <p:cTn id="123" dur="500"/>
                                        <p:tgtEl>
                                          <p:spTgt spid="14">
                                            <p:graphicEl>
                                              <a:chart seriesIdx="0" categoryIdx="5" bldStep="ptInSeries"/>
                                            </p:graphicEl>
                                          </p:spTgt>
                                        </p:tgtEl>
                                      </p:cBhvr>
                                    </p:animEffect>
                                  </p:childTnLst>
                                </p:cTn>
                              </p:par>
                            </p:childTnLst>
                          </p:cTn>
                        </p:par>
                        <p:par>
                          <p:cTn id="124" fill="hold">
                            <p:stCondLst>
                              <p:cond delay="1500"/>
                            </p:stCondLst>
                            <p:childTnLst>
                              <p:par>
                                <p:cTn id="125" presetID="22" presetClass="entr" presetSubtype="8" fill="hold" grpId="0" nodeType="afterEffect">
                                  <p:stCondLst>
                                    <p:cond delay="0"/>
                                  </p:stCondLst>
                                  <p:childTnLst>
                                    <p:set>
                                      <p:cBhvr>
                                        <p:cTn id="126" dur="1" fill="hold">
                                          <p:stCondLst>
                                            <p:cond delay="0"/>
                                          </p:stCondLst>
                                        </p:cTn>
                                        <p:tgtEl>
                                          <p:spTgt spid="14">
                                            <p:graphicEl>
                                              <a:chart seriesIdx="0" categoryIdx="6" bldStep="ptInSeries"/>
                                            </p:graphicEl>
                                          </p:spTgt>
                                        </p:tgtEl>
                                        <p:attrNameLst>
                                          <p:attrName>style.visibility</p:attrName>
                                        </p:attrNameLst>
                                      </p:cBhvr>
                                      <p:to>
                                        <p:strVal val="visible"/>
                                      </p:to>
                                    </p:set>
                                    <p:animEffect transition="in" filter="wipe(left)">
                                      <p:cBhvr>
                                        <p:cTn id="127" dur="500"/>
                                        <p:tgtEl>
                                          <p:spTgt spid="14">
                                            <p:graphicEl>
                                              <a:chart seriesIdx="0" categoryIdx="6" bldStep="ptInSeries"/>
                                            </p:graphicEl>
                                          </p:spTgt>
                                        </p:tgtEl>
                                      </p:cBhvr>
                                    </p:animEffect>
                                  </p:childTnLst>
                                </p:cTn>
                              </p:par>
                            </p:childTnLst>
                          </p:cTn>
                        </p:par>
                        <p:par>
                          <p:cTn id="128" fill="hold">
                            <p:stCondLst>
                              <p:cond delay="2000"/>
                            </p:stCondLst>
                            <p:childTnLst>
                              <p:par>
                                <p:cTn id="129" presetID="22" presetClass="entr" presetSubtype="8" fill="hold" grpId="0" nodeType="afterEffect">
                                  <p:stCondLst>
                                    <p:cond delay="0"/>
                                  </p:stCondLst>
                                  <p:childTnLst>
                                    <p:set>
                                      <p:cBhvr>
                                        <p:cTn id="130" dur="1" fill="hold">
                                          <p:stCondLst>
                                            <p:cond delay="0"/>
                                          </p:stCondLst>
                                        </p:cTn>
                                        <p:tgtEl>
                                          <p:spTgt spid="14">
                                            <p:graphicEl>
                                              <a:chart seriesIdx="0" categoryIdx="7" bldStep="ptInSeries"/>
                                            </p:graphicEl>
                                          </p:spTgt>
                                        </p:tgtEl>
                                        <p:attrNameLst>
                                          <p:attrName>style.visibility</p:attrName>
                                        </p:attrNameLst>
                                      </p:cBhvr>
                                      <p:to>
                                        <p:strVal val="visible"/>
                                      </p:to>
                                    </p:set>
                                    <p:animEffect transition="in" filter="wipe(left)">
                                      <p:cBhvr>
                                        <p:cTn id="131" dur="500"/>
                                        <p:tgtEl>
                                          <p:spTgt spid="14">
                                            <p:graphicEl>
                                              <a:chart seriesIdx="0" categoryIdx="7"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12" grpId="0" animBg="1"/>
      <p:bldGraphic spid="14" grpId="0" uiExpand="1">
        <p:bldSub>
          <a:bldChart bld="seriesEl"/>
        </p:bldSub>
      </p:bldGraphic>
      <p:bldP spid="3" grpId="0" animBg="1"/>
      <p:bldP spid="3" grpId="1" animBg="1"/>
      <p:bldP spid="9" grpId="0" animBg="1"/>
      <p:bldP spid="9"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59FBCDD-0CE4-466F-8B20-43F54137D1FE}"/>
              </a:ext>
            </a:extLst>
          </p:cNvPr>
          <p:cNvGraphicFramePr>
            <a:graphicFrameLocks/>
          </p:cNvGraphicFramePr>
          <p:nvPr/>
        </p:nvGraphicFramePr>
        <p:xfrm>
          <a:off x="1676402" y="5306580"/>
          <a:ext cx="10515596" cy="82848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BC2966D-FEFC-414A-9F10-E51FA11F69D4}"/>
              </a:ext>
            </a:extLst>
          </p:cNvPr>
          <p:cNvSpPr>
            <a:spLocks noGrp="1"/>
          </p:cNvSpPr>
          <p:nvPr>
            <p:ph type="title"/>
          </p:nvPr>
        </p:nvSpPr>
        <p:spPr/>
        <p:txBody>
          <a:bodyPr/>
          <a:lstStyle/>
          <a:p>
            <a:r>
              <a:rPr lang="en-US" b="1" dirty="0">
                <a:solidFill>
                  <a:srgbClr val="002A5C"/>
                </a:solidFill>
              </a:rPr>
              <a:t>Sensitivity Analysis: 2070 </a:t>
            </a:r>
            <a:r>
              <a:rPr lang="en-US" b="1" dirty="0" err="1">
                <a:solidFill>
                  <a:srgbClr val="002A5C"/>
                </a:solidFill>
              </a:rPr>
              <a:t>v.s</a:t>
            </a:r>
            <a:r>
              <a:rPr lang="en-US" b="1" dirty="0">
                <a:solidFill>
                  <a:srgbClr val="002A5C"/>
                </a:solidFill>
              </a:rPr>
              <a:t>. 2080Ti</a:t>
            </a:r>
            <a:endParaRPr lang="en-US" dirty="0"/>
          </a:p>
        </p:txBody>
      </p:sp>
      <p:sp>
        <p:nvSpPr>
          <p:cNvPr id="4" name="Slide Number Placeholder 3">
            <a:extLst>
              <a:ext uri="{FF2B5EF4-FFF2-40B4-BE49-F238E27FC236}">
                <a16:creationId xmlns:a16="http://schemas.microsoft.com/office/drawing/2014/main" id="{611730F2-3DF9-403B-9855-CFD4F03AA9FA}"/>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84</a:t>
            </a:fld>
            <a:endParaRPr lang="en-US" sz="2400" b="0" kern="1200" dirty="0">
              <a:solidFill>
                <a:prstClr val="black">
                  <a:tint val="75000"/>
                </a:prstClr>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A9483AEC-3308-45BF-A8FE-661AC81C2943}"/>
              </a:ext>
            </a:extLst>
          </p:cNvPr>
          <p:cNvSpPr txBox="1"/>
          <p:nvPr/>
        </p:nvSpPr>
        <p:spPr>
          <a:xfrm>
            <a:off x="1676398" y="3381376"/>
            <a:ext cx="10689776" cy="1815882"/>
          </a:xfrm>
          <a:prstGeom prst="rect">
            <a:avLst/>
          </a:prstGeom>
          <a:solidFill>
            <a:schemeClr val="bg1"/>
          </a:solidFill>
          <a:ln w="38100">
            <a:solidFill>
              <a:schemeClr val="tx1"/>
            </a:solidFill>
          </a:ln>
        </p:spPr>
        <p:txBody>
          <a:bodyPr wrap="square" rtlCol="0">
            <a:spAutoFit/>
          </a:bodyPr>
          <a:lstStyle/>
          <a:p>
            <a:pPr algn="l" defTabSz="1828800" hangingPunct="1">
              <a:defRPr/>
            </a:pPr>
            <a:r>
              <a:rPr lang="en-US" sz="5600" b="0" kern="1200" dirty="0">
                <a:latin typeface="Calibri" panose="020F0502020204030204"/>
                <a:ea typeface="+mn-ea"/>
                <a:cs typeface="+mn-cs"/>
              </a:rPr>
              <a:t>#SMs(2070) &lt; #SMs(2080Ti)</a:t>
            </a:r>
          </a:p>
          <a:p>
            <a:pPr algn="l" defTabSz="1828800" hangingPunct="1">
              <a:defRPr/>
            </a:pPr>
            <a:r>
              <a:rPr lang="en-US" sz="5600" kern="1200" dirty="0">
                <a:latin typeface="Calibri" panose="020F0502020204030204" pitchFamily="34" charset="0"/>
                <a:ea typeface="+mn-ea"/>
                <a:cs typeface="Calibri" panose="020F0502020204030204" pitchFamily="34" charset="0"/>
              </a:rPr>
              <a:t>→</a:t>
            </a:r>
            <a:r>
              <a:rPr lang="en-US" sz="5600" b="0" kern="1200" dirty="0">
                <a:latin typeface="Calibri" panose="020F0502020204030204"/>
                <a:ea typeface="+mn-ea"/>
                <a:cs typeface="+mn-cs"/>
              </a:rPr>
              <a:t> Latency(2070) &gt; Latency(2080Ti)</a:t>
            </a:r>
          </a:p>
        </p:txBody>
      </p:sp>
      <p:graphicFrame>
        <p:nvGraphicFramePr>
          <p:cNvPr id="15" name="Chart 14">
            <a:extLst>
              <a:ext uri="{FF2B5EF4-FFF2-40B4-BE49-F238E27FC236}">
                <a16:creationId xmlns:a16="http://schemas.microsoft.com/office/drawing/2014/main" id="{479C3DA6-77B3-42EE-BC95-EB4570F459EB}"/>
              </a:ext>
            </a:extLst>
          </p:cNvPr>
          <p:cNvGraphicFramePr>
            <a:graphicFrameLocks/>
          </p:cNvGraphicFramePr>
          <p:nvPr/>
        </p:nvGraphicFramePr>
        <p:xfrm>
          <a:off x="12192001" y="6032503"/>
          <a:ext cx="10515598" cy="755895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B7B14D01-4662-4BC7-ABB9-0964AB028AEB}"/>
              </a:ext>
            </a:extLst>
          </p:cNvPr>
          <p:cNvSpPr txBox="1"/>
          <p:nvPr/>
        </p:nvSpPr>
        <p:spPr>
          <a:xfrm>
            <a:off x="13520055" y="3493758"/>
            <a:ext cx="8643258" cy="1569660"/>
          </a:xfrm>
          <a:prstGeom prst="rect">
            <a:avLst/>
          </a:prstGeom>
          <a:solidFill>
            <a:schemeClr val="bg1"/>
          </a:solidFill>
          <a:ln w="38100">
            <a:noFill/>
          </a:ln>
        </p:spPr>
        <p:txBody>
          <a:bodyPr wrap="square" rtlCol="0">
            <a:spAutoFit/>
          </a:bodyPr>
          <a:lstStyle/>
          <a:p>
            <a:pPr algn="l" defTabSz="1828800" hangingPunct="1">
              <a:defRPr/>
            </a:pPr>
            <a:r>
              <a:rPr lang="en-US" sz="4800" u="sng" kern="1200" dirty="0">
                <a:latin typeface="Calibri" panose="020F0502020204030204"/>
                <a:ea typeface="+mn-ea"/>
                <a:cs typeface="+mn-cs"/>
              </a:rPr>
              <a:t>SM</a:t>
            </a:r>
            <a:r>
              <a:rPr lang="en-US" sz="4800" b="0" u="sng" kern="1200" dirty="0">
                <a:latin typeface="Calibri" panose="020F0502020204030204"/>
                <a:ea typeface="+mn-ea"/>
                <a:cs typeface="+mn-cs"/>
              </a:rPr>
              <a:t>:</a:t>
            </a:r>
            <a:r>
              <a:rPr lang="en-US" sz="4800" b="0" kern="1200" dirty="0">
                <a:latin typeface="Calibri" panose="020F0502020204030204"/>
                <a:ea typeface="+mn-ea"/>
                <a:cs typeface="+mn-cs"/>
              </a:rPr>
              <a:t> Streaming Multiprocessor; i.e., “Parallel Cores”.</a:t>
            </a:r>
          </a:p>
        </p:txBody>
      </p:sp>
    </p:spTree>
    <p:extLst>
      <p:ext uri="{BB962C8B-B14F-4D97-AF65-F5344CB8AC3E}">
        <p14:creationId xmlns:p14="http://schemas.microsoft.com/office/powerpoint/2010/main" val="78493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500"/>
                                        <p:tgtEl>
                                          <p:spTgt spid="12">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graphicEl>
                                              <a:chart seriesIdx="0" categoryIdx="0" bldStep="ptInSeries"/>
                                            </p:graphicEl>
                                          </p:spTgt>
                                        </p:tgtEl>
                                        <p:attrNameLst>
                                          <p:attrName>style.visibility</p:attrName>
                                        </p:attrNameLst>
                                      </p:cBhvr>
                                      <p:to>
                                        <p:strVal val="visible"/>
                                      </p:to>
                                    </p:set>
                                    <p:animEffect transition="in" filter="wipe(down)">
                                      <p:cBhvr>
                                        <p:cTn id="21" dur="500"/>
                                        <p:tgtEl>
                                          <p:spTgt spid="11">
                                            <p:graphicEl>
                                              <a:chart seriesIdx="0" categoryIdx="0" bldStep="ptInSeries"/>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graphicEl>
                                              <a:chart seriesIdx="0" categoryIdx="1" bldStep="ptInSeries"/>
                                            </p:graphicEl>
                                          </p:spTgt>
                                        </p:tgtEl>
                                        <p:attrNameLst>
                                          <p:attrName>style.visibility</p:attrName>
                                        </p:attrNameLst>
                                      </p:cBhvr>
                                      <p:to>
                                        <p:strVal val="visible"/>
                                      </p:to>
                                    </p:set>
                                    <p:animEffect transition="in" filter="wipe(down)">
                                      <p:cBhvr>
                                        <p:cTn id="24" dur="500"/>
                                        <p:tgtEl>
                                          <p:spTgt spid="11">
                                            <p:graphicEl>
                                              <a:chart seriesIdx="0" categoryIdx="1" bldStep="ptInSeries"/>
                                            </p:graphic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graphicEl>
                                              <a:chart seriesIdx="0" categoryIdx="2" bldStep="ptInSeries"/>
                                            </p:graphicEl>
                                          </p:spTgt>
                                        </p:tgtEl>
                                        <p:attrNameLst>
                                          <p:attrName>style.visibility</p:attrName>
                                        </p:attrNameLst>
                                      </p:cBhvr>
                                      <p:to>
                                        <p:strVal val="visible"/>
                                      </p:to>
                                    </p:set>
                                    <p:animEffect transition="in" filter="wipe(down)">
                                      <p:cBhvr>
                                        <p:cTn id="27" dur="500"/>
                                        <p:tgtEl>
                                          <p:spTgt spid="11">
                                            <p:graphicEl>
                                              <a:chart seriesIdx="0" categoryIdx="2" bldStep="ptInSeries"/>
                                            </p:graphic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graphicEl>
                                              <a:chart seriesIdx="0" categoryIdx="3" bldStep="ptInSeries"/>
                                            </p:graphicEl>
                                          </p:spTgt>
                                        </p:tgtEl>
                                        <p:attrNameLst>
                                          <p:attrName>style.visibility</p:attrName>
                                        </p:attrNameLst>
                                      </p:cBhvr>
                                      <p:to>
                                        <p:strVal val="visible"/>
                                      </p:to>
                                    </p:set>
                                    <p:animEffect transition="in" filter="wipe(down)">
                                      <p:cBhvr>
                                        <p:cTn id="30" dur="500"/>
                                        <p:tgtEl>
                                          <p:spTgt spid="11">
                                            <p:graphicEl>
                                              <a:chart seriesIdx="0" categoryIdx="3" bldStep="ptInSeries"/>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graphicEl>
                                              <a:chart seriesIdx="0" categoryIdx="4" bldStep="ptInSeries"/>
                                            </p:graphicEl>
                                          </p:spTgt>
                                        </p:tgtEl>
                                        <p:attrNameLst>
                                          <p:attrName>style.visibility</p:attrName>
                                        </p:attrNameLst>
                                      </p:cBhvr>
                                      <p:to>
                                        <p:strVal val="visible"/>
                                      </p:to>
                                    </p:set>
                                    <p:animEffect transition="in" filter="wipe(down)">
                                      <p:cBhvr>
                                        <p:cTn id="33" dur="500"/>
                                        <p:tgtEl>
                                          <p:spTgt spid="11">
                                            <p:graphicEl>
                                              <a:chart seriesIdx="0" categoryIdx="4" bldStep="ptInSeries"/>
                                            </p:graphic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graphicEl>
                                              <a:chart seriesIdx="0" categoryIdx="5" bldStep="ptInSeries"/>
                                            </p:graphicEl>
                                          </p:spTgt>
                                        </p:tgtEl>
                                        <p:attrNameLst>
                                          <p:attrName>style.visibility</p:attrName>
                                        </p:attrNameLst>
                                      </p:cBhvr>
                                      <p:to>
                                        <p:strVal val="visible"/>
                                      </p:to>
                                    </p:set>
                                    <p:animEffect transition="in" filter="wipe(down)">
                                      <p:cBhvr>
                                        <p:cTn id="36" dur="500"/>
                                        <p:tgtEl>
                                          <p:spTgt spid="11">
                                            <p:graphicEl>
                                              <a:chart seriesIdx="0" categoryIdx="5" bldStep="ptInSeries"/>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graphicEl>
                                              <a:chart seriesIdx="0" categoryIdx="6" bldStep="ptInSeries"/>
                                            </p:graphicEl>
                                          </p:spTgt>
                                        </p:tgtEl>
                                        <p:attrNameLst>
                                          <p:attrName>style.visibility</p:attrName>
                                        </p:attrNameLst>
                                      </p:cBhvr>
                                      <p:to>
                                        <p:strVal val="visible"/>
                                      </p:to>
                                    </p:set>
                                    <p:animEffect transition="in" filter="wipe(down)">
                                      <p:cBhvr>
                                        <p:cTn id="39" dur="500"/>
                                        <p:tgtEl>
                                          <p:spTgt spid="11">
                                            <p:graphicEl>
                                              <a:chart seriesIdx="0" categoryIdx="6" bldStep="ptInSeries"/>
                                            </p:graphic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graphicEl>
                                              <a:chart seriesIdx="0" categoryIdx="7" bldStep="ptInSeries"/>
                                            </p:graphicEl>
                                          </p:spTgt>
                                        </p:tgtEl>
                                        <p:attrNameLst>
                                          <p:attrName>style.visibility</p:attrName>
                                        </p:attrNameLst>
                                      </p:cBhvr>
                                      <p:to>
                                        <p:strVal val="visible"/>
                                      </p:to>
                                    </p:set>
                                    <p:animEffect transition="in" filter="wipe(down)">
                                      <p:cBhvr>
                                        <p:cTn id="42" dur="500"/>
                                        <p:tgtEl>
                                          <p:spTgt spid="11">
                                            <p:graphicEl>
                                              <a:chart seriesIdx="0" categoryIdx="7" bldStep="ptInSeries"/>
                                            </p:graphic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5">
                                            <p:graphicEl>
                                              <a:chart seriesIdx="0" categoryIdx="0" bldStep="ptInSeries"/>
                                            </p:graphicEl>
                                          </p:spTgt>
                                        </p:tgtEl>
                                        <p:attrNameLst>
                                          <p:attrName>style.visibility</p:attrName>
                                        </p:attrNameLst>
                                      </p:cBhvr>
                                      <p:to>
                                        <p:strVal val="visible"/>
                                      </p:to>
                                    </p:set>
                                    <p:animEffect transition="in" filter="wipe(down)">
                                      <p:cBhvr>
                                        <p:cTn id="45" dur="500"/>
                                        <p:tgtEl>
                                          <p:spTgt spid="15">
                                            <p:graphicEl>
                                              <a:chart seriesIdx="0" categoryIdx="0" bldStep="ptInSeries"/>
                                            </p:graphic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graphicEl>
                                              <a:chart seriesIdx="0" categoryIdx="1" bldStep="ptInSeries"/>
                                            </p:graphicEl>
                                          </p:spTgt>
                                        </p:tgtEl>
                                        <p:attrNameLst>
                                          <p:attrName>style.visibility</p:attrName>
                                        </p:attrNameLst>
                                      </p:cBhvr>
                                      <p:to>
                                        <p:strVal val="visible"/>
                                      </p:to>
                                    </p:set>
                                    <p:animEffect transition="in" filter="wipe(down)">
                                      <p:cBhvr>
                                        <p:cTn id="48" dur="500"/>
                                        <p:tgtEl>
                                          <p:spTgt spid="15">
                                            <p:graphicEl>
                                              <a:chart seriesIdx="0" categoryIdx="1" bldStep="ptInSeries"/>
                                            </p:graphic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5">
                                            <p:graphicEl>
                                              <a:chart seriesIdx="0" categoryIdx="2" bldStep="ptInSeries"/>
                                            </p:graphicEl>
                                          </p:spTgt>
                                        </p:tgtEl>
                                        <p:attrNameLst>
                                          <p:attrName>style.visibility</p:attrName>
                                        </p:attrNameLst>
                                      </p:cBhvr>
                                      <p:to>
                                        <p:strVal val="visible"/>
                                      </p:to>
                                    </p:set>
                                    <p:animEffect transition="in" filter="wipe(down)">
                                      <p:cBhvr>
                                        <p:cTn id="51" dur="500"/>
                                        <p:tgtEl>
                                          <p:spTgt spid="15">
                                            <p:graphicEl>
                                              <a:chart seriesIdx="0" categoryIdx="2" bldStep="ptInSeries"/>
                                            </p:graphic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graphicEl>
                                              <a:chart seriesIdx="0" categoryIdx="3" bldStep="ptInSeries"/>
                                            </p:graphicEl>
                                          </p:spTgt>
                                        </p:tgtEl>
                                        <p:attrNameLst>
                                          <p:attrName>style.visibility</p:attrName>
                                        </p:attrNameLst>
                                      </p:cBhvr>
                                      <p:to>
                                        <p:strVal val="visible"/>
                                      </p:to>
                                    </p:set>
                                    <p:animEffect transition="in" filter="wipe(down)">
                                      <p:cBhvr>
                                        <p:cTn id="54" dur="500"/>
                                        <p:tgtEl>
                                          <p:spTgt spid="15">
                                            <p:graphicEl>
                                              <a:chart seriesIdx="0" categoryIdx="3" bldStep="ptInSeries"/>
                                            </p:graphic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5">
                                            <p:graphicEl>
                                              <a:chart seriesIdx="0" categoryIdx="4" bldStep="ptInSeries"/>
                                            </p:graphicEl>
                                          </p:spTgt>
                                        </p:tgtEl>
                                        <p:attrNameLst>
                                          <p:attrName>style.visibility</p:attrName>
                                        </p:attrNameLst>
                                      </p:cBhvr>
                                      <p:to>
                                        <p:strVal val="visible"/>
                                      </p:to>
                                    </p:set>
                                    <p:animEffect transition="in" filter="wipe(down)">
                                      <p:cBhvr>
                                        <p:cTn id="57" dur="500"/>
                                        <p:tgtEl>
                                          <p:spTgt spid="15">
                                            <p:graphicEl>
                                              <a:chart seriesIdx="0" categoryIdx="4" bldStep="ptInSeries"/>
                                            </p:graphic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5">
                                            <p:graphicEl>
                                              <a:chart seriesIdx="0" categoryIdx="5" bldStep="ptInSeries"/>
                                            </p:graphicEl>
                                          </p:spTgt>
                                        </p:tgtEl>
                                        <p:attrNameLst>
                                          <p:attrName>style.visibility</p:attrName>
                                        </p:attrNameLst>
                                      </p:cBhvr>
                                      <p:to>
                                        <p:strVal val="visible"/>
                                      </p:to>
                                    </p:set>
                                    <p:animEffect transition="in" filter="wipe(down)">
                                      <p:cBhvr>
                                        <p:cTn id="60" dur="500"/>
                                        <p:tgtEl>
                                          <p:spTgt spid="15">
                                            <p:graphicEl>
                                              <a:chart seriesIdx="0" categoryIdx="5" bldStep="ptInSeries"/>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5">
                                            <p:graphicEl>
                                              <a:chart seriesIdx="0" categoryIdx="6" bldStep="ptInSeries"/>
                                            </p:graphicEl>
                                          </p:spTgt>
                                        </p:tgtEl>
                                        <p:attrNameLst>
                                          <p:attrName>style.visibility</p:attrName>
                                        </p:attrNameLst>
                                      </p:cBhvr>
                                      <p:to>
                                        <p:strVal val="visible"/>
                                      </p:to>
                                    </p:set>
                                    <p:animEffect transition="in" filter="wipe(down)">
                                      <p:cBhvr>
                                        <p:cTn id="63" dur="500"/>
                                        <p:tgtEl>
                                          <p:spTgt spid="15">
                                            <p:graphicEl>
                                              <a:chart seriesIdx="0" categoryIdx="6" bldStep="ptInSeries"/>
                                            </p:graphic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5">
                                            <p:graphicEl>
                                              <a:chart seriesIdx="0" categoryIdx="7" bldStep="ptInSeries"/>
                                            </p:graphicEl>
                                          </p:spTgt>
                                        </p:tgtEl>
                                        <p:attrNameLst>
                                          <p:attrName>style.visibility</p:attrName>
                                        </p:attrNameLst>
                                      </p:cBhvr>
                                      <p:to>
                                        <p:strVal val="visible"/>
                                      </p:to>
                                    </p:set>
                                    <p:animEffect transition="in" filter="wipe(down)">
                                      <p:cBhvr>
                                        <p:cTn id="66" dur="500"/>
                                        <p:tgtEl>
                                          <p:spTgt spid="15">
                                            <p:graphicEl>
                                              <a:chart seriesIdx="0" categoryIdx="7" bldStep="ptInSeries"/>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1">
                                            <p:graphicEl>
                                              <a:chart seriesIdx="1" categoryIdx="0" bldStep="ptInSeries"/>
                                            </p:graphicEl>
                                          </p:spTgt>
                                        </p:tgtEl>
                                        <p:attrNameLst>
                                          <p:attrName>style.visibility</p:attrName>
                                        </p:attrNameLst>
                                      </p:cBhvr>
                                      <p:to>
                                        <p:strVal val="visible"/>
                                      </p:to>
                                    </p:set>
                                    <p:animEffect transition="in" filter="wipe(down)">
                                      <p:cBhvr>
                                        <p:cTn id="71" dur="500"/>
                                        <p:tgtEl>
                                          <p:spTgt spid="11">
                                            <p:graphicEl>
                                              <a:chart seriesIdx="1" categoryIdx="0" bldStep="ptInSeries"/>
                                            </p:graphicEl>
                                          </p:spTgt>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
                                            <p:graphicEl>
                                              <a:chart seriesIdx="1" categoryIdx="1" bldStep="ptInSeries"/>
                                            </p:graphicEl>
                                          </p:spTgt>
                                        </p:tgtEl>
                                        <p:attrNameLst>
                                          <p:attrName>style.visibility</p:attrName>
                                        </p:attrNameLst>
                                      </p:cBhvr>
                                      <p:to>
                                        <p:strVal val="visible"/>
                                      </p:to>
                                    </p:set>
                                    <p:animEffect transition="in" filter="wipe(down)">
                                      <p:cBhvr>
                                        <p:cTn id="74" dur="500"/>
                                        <p:tgtEl>
                                          <p:spTgt spid="11">
                                            <p:graphicEl>
                                              <a:chart seriesIdx="1" categoryIdx="1" bldStep="ptInSeries"/>
                                            </p:graphicEl>
                                          </p:spTgt>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
                                            <p:graphicEl>
                                              <a:chart seriesIdx="1" categoryIdx="2" bldStep="ptInSeries"/>
                                            </p:graphicEl>
                                          </p:spTgt>
                                        </p:tgtEl>
                                        <p:attrNameLst>
                                          <p:attrName>style.visibility</p:attrName>
                                        </p:attrNameLst>
                                      </p:cBhvr>
                                      <p:to>
                                        <p:strVal val="visible"/>
                                      </p:to>
                                    </p:set>
                                    <p:animEffect transition="in" filter="wipe(down)">
                                      <p:cBhvr>
                                        <p:cTn id="77" dur="500"/>
                                        <p:tgtEl>
                                          <p:spTgt spid="11">
                                            <p:graphicEl>
                                              <a:chart seriesIdx="1" categoryIdx="2" bldStep="ptInSeries"/>
                                            </p:graphicEl>
                                          </p:spTgt>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
                                            <p:graphicEl>
                                              <a:chart seriesIdx="1" categoryIdx="3" bldStep="ptInSeries"/>
                                            </p:graphicEl>
                                          </p:spTgt>
                                        </p:tgtEl>
                                        <p:attrNameLst>
                                          <p:attrName>style.visibility</p:attrName>
                                        </p:attrNameLst>
                                      </p:cBhvr>
                                      <p:to>
                                        <p:strVal val="visible"/>
                                      </p:to>
                                    </p:set>
                                    <p:animEffect transition="in" filter="wipe(down)">
                                      <p:cBhvr>
                                        <p:cTn id="80" dur="500"/>
                                        <p:tgtEl>
                                          <p:spTgt spid="11">
                                            <p:graphicEl>
                                              <a:chart seriesIdx="1" categoryIdx="3" bldStep="ptInSeries"/>
                                            </p:graphicEl>
                                          </p:spTgt>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1">
                                            <p:graphicEl>
                                              <a:chart seriesIdx="1" categoryIdx="4" bldStep="ptInSeries"/>
                                            </p:graphicEl>
                                          </p:spTgt>
                                        </p:tgtEl>
                                        <p:attrNameLst>
                                          <p:attrName>style.visibility</p:attrName>
                                        </p:attrNameLst>
                                      </p:cBhvr>
                                      <p:to>
                                        <p:strVal val="visible"/>
                                      </p:to>
                                    </p:set>
                                    <p:animEffect transition="in" filter="wipe(down)">
                                      <p:cBhvr>
                                        <p:cTn id="83" dur="500"/>
                                        <p:tgtEl>
                                          <p:spTgt spid="11">
                                            <p:graphicEl>
                                              <a:chart seriesIdx="1" categoryIdx="4" bldStep="ptInSeries"/>
                                            </p:graphicEl>
                                          </p:spTgt>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1">
                                            <p:graphicEl>
                                              <a:chart seriesIdx="1" categoryIdx="5" bldStep="ptInSeries"/>
                                            </p:graphicEl>
                                          </p:spTgt>
                                        </p:tgtEl>
                                        <p:attrNameLst>
                                          <p:attrName>style.visibility</p:attrName>
                                        </p:attrNameLst>
                                      </p:cBhvr>
                                      <p:to>
                                        <p:strVal val="visible"/>
                                      </p:to>
                                    </p:set>
                                    <p:animEffect transition="in" filter="wipe(down)">
                                      <p:cBhvr>
                                        <p:cTn id="86" dur="500"/>
                                        <p:tgtEl>
                                          <p:spTgt spid="11">
                                            <p:graphicEl>
                                              <a:chart seriesIdx="1" categoryIdx="5" bldStep="ptInSeries"/>
                                            </p:graphicEl>
                                          </p:spTgt>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11">
                                            <p:graphicEl>
                                              <a:chart seriesIdx="1" categoryIdx="6" bldStep="ptInSeries"/>
                                            </p:graphicEl>
                                          </p:spTgt>
                                        </p:tgtEl>
                                        <p:attrNameLst>
                                          <p:attrName>style.visibility</p:attrName>
                                        </p:attrNameLst>
                                      </p:cBhvr>
                                      <p:to>
                                        <p:strVal val="visible"/>
                                      </p:to>
                                    </p:set>
                                    <p:animEffect transition="in" filter="wipe(down)">
                                      <p:cBhvr>
                                        <p:cTn id="89" dur="500"/>
                                        <p:tgtEl>
                                          <p:spTgt spid="11">
                                            <p:graphicEl>
                                              <a:chart seriesIdx="1" categoryIdx="6" bldStep="ptInSeries"/>
                                            </p:graphicEl>
                                          </p:spTgt>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1">
                                            <p:graphicEl>
                                              <a:chart seriesIdx="1" categoryIdx="7" bldStep="ptInSeries"/>
                                            </p:graphicEl>
                                          </p:spTgt>
                                        </p:tgtEl>
                                        <p:attrNameLst>
                                          <p:attrName>style.visibility</p:attrName>
                                        </p:attrNameLst>
                                      </p:cBhvr>
                                      <p:to>
                                        <p:strVal val="visible"/>
                                      </p:to>
                                    </p:set>
                                    <p:animEffect transition="in" filter="wipe(down)">
                                      <p:cBhvr>
                                        <p:cTn id="92" dur="500"/>
                                        <p:tgtEl>
                                          <p:spTgt spid="11">
                                            <p:graphicEl>
                                              <a:chart seriesIdx="1" categoryIdx="7" bldStep="ptInSeries"/>
                                            </p:graphicEl>
                                          </p:spTgt>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5">
                                            <p:graphicEl>
                                              <a:chart seriesIdx="1" categoryIdx="0" bldStep="ptInSeries"/>
                                            </p:graphicEl>
                                          </p:spTgt>
                                        </p:tgtEl>
                                        <p:attrNameLst>
                                          <p:attrName>style.visibility</p:attrName>
                                        </p:attrNameLst>
                                      </p:cBhvr>
                                      <p:to>
                                        <p:strVal val="visible"/>
                                      </p:to>
                                    </p:set>
                                    <p:animEffect transition="in" filter="wipe(down)">
                                      <p:cBhvr>
                                        <p:cTn id="95" dur="500"/>
                                        <p:tgtEl>
                                          <p:spTgt spid="15">
                                            <p:graphicEl>
                                              <a:chart seriesIdx="1" categoryIdx="0" bldStep="ptInSeries"/>
                                            </p:graphicEl>
                                          </p:spTgt>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15">
                                            <p:graphicEl>
                                              <a:chart seriesIdx="1" categoryIdx="1" bldStep="ptInSeries"/>
                                            </p:graphicEl>
                                          </p:spTgt>
                                        </p:tgtEl>
                                        <p:attrNameLst>
                                          <p:attrName>style.visibility</p:attrName>
                                        </p:attrNameLst>
                                      </p:cBhvr>
                                      <p:to>
                                        <p:strVal val="visible"/>
                                      </p:to>
                                    </p:set>
                                    <p:animEffect transition="in" filter="wipe(down)">
                                      <p:cBhvr>
                                        <p:cTn id="98" dur="500"/>
                                        <p:tgtEl>
                                          <p:spTgt spid="15">
                                            <p:graphicEl>
                                              <a:chart seriesIdx="1" categoryIdx="1" bldStep="ptInSeries"/>
                                            </p:graphicEl>
                                          </p:spTgt>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5">
                                            <p:graphicEl>
                                              <a:chart seriesIdx="1" categoryIdx="2" bldStep="ptInSeries"/>
                                            </p:graphicEl>
                                          </p:spTgt>
                                        </p:tgtEl>
                                        <p:attrNameLst>
                                          <p:attrName>style.visibility</p:attrName>
                                        </p:attrNameLst>
                                      </p:cBhvr>
                                      <p:to>
                                        <p:strVal val="visible"/>
                                      </p:to>
                                    </p:set>
                                    <p:animEffect transition="in" filter="wipe(down)">
                                      <p:cBhvr>
                                        <p:cTn id="101" dur="500"/>
                                        <p:tgtEl>
                                          <p:spTgt spid="15">
                                            <p:graphicEl>
                                              <a:chart seriesIdx="1" categoryIdx="2" bldStep="ptInSeries"/>
                                            </p:graphicEl>
                                          </p:spTgt>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15">
                                            <p:graphicEl>
                                              <a:chart seriesIdx="1" categoryIdx="3" bldStep="ptInSeries"/>
                                            </p:graphicEl>
                                          </p:spTgt>
                                        </p:tgtEl>
                                        <p:attrNameLst>
                                          <p:attrName>style.visibility</p:attrName>
                                        </p:attrNameLst>
                                      </p:cBhvr>
                                      <p:to>
                                        <p:strVal val="visible"/>
                                      </p:to>
                                    </p:set>
                                    <p:animEffect transition="in" filter="wipe(down)">
                                      <p:cBhvr>
                                        <p:cTn id="104" dur="500"/>
                                        <p:tgtEl>
                                          <p:spTgt spid="15">
                                            <p:graphicEl>
                                              <a:chart seriesIdx="1" categoryIdx="3" bldStep="ptInSeries"/>
                                            </p:graphicEl>
                                          </p:spTgt>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5">
                                            <p:graphicEl>
                                              <a:chart seriesIdx="1" categoryIdx="4" bldStep="ptInSeries"/>
                                            </p:graphicEl>
                                          </p:spTgt>
                                        </p:tgtEl>
                                        <p:attrNameLst>
                                          <p:attrName>style.visibility</p:attrName>
                                        </p:attrNameLst>
                                      </p:cBhvr>
                                      <p:to>
                                        <p:strVal val="visible"/>
                                      </p:to>
                                    </p:set>
                                    <p:animEffect transition="in" filter="wipe(down)">
                                      <p:cBhvr>
                                        <p:cTn id="107" dur="500"/>
                                        <p:tgtEl>
                                          <p:spTgt spid="15">
                                            <p:graphicEl>
                                              <a:chart seriesIdx="1" categoryIdx="4" bldStep="ptInSeries"/>
                                            </p:graphicEl>
                                          </p:spTgt>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15">
                                            <p:graphicEl>
                                              <a:chart seriesIdx="1" categoryIdx="5" bldStep="ptInSeries"/>
                                            </p:graphicEl>
                                          </p:spTgt>
                                        </p:tgtEl>
                                        <p:attrNameLst>
                                          <p:attrName>style.visibility</p:attrName>
                                        </p:attrNameLst>
                                      </p:cBhvr>
                                      <p:to>
                                        <p:strVal val="visible"/>
                                      </p:to>
                                    </p:set>
                                    <p:animEffect transition="in" filter="wipe(down)">
                                      <p:cBhvr>
                                        <p:cTn id="110" dur="500"/>
                                        <p:tgtEl>
                                          <p:spTgt spid="15">
                                            <p:graphicEl>
                                              <a:chart seriesIdx="1" categoryIdx="5" bldStep="ptInSeries"/>
                                            </p:graphicEl>
                                          </p:spTgt>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15">
                                            <p:graphicEl>
                                              <a:chart seriesIdx="1" categoryIdx="6" bldStep="ptInSeries"/>
                                            </p:graphicEl>
                                          </p:spTgt>
                                        </p:tgtEl>
                                        <p:attrNameLst>
                                          <p:attrName>style.visibility</p:attrName>
                                        </p:attrNameLst>
                                      </p:cBhvr>
                                      <p:to>
                                        <p:strVal val="visible"/>
                                      </p:to>
                                    </p:set>
                                    <p:animEffect transition="in" filter="wipe(down)">
                                      <p:cBhvr>
                                        <p:cTn id="113" dur="500"/>
                                        <p:tgtEl>
                                          <p:spTgt spid="15">
                                            <p:graphicEl>
                                              <a:chart seriesIdx="1" categoryIdx="6" bldStep="ptInSeries"/>
                                            </p:graphicEl>
                                          </p:spTgt>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15">
                                            <p:graphicEl>
                                              <a:chart seriesIdx="1" categoryIdx="7" bldStep="ptInSeries"/>
                                            </p:graphicEl>
                                          </p:spTgt>
                                        </p:tgtEl>
                                        <p:attrNameLst>
                                          <p:attrName>style.visibility</p:attrName>
                                        </p:attrNameLst>
                                      </p:cBhvr>
                                      <p:to>
                                        <p:strVal val="visible"/>
                                      </p:to>
                                    </p:set>
                                    <p:animEffect transition="in" filter="wipe(down)">
                                      <p:cBhvr>
                                        <p:cTn id="116" dur="500"/>
                                        <p:tgtEl>
                                          <p:spTgt spid="15">
                                            <p:graphicEl>
                                              <a:chart seriesIdx="1" categoryIdx="7"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seriesEl"/>
        </p:bldSub>
      </p:bldGraphic>
      <p:bldP spid="12" grpId="0" animBg="1"/>
      <p:bldGraphic spid="15" grpId="0" uiExpand="1">
        <p:bldSub>
          <a:bldChart bld="seriesEl"/>
        </p:bldSub>
      </p:bldGraphic>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300C-F396-477E-B123-1FC3F75510DE}"/>
              </a:ext>
            </a:extLst>
          </p:cNvPr>
          <p:cNvSpPr>
            <a:spLocks noGrp="1"/>
          </p:cNvSpPr>
          <p:nvPr>
            <p:ph type="title"/>
          </p:nvPr>
        </p:nvSpPr>
        <p:spPr/>
        <p:txBody>
          <a:bodyPr/>
          <a:lstStyle/>
          <a:p>
            <a:r>
              <a:rPr lang="en-US" b="1">
                <a:solidFill>
                  <a:srgbClr val="002A5C"/>
                </a:solidFill>
              </a:rPr>
              <a:t>More Results in the Paper</a:t>
            </a:r>
            <a:endParaRPr lang="en-US"/>
          </a:p>
        </p:txBody>
      </p:sp>
      <p:sp>
        <p:nvSpPr>
          <p:cNvPr id="3" name="Content Placeholder 2">
            <a:extLst>
              <a:ext uri="{FF2B5EF4-FFF2-40B4-BE49-F238E27FC236}">
                <a16:creationId xmlns:a16="http://schemas.microsoft.com/office/drawing/2014/main" id="{106E2044-0D3B-4BA4-95E1-5563085B87E1}"/>
              </a:ext>
            </a:extLst>
          </p:cNvPr>
          <p:cNvSpPr>
            <a:spLocks noGrp="1"/>
          </p:cNvSpPr>
          <p:nvPr>
            <p:ph idx="1"/>
          </p:nvPr>
        </p:nvSpPr>
        <p:spPr/>
        <p:txBody>
          <a:bodyPr/>
          <a:lstStyle/>
          <a:p>
            <a:r>
              <a:rPr lang="en-US"/>
              <a:t>End-to-end benchmarks of GRU training on IRMAS.</a:t>
            </a:r>
          </a:p>
          <a:p>
            <a:pPr lvl="1"/>
            <a:r>
              <a:rPr lang="en-US"/>
              <a:t>A more realistic version of the RNN results.</a:t>
            </a:r>
          </a:p>
          <a:p>
            <a:r>
              <a:rPr lang="en-US"/>
              <a:t>Pruned VGG-11 retraining on CIFAR-10.</a:t>
            </a:r>
          </a:p>
          <a:p>
            <a:pPr lvl="1"/>
            <a:r>
              <a:rPr lang="en-US"/>
              <a:t>Microbenchmark via FLOP measurements.</a:t>
            </a:r>
          </a:p>
          <a:p>
            <a:pPr lvl="1"/>
            <a:r>
              <a:rPr lang="en-US"/>
              <a:t>Evaluate the effectiveness of leveraging the Jacobians’ sparsity in CNNs.</a:t>
            </a:r>
          </a:p>
          <a:p>
            <a:pPr lvl="1"/>
            <a:endParaRPr lang="en-US"/>
          </a:p>
        </p:txBody>
      </p:sp>
      <p:sp>
        <p:nvSpPr>
          <p:cNvPr id="4" name="Slide Number Placeholder 3">
            <a:extLst>
              <a:ext uri="{FF2B5EF4-FFF2-40B4-BE49-F238E27FC236}">
                <a16:creationId xmlns:a16="http://schemas.microsoft.com/office/drawing/2014/main" id="{A790E607-808B-4BF9-83CF-D94556CDE391}"/>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85</a:t>
            </a:fld>
            <a:endParaRPr lang="en-US" sz="2400" b="0"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572965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6BD8-869F-4C44-B63B-F578D277BC28}"/>
              </a:ext>
            </a:extLst>
          </p:cNvPr>
          <p:cNvSpPr>
            <a:spLocks noGrp="1"/>
          </p:cNvSpPr>
          <p:nvPr>
            <p:ph type="title"/>
          </p:nvPr>
        </p:nvSpPr>
        <p:spPr/>
        <p:txBody>
          <a:bodyPr/>
          <a:lstStyle/>
          <a:p>
            <a:r>
              <a:rPr lang="en-US" b="1">
                <a:solidFill>
                  <a:srgbClr val="002A5C"/>
                </a:solidFill>
              </a:rPr>
              <a:t>Conclusion</a:t>
            </a:r>
          </a:p>
        </p:txBody>
      </p:sp>
      <p:sp>
        <p:nvSpPr>
          <p:cNvPr id="4" name="Slide Number Placeholder 3">
            <a:extLst>
              <a:ext uri="{FF2B5EF4-FFF2-40B4-BE49-F238E27FC236}">
                <a16:creationId xmlns:a16="http://schemas.microsoft.com/office/drawing/2014/main" id="{5C13D598-0A2B-4B81-A15F-31A3F9CB19B2}"/>
              </a:ext>
            </a:extLst>
          </p:cNvPr>
          <p:cNvSpPr>
            <a:spLocks noGrp="1"/>
          </p:cNvSpPr>
          <p:nvPr>
            <p:ph type="sldNum" sz="quarter" idx="12"/>
          </p:nvPr>
        </p:nvSpPr>
        <p:spPr/>
        <p:txBody>
          <a:bodyPr/>
          <a:lstStyle/>
          <a:p>
            <a:pPr defTabSz="1828800" hangingPunct="1">
              <a:defRPr/>
            </a:pPr>
            <a:fld id="{6F85287D-2DE9-409D-BEE6-633027003E04}" type="slidenum">
              <a:rPr lang="en-US" sz="3200" b="0" kern="1200">
                <a:solidFill>
                  <a:prstClr val="black">
                    <a:tint val="75000"/>
                  </a:prstClr>
                </a:solidFill>
                <a:latin typeface="Calibri" panose="020F0502020204030204"/>
                <a:ea typeface="+mn-ea"/>
                <a:cs typeface="+mn-cs"/>
              </a:rPr>
              <a:pPr defTabSz="1828800" hangingPunct="1">
                <a:defRPr/>
              </a:pPr>
              <a:t>86</a:t>
            </a:fld>
            <a:endParaRPr lang="en-US" sz="2400" b="0" kern="1200" dirty="0">
              <a:solidFill>
                <a:prstClr val="black">
                  <a:tint val="75000"/>
                </a:prstClr>
              </a:solidFill>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3EE4CF-A3E8-4A12-958C-D26C55702381}"/>
              </a:ext>
            </a:extLst>
          </p:cNvPr>
          <p:cNvSpPr>
            <a:spLocks noGrp="1"/>
          </p:cNvSpPr>
          <p:nvPr>
            <p:ph idx="1"/>
          </p:nvPr>
        </p:nvSpPr>
        <p:spPr>
          <a:xfrm>
            <a:off x="1676400" y="3651250"/>
            <a:ext cx="21869400" cy="8702676"/>
          </a:xfrm>
        </p:spPr>
        <p:txBody>
          <a:bodyPr>
            <a:normAutofit fontScale="92500"/>
          </a:bodyPr>
          <a:lstStyle/>
          <a:p>
            <a:pPr marL="0" indent="0">
              <a:buNone/>
            </a:pPr>
            <a:r>
              <a:rPr lang="en-US" dirty="0"/>
              <a:t>BP imposes a </a:t>
            </a:r>
            <a:r>
              <a:rPr lang="en-US" b="1" dirty="0">
                <a:solidFill>
                  <a:srgbClr val="FF0000"/>
                </a:solidFill>
              </a:rPr>
              <a:t>strong sequential dependency</a:t>
            </a:r>
            <a:r>
              <a:rPr lang="en-US" dirty="0"/>
              <a:t> among layers during the gradient computations, limiting its scalability on parallel systems.</a:t>
            </a:r>
          </a:p>
          <a:p>
            <a:pPr marL="0" indent="0">
              <a:buNone/>
            </a:pPr>
            <a:r>
              <a:rPr lang="en-US" dirty="0"/>
              <a:t>We propose scaling </a:t>
            </a:r>
            <a:r>
              <a:rPr lang="en-US" b="1" dirty="0"/>
              <a:t>B</a:t>
            </a:r>
            <a:r>
              <a:rPr lang="en-US" dirty="0"/>
              <a:t>ack-</a:t>
            </a:r>
            <a:r>
              <a:rPr lang="en-US" b="1" dirty="0"/>
              <a:t>P</a:t>
            </a:r>
            <a:r>
              <a:rPr lang="en-US" dirty="0"/>
              <a:t>ropagation by </a:t>
            </a:r>
            <a:r>
              <a:rPr lang="en-US" b="1" dirty="0"/>
              <a:t>P</a:t>
            </a:r>
            <a:r>
              <a:rPr lang="en-US" dirty="0"/>
              <a:t>arallel </a:t>
            </a:r>
            <a:r>
              <a:rPr lang="en-US" b="1" dirty="0"/>
              <a:t>S</a:t>
            </a:r>
            <a:r>
              <a:rPr lang="en-US" dirty="0"/>
              <a:t>can </a:t>
            </a:r>
            <a:r>
              <a:rPr lang="en-US" b="1" dirty="0"/>
              <a:t>A</a:t>
            </a:r>
            <a:r>
              <a:rPr lang="en-US" dirty="0"/>
              <a:t>lgorithm (</a:t>
            </a:r>
            <a:r>
              <a:rPr lang="en-US" b="1" dirty="0"/>
              <a:t>BPPSA</a:t>
            </a:r>
            <a:r>
              <a:rPr lang="en-US" dirty="0"/>
              <a:t>):</a:t>
            </a:r>
          </a:p>
          <a:p>
            <a:pPr>
              <a:spcBef>
                <a:spcPts val="0"/>
              </a:spcBef>
            </a:pPr>
            <a:r>
              <a:rPr lang="en-US" sz="4800" dirty="0"/>
              <a:t>Reformulate BP as a </a:t>
            </a:r>
            <a:r>
              <a:rPr lang="en-US" sz="4800" b="1" dirty="0"/>
              <a:t>scan</a:t>
            </a:r>
            <a:r>
              <a:rPr lang="en-US" sz="4800" dirty="0"/>
              <a:t> operation.</a:t>
            </a:r>
          </a:p>
          <a:p>
            <a:pPr>
              <a:spcBef>
                <a:spcPts val="0"/>
              </a:spcBef>
            </a:pPr>
            <a:r>
              <a:rPr lang="en-US" sz="4800" dirty="0"/>
              <a:t>Scale by a </a:t>
            </a:r>
            <a:r>
              <a:rPr lang="en-US" sz="4800" b="1" dirty="0"/>
              <a:t>customized </a:t>
            </a:r>
            <a:r>
              <a:rPr lang="en-US" sz="4800" b="1" dirty="0" err="1"/>
              <a:t>Blelloch</a:t>
            </a:r>
            <a:r>
              <a:rPr lang="en-US" sz="4800" b="1" dirty="0"/>
              <a:t> scan </a:t>
            </a:r>
            <a:r>
              <a:rPr lang="en-US" sz="4800" dirty="0"/>
              <a:t>algorithm.</a:t>
            </a:r>
          </a:p>
          <a:p>
            <a:pPr>
              <a:spcBef>
                <a:spcPts val="0"/>
              </a:spcBef>
            </a:pPr>
            <a:r>
              <a:rPr lang="en-US" sz="4800" dirty="0"/>
              <a:t>Leverage </a:t>
            </a:r>
            <a:r>
              <a:rPr lang="en-US" sz="4800" b="1" dirty="0"/>
              <a:t>sparsity</a:t>
            </a:r>
            <a:r>
              <a:rPr lang="en-US" sz="4800" dirty="0"/>
              <a:t> in the Jacobians.</a:t>
            </a:r>
          </a:p>
          <a:p>
            <a:pPr marL="0" indent="0">
              <a:buNone/>
            </a:pPr>
            <a:r>
              <a:rPr lang="en-US" b="1" u="sng" dirty="0"/>
              <a:t>Key Results:</a:t>
            </a:r>
            <a:r>
              <a:rPr lang="en-US" b="1" dirty="0"/>
              <a:t> </a:t>
            </a:r>
            <a:r>
              <a:rPr lang="el-GR" b="1" dirty="0">
                <a:solidFill>
                  <a:srgbClr val="008000"/>
                </a:solidFill>
                <a:latin typeface="Calibri" panose="020F0502020204030204" pitchFamily="34" charset="0"/>
                <a:cs typeface="Calibri" panose="020F0502020204030204" pitchFamily="34" charset="0"/>
              </a:rPr>
              <a:t>Θ</a:t>
            </a:r>
            <a:r>
              <a:rPr lang="en-US" b="1" dirty="0">
                <a:solidFill>
                  <a:srgbClr val="008000"/>
                </a:solidFill>
                <a:latin typeface="Calibri" panose="020F0502020204030204" pitchFamily="34" charset="0"/>
                <a:cs typeface="Calibri" panose="020F0502020204030204" pitchFamily="34" charset="0"/>
              </a:rPr>
              <a:t>(log n) </a:t>
            </a:r>
            <a:r>
              <a:rPr lang="en-US" dirty="0">
                <a:latin typeface="Calibri" panose="020F0502020204030204" pitchFamily="34" charset="0"/>
                <a:cs typeface="Calibri" panose="020F0502020204030204" pitchFamily="34" charset="0"/>
              </a:rPr>
              <a:t>vs. </a:t>
            </a:r>
            <a:r>
              <a:rPr lang="el-GR" b="1" dirty="0">
                <a:solidFill>
                  <a:srgbClr val="FF0000"/>
                </a:solidFill>
                <a:latin typeface="Calibri" panose="020F0502020204030204" pitchFamily="34" charset="0"/>
                <a:cs typeface="Calibri" panose="020F0502020204030204" pitchFamily="34" charset="0"/>
              </a:rPr>
              <a:t>Θ</a:t>
            </a:r>
            <a:r>
              <a:rPr lang="en-US" b="1" dirty="0">
                <a:solidFill>
                  <a:srgbClr val="FF0000"/>
                </a:solidFill>
                <a:latin typeface="Calibri" panose="020F0502020204030204" pitchFamily="34" charset="0"/>
                <a:cs typeface="Calibri" panose="020F0502020204030204" pitchFamily="34" charset="0"/>
              </a:rPr>
              <a:t>(n) </a:t>
            </a:r>
            <a:r>
              <a:rPr lang="en-US" dirty="0">
                <a:latin typeface="Calibri" panose="020F0502020204030204" pitchFamily="34" charset="0"/>
                <a:cs typeface="Calibri" panose="020F0502020204030204" pitchFamily="34" charset="0"/>
              </a:rPr>
              <a:t>steps on parallel systems.</a:t>
            </a:r>
          </a:p>
          <a:p>
            <a:pPr marL="0" indent="0">
              <a:buNone/>
            </a:pPr>
            <a:r>
              <a:rPr lang="en-US" dirty="0">
                <a:latin typeface="Calibri" panose="020F0502020204030204" pitchFamily="34" charset="0"/>
                <a:cs typeface="Calibri" panose="020F0502020204030204" pitchFamily="34" charset="0"/>
              </a:rPr>
              <a:t>Up to </a:t>
            </a:r>
            <a:r>
              <a:rPr lang="en-US" b="1" dirty="0">
                <a:solidFill>
                  <a:srgbClr val="00823B"/>
                </a:solidFill>
                <a:latin typeface="Calibri" panose="020F0502020204030204" pitchFamily="34" charset="0"/>
                <a:cs typeface="Calibri" panose="020F0502020204030204" pitchFamily="34" charset="0"/>
              </a:rPr>
              <a:t>108× </a:t>
            </a:r>
            <a:r>
              <a:rPr lang="en-US" dirty="0">
                <a:latin typeface="Calibri" panose="020F0502020204030204" pitchFamily="34" charset="0"/>
                <a:cs typeface="Calibri" panose="020F0502020204030204" pitchFamily="34" charset="0"/>
              </a:rPr>
              <a:t>speedup on the backward pass (→ </a:t>
            </a:r>
            <a:r>
              <a:rPr lang="en-US" b="1" dirty="0">
                <a:solidFill>
                  <a:srgbClr val="00823B"/>
                </a:solidFill>
                <a:latin typeface="Calibri" panose="020F0502020204030204" pitchFamily="34" charset="0"/>
                <a:cs typeface="Calibri" panose="020F0502020204030204" pitchFamily="34" charset="0"/>
              </a:rPr>
              <a:t>2.17× </a:t>
            </a:r>
            <a:r>
              <a:rPr lang="en-US" dirty="0">
                <a:latin typeface="Calibri" panose="020F0502020204030204" pitchFamily="34" charset="0"/>
                <a:cs typeface="Calibri" panose="020F0502020204030204" pitchFamily="34" charset="0"/>
              </a:rPr>
              <a:t>overall speedup).</a:t>
            </a:r>
            <a:endParaRPr lang="en-US" dirty="0"/>
          </a:p>
        </p:txBody>
      </p:sp>
    </p:spTree>
    <p:extLst>
      <p:ext uri="{BB962C8B-B14F-4D97-AF65-F5344CB8AC3E}">
        <p14:creationId xmlns:p14="http://schemas.microsoft.com/office/powerpoint/2010/main" val="1148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249300" y="5372080"/>
            <a:ext cx="22596816" cy="450702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3.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More Solid Quantization and Pruning</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1173897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684" y="7726280"/>
            <a:ext cx="23012400" cy="3553924"/>
          </a:xfrm>
        </p:spPr>
        <p:txBody>
          <a:bodyPr>
            <a:normAutofit/>
          </a:bodyPr>
          <a:lstStyle/>
          <a:p>
            <a:r>
              <a:rPr lang="en-US" b="1" i="1" dirty="0"/>
              <a:t>What is the State of Neural Network Pruning?</a:t>
            </a:r>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88</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11493852" y="10204438"/>
            <a:ext cx="1067920" cy="707886"/>
          </a:xfrm>
          <a:prstGeom prst="rect">
            <a:avLst/>
          </a:prstGeom>
        </p:spPr>
        <p:txBody>
          <a:bodyPr wrap="none">
            <a:spAutoFit/>
          </a:bodyPr>
          <a:lstStyle/>
          <a:p>
            <a:r>
              <a:rPr lang="en-US" sz="4000" dirty="0"/>
              <a:t>MIT</a:t>
            </a:r>
            <a:endParaRPr lang="en-CA" sz="4000" dirty="0"/>
          </a:p>
        </p:txBody>
      </p:sp>
      <p:pic>
        <p:nvPicPr>
          <p:cNvPr id="5" name="Picture 4">
            <a:extLst>
              <a:ext uri="{FF2B5EF4-FFF2-40B4-BE49-F238E27FC236}">
                <a16:creationId xmlns:a16="http://schemas.microsoft.com/office/drawing/2014/main" id="{315F2302-82FA-4BFA-A324-261A65AA1718}"/>
              </a:ext>
            </a:extLst>
          </p:cNvPr>
          <p:cNvPicPr>
            <a:picLocks noChangeAspect="1"/>
          </p:cNvPicPr>
          <p:nvPr/>
        </p:nvPicPr>
        <p:blipFill>
          <a:blip r:embed="rId3"/>
          <a:stretch>
            <a:fillRect/>
          </a:stretch>
        </p:blipFill>
        <p:spPr>
          <a:xfrm>
            <a:off x="1812408" y="849376"/>
            <a:ext cx="8489116" cy="7631236"/>
          </a:xfrm>
          <a:prstGeom prst="rect">
            <a:avLst/>
          </a:prstGeom>
        </p:spPr>
      </p:pic>
    </p:spTree>
    <p:extLst>
      <p:ext uri="{BB962C8B-B14F-4D97-AF65-F5344CB8AC3E}">
        <p14:creationId xmlns:p14="http://schemas.microsoft.com/office/powerpoint/2010/main" val="30755529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89</a:t>
            </a:fld>
            <a:endParaRPr lang="en-US"/>
          </a:p>
        </p:txBody>
      </p:sp>
      <p:pic>
        <p:nvPicPr>
          <p:cNvPr id="5" name="Picture 4">
            <a:extLst>
              <a:ext uri="{FF2B5EF4-FFF2-40B4-BE49-F238E27FC236}">
                <a16:creationId xmlns:a16="http://schemas.microsoft.com/office/drawing/2014/main" id="{B4668187-3C10-4952-9FBE-1CD6DF54AD86}"/>
              </a:ext>
            </a:extLst>
          </p:cNvPr>
          <p:cNvPicPr>
            <a:picLocks noChangeAspect="1"/>
          </p:cNvPicPr>
          <p:nvPr/>
        </p:nvPicPr>
        <p:blipFill>
          <a:blip r:embed="rId2"/>
          <a:stretch>
            <a:fillRect/>
          </a:stretch>
        </p:blipFill>
        <p:spPr>
          <a:xfrm>
            <a:off x="873699" y="1559202"/>
            <a:ext cx="22636602" cy="9594772"/>
          </a:xfrm>
          <a:prstGeom prst="rect">
            <a:avLst/>
          </a:prstGeom>
        </p:spPr>
      </p:pic>
    </p:spTree>
    <p:extLst>
      <p:ext uri="{BB962C8B-B14F-4D97-AF65-F5344CB8AC3E}">
        <p14:creationId xmlns:p14="http://schemas.microsoft.com/office/powerpoint/2010/main" val="260449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87771-E249-4B5B-982E-2A3007CB637A}"/>
              </a:ext>
            </a:extLst>
          </p:cNvPr>
          <p:cNvSpPr>
            <a:spLocks noGrp="1"/>
          </p:cNvSpPr>
          <p:nvPr>
            <p:ph type="sldNum" idx="12"/>
          </p:nvPr>
        </p:nvSpPr>
        <p:spPr/>
        <p:txBody>
          <a:bodyPr/>
          <a:lstStyle/>
          <a:p>
            <a:fld id="{00000000-1234-1234-1234-123412341234}" type="slidenum">
              <a:rPr lang="en-US" smtClean="0">
                <a:latin typeface="Roboto" panose="020B0604020202020204" charset="0"/>
                <a:ea typeface="Roboto" panose="020B0604020202020204" charset="0"/>
              </a:rPr>
              <a:pPr/>
              <a:t>9</a:t>
            </a:fld>
            <a:endParaRPr lang="en-US" dirty="0">
              <a:latin typeface="Roboto" panose="020B0604020202020204" charset="0"/>
              <a:ea typeface="Roboto" panose="020B0604020202020204" charset="0"/>
            </a:endParaRPr>
          </a:p>
        </p:txBody>
      </p:sp>
      <p:sp>
        <p:nvSpPr>
          <p:cNvPr id="5" name="Google Shape;362;p78">
            <a:extLst>
              <a:ext uri="{FF2B5EF4-FFF2-40B4-BE49-F238E27FC236}">
                <a16:creationId xmlns:a16="http://schemas.microsoft.com/office/drawing/2014/main" id="{7D3CB711-DE80-46F7-AFE2-E9C4AD67B01A}"/>
              </a:ext>
            </a:extLst>
          </p:cNvPr>
          <p:cNvSpPr/>
          <p:nvPr/>
        </p:nvSpPr>
        <p:spPr>
          <a:xfrm>
            <a:off x="8793334" y="3309750"/>
            <a:ext cx="6773600" cy="6773600"/>
          </a:xfrm>
          <a:prstGeom prst="donut">
            <a:avLst>
              <a:gd name="adj" fmla="val 16067"/>
            </a:avLst>
          </a:prstGeom>
          <a:solidFill>
            <a:srgbClr val="000000">
              <a:alpha val="10760"/>
            </a:srgbClr>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6" name="Google Shape;363;p78">
            <a:extLst>
              <a:ext uri="{FF2B5EF4-FFF2-40B4-BE49-F238E27FC236}">
                <a16:creationId xmlns:a16="http://schemas.microsoft.com/office/drawing/2014/main" id="{BA35D1CC-C9AC-4F07-B763-17359A9EC13C}"/>
              </a:ext>
            </a:extLst>
          </p:cNvPr>
          <p:cNvGrpSpPr/>
          <p:nvPr/>
        </p:nvGrpSpPr>
        <p:grpSpPr>
          <a:xfrm>
            <a:off x="3073142" y="2857200"/>
            <a:ext cx="7013860" cy="1785600"/>
            <a:chOff x="1667063" y="996036"/>
            <a:chExt cx="2115562" cy="669600"/>
          </a:xfrm>
        </p:grpSpPr>
        <p:cxnSp>
          <p:nvCxnSpPr>
            <p:cNvPr id="7" name="Google Shape;364;p78">
              <a:extLst>
                <a:ext uri="{FF2B5EF4-FFF2-40B4-BE49-F238E27FC236}">
                  <a16:creationId xmlns:a16="http://schemas.microsoft.com/office/drawing/2014/main" id="{9726DF0D-1F2E-4513-9D56-730E127E94E1}"/>
                </a:ext>
              </a:extLst>
            </p:cNvPr>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8" name="Google Shape;365;p78">
              <a:extLst>
                <a:ext uri="{FF2B5EF4-FFF2-40B4-BE49-F238E27FC236}">
                  <a16:creationId xmlns:a16="http://schemas.microsoft.com/office/drawing/2014/main" id="{B2F8F1C8-CE81-4576-A368-FEEA93407296}"/>
                </a:ext>
              </a:extLst>
            </p:cNvPr>
            <p:cNvSpPr txBox="1"/>
            <p:nvPr/>
          </p:nvSpPr>
          <p:spPr>
            <a:xfrm>
              <a:off x="1667063" y="996036"/>
              <a:ext cx="1815885" cy="669600"/>
            </a:xfrm>
            <a:prstGeom prst="rect">
              <a:avLst/>
            </a:prstGeom>
            <a:noFill/>
            <a:ln>
              <a:noFill/>
            </a:ln>
          </p:spPr>
          <p:txBody>
            <a:bodyPr spcFirstLastPara="1" wrap="square" lIns="243800" tIns="243800" rIns="243800" bIns="243800" anchor="t" anchorCtr="0">
              <a:noAutofit/>
            </a:bodyPr>
            <a:lstStyle/>
            <a:p>
              <a:r>
                <a:rPr lang="en-US" sz="3600" dirty="0">
                  <a:solidFill>
                    <a:schemeClr val="bg1">
                      <a:lumMod val="85000"/>
                    </a:schemeClr>
                  </a:solidFill>
                  <a:latin typeface="Roboto" panose="020B0604020202020204" charset="0"/>
                  <a:ea typeface="Roboto" panose="020B0604020202020204" charset="0"/>
                </a:rPr>
                <a:t>Performance bottlenecks in DNN Training</a:t>
              </a:r>
            </a:p>
          </p:txBody>
        </p:sp>
      </p:grpSp>
      <p:grpSp>
        <p:nvGrpSpPr>
          <p:cNvPr id="9" name="Google Shape;366;p78">
            <a:extLst>
              <a:ext uri="{FF2B5EF4-FFF2-40B4-BE49-F238E27FC236}">
                <a16:creationId xmlns:a16="http://schemas.microsoft.com/office/drawing/2014/main" id="{1789B92C-2856-4670-8D6A-EC85AA7D7FC8}"/>
              </a:ext>
            </a:extLst>
          </p:cNvPr>
          <p:cNvGrpSpPr/>
          <p:nvPr/>
        </p:nvGrpSpPr>
        <p:grpSpPr>
          <a:xfrm>
            <a:off x="5098217" y="8773438"/>
            <a:ext cx="4985650" cy="1888640"/>
            <a:chOff x="1911831" y="3214625"/>
            <a:chExt cx="1869619" cy="708240"/>
          </a:xfrm>
        </p:grpSpPr>
        <p:cxnSp>
          <p:nvCxnSpPr>
            <p:cNvPr id="10" name="Google Shape;367;p78">
              <a:extLst>
                <a:ext uri="{FF2B5EF4-FFF2-40B4-BE49-F238E27FC236}">
                  <a16:creationId xmlns:a16="http://schemas.microsoft.com/office/drawing/2014/main" id="{9635A085-2400-4805-BEE1-CA07D9B62B89}"/>
                </a:ext>
              </a:extLst>
            </p:cNvPr>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11" name="Google Shape;368;p78">
              <a:extLst>
                <a:ext uri="{FF2B5EF4-FFF2-40B4-BE49-F238E27FC236}">
                  <a16:creationId xmlns:a16="http://schemas.microsoft.com/office/drawing/2014/main" id="{87EA3F8C-3A06-42B5-9C7B-535E76038214}"/>
                </a:ext>
              </a:extLst>
            </p:cNvPr>
            <p:cNvSpPr txBox="1"/>
            <p:nvPr/>
          </p:nvSpPr>
          <p:spPr>
            <a:xfrm>
              <a:off x="1911831" y="3488814"/>
              <a:ext cx="1395170" cy="434051"/>
            </a:xfrm>
            <a:prstGeom prst="rect">
              <a:avLst/>
            </a:prstGeom>
            <a:noFill/>
            <a:ln>
              <a:noFill/>
            </a:ln>
          </p:spPr>
          <p:txBody>
            <a:bodyPr spcFirstLastPara="1" wrap="square" lIns="243800" tIns="243800" rIns="243800" bIns="243800" anchor="t" anchorCtr="0">
              <a:noAutofit/>
            </a:bodyPr>
            <a:lstStyle/>
            <a:p>
              <a:pPr algn="r">
                <a:lnSpc>
                  <a:spcPct val="138000"/>
                </a:lnSpc>
                <a:buClr>
                  <a:schemeClr val="dk1"/>
                </a:buClr>
                <a:buSzPts val="1100"/>
              </a:pPr>
              <a:r>
                <a:rPr lang="en-US" sz="3600" dirty="0">
                  <a:solidFill>
                    <a:schemeClr val="bg1">
                      <a:lumMod val="85000"/>
                    </a:schemeClr>
                  </a:solidFill>
                  <a:latin typeface="Roboto" panose="020B0604020202020204" charset="0"/>
                  <a:ea typeface="Roboto" panose="020B0604020202020204" charset="0"/>
                  <a:cs typeface="Roboto"/>
                  <a:sym typeface="Roboto"/>
                </a:rPr>
                <a:t>Tools</a:t>
              </a:r>
              <a:endParaRPr sz="3600" dirty="0">
                <a:solidFill>
                  <a:schemeClr val="bg1">
                    <a:lumMod val="85000"/>
                  </a:schemeClr>
                </a:solidFill>
                <a:latin typeface="Roboto" panose="020B0604020202020204" charset="0"/>
                <a:ea typeface="Roboto" panose="020B0604020202020204" charset="0"/>
                <a:cs typeface="Roboto"/>
                <a:sym typeface="Roboto"/>
              </a:endParaRPr>
            </a:p>
          </p:txBody>
        </p:sp>
      </p:grpSp>
      <p:sp>
        <p:nvSpPr>
          <p:cNvPr id="12" name="Google Shape;369;p78">
            <a:extLst>
              <a:ext uri="{FF2B5EF4-FFF2-40B4-BE49-F238E27FC236}">
                <a16:creationId xmlns:a16="http://schemas.microsoft.com/office/drawing/2014/main" id="{ED0D1B14-0E92-46BE-82EE-152DD7D56FC7}"/>
              </a:ext>
            </a:extLst>
          </p:cNvPr>
          <p:cNvSpPr/>
          <p:nvPr/>
        </p:nvSpPr>
        <p:spPr>
          <a:xfrm rot="-1800047" flipH="1">
            <a:off x="8591883" y="3098263"/>
            <a:ext cx="7175830" cy="7175830"/>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grpSp>
        <p:nvGrpSpPr>
          <p:cNvPr id="13" name="Google Shape;370;p78">
            <a:extLst>
              <a:ext uri="{FF2B5EF4-FFF2-40B4-BE49-F238E27FC236}">
                <a16:creationId xmlns:a16="http://schemas.microsoft.com/office/drawing/2014/main" id="{5C19AA9E-D8FF-49F6-804A-A4A7E080FC31}"/>
              </a:ext>
            </a:extLst>
          </p:cNvPr>
          <p:cNvGrpSpPr/>
          <p:nvPr/>
        </p:nvGrpSpPr>
        <p:grpSpPr>
          <a:xfrm>
            <a:off x="14249142" y="8773440"/>
            <a:ext cx="7893632" cy="2512196"/>
            <a:chOff x="5343425" y="3214625"/>
            <a:chExt cx="2960111" cy="942073"/>
          </a:xfrm>
        </p:grpSpPr>
        <p:cxnSp>
          <p:nvCxnSpPr>
            <p:cNvPr id="14" name="Google Shape;371;p78">
              <a:extLst>
                <a:ext uri="{FF2B5EF4-FFF2-40B4-BE49-F238E27FC236}">
                  <a16:creationId xmlns:a16="http://schemas.microsoft.com/office/drawing/2014/main" id="{E03C9BF8-43D4-4ED6-B24A-7F67EB52306A}"/>
                </a:ext>
              </a:extLst>
            </p:cNvPr>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15" name="Google Shape;372;p78">
              <a:extLst>
                <a:ext uri="{FF2B5EF4-FFF2-40B4-BE49-F238E27FC236}">
                  <a16:creationId xmlns:a16="http://schemas.microsoft.com/office/drawing/2014/main" id="{FB4EDB94-506B-4FBA-8B54-58C7A5EEE3A2}"/>
                </a:ext>
              </a:extLst>
            </p:cNvPr>
            <p:cNvSpPr txBox="1"/>
            <p:nvPr/>
          </p:nvSpPr>
          <p:spPr>
            <a:xfrm>
              <a:off x="5853471" y="3487098"/>
              <a:ext cx="2450065"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solidFill>
                    <a:schemeClr val="bg1">
                      <a:lumMod val="85000"/>
                    </a:schemeClr>
                  </a:solidFill>
                  <a:latin typeface="Roboto" panose="020B0604020202020204" charset="0"/>
                  <a:ea typeface="Roboto" panose="020B0604020202020204" charset="0"/>
                </a:rPr>
                <a:t>Key performance metrics</a:t>
              </a:r>
            </a:p>
            <a:p>
              <a:pPr>
                <a:lnSpc>
                  <a:spcPct val="115000"/>
                </a:lnSpc>
              </a:pPr>
              <a:endParaRPr sz="2134" dirty="0">
                <a:latin typeface="Roboto" panose="020B0604020202020204" charset="0"/>
                <a:ea typeface="Roboto" panose="020B0604020202020204" charset="0"/>
                <a:cs typeface="Roboto"/>
                <a:sym typeface="Roboto"/>
              </a:endParaRPr>
            </a:p>
          </p:txBody>
        </p:sp>
      </p:grpSp>
      <p:grpSp>
        <p:nvGrpSpPr>
          <p:cNvPr id="16" name="Google Shape;373;p78">
            <a:extLst>
              <a:ext uri="{FF2B5EF4-FFF2-40B4-BE49-F238E27FC236}">
                <a16:creationId xmlns:a16="http://schemas.microsoft.com/office/drawing/2014/main" id="{2D74FD2A-7C72-44A8-B4C6-DE5C84F92266}"/>
              </a:ext>
            </a:extLst>
          </p:cNvPr>
          <p:cNvGrpSpPr/>
          <p:nvPr/>
        </p:nvGrpSpPr>
        <p:grpSpPr>
          <a:xfrm>
            <a:off x="14295072" y="2799904"/>
            <a:ext cx="8347736" cy="1785600"/>
            <a:chOff x="5344775" y="996036"/>
            <a:chExt cx="2073820" cy="669600"/>
          </a:xfrm>
        </p:grpSpPr>
        <p:cxnSp>
          <p:nvCxnSpPr>
            <p:cNvPr id="17" name="Google Shape;374;p78">
              <a:extLst>
                <a:ext uri="{FF2B5EF4-FFF2-40B4-BE49-F238E27FC236}">
                  <a16:creationId xmlns:a16="http://schemas.microsoft.com/office/drawing/2014/main" id="{D3C57267-BC00-4FC7-AB4B-8C9AB9EF844A}"/>
                </a:ext>
              </a:extLst>
            </p:cNvPr>
            <p:cNvCxnSpPr>
              <a:cxnSpLocks/>
            </p:cNvCxnSpPr>
            <p:nvPr/>
          </p:nvCxnSpPr>
          <p:spPr>
            <a:xfrm flipH="1">
              <a:off x="5344775" y="1303349"/>
              <a:ext cx="326484" cy="350101"/>
            </a:xfrm>
            <a:prstGeom prst="straightConnector1">
              <a:avLst/>
            </a:prstGeom>
            <a:noFill/>
            <a:ln w="19050" cap="flat" cmpd="sng">
              <a:solidFill>
                <a:srgbClr val="085631"/>
              </a:solidFill>
              <a:prstDash val="solid"/>
              <a:round/>
              <a:headEnd type="oval" w="med" len="med"/>
              <a:tailEnd type="none" w="sm" len="sm"/>
            </a:ln>
          </p:spPr>
        </p:cxnSp>
        <p:sp>
          <p:nvSpPr>
            <p:cNvPr id="18" name="Google Shape;375;p78">
              <a:extLst>
                <a:ext uri="{FF2B5EF4-FFF2-40B4-BE49-F238E27FC236}">
                  <a16:creationId xmlns:a16="http://schemas.microsoft.com/office/drawing/2014/main" id="{76D3130E-5BC6-4FBF-BC42-5C7E3A62A367}"/>
                </a:ext>
              </a:extLst>
            </p:cNvPr>
            <p:cNvSpPr txBox="1"/>
            <p:nvPr/>
          </p:nvSpPr>
          <p:spPr>
            <a:xfrm>
              <a:off x="5735836" y="996036"/>
              <a:ext cx="1682759" cy="669600"/>
            </a:xfrm>
            <a:prstGeom prst="rect">
              <a:avLst/>
            </a:prstGeom>
            <a:noFill/>
            <a:ln>
              <a:noFill/>
            </a:ln>
          </p:spPr>
          <p:txBody>
            <a:bodyPr spcFirstLastPara="1" wrap="square" lIns="243800" tIns="243800" rIns="243800" bIns="243800" anchor="t" anchorCtr="0">
              <a:noAutofit/>
            </a:bodyPr>
            <a:lstStyle/>
            <a:p>
              <a:pPr>
                <a:lnSpc>
                  <a:spcPct val="115000"/>
                </a:lnSpc>
              </a:pPr>
              <a:r>
                <a:rPr lang="en-US" sz="3600" dirty="0">
                  <a:latin typeface="Roboto" panose="020B0604020202020204" charset="0"/>
                  <a:ea typeface="Roboto" panose="020B0604020202020204" charset="0"/>
                </a:rPr>
                <a:t>Diverse benchmark suite with state-of-the-art models</a:t>
              </a:r>
              <a:endParaRPr sz="3600" dirty="0">
                <a:latin typeface="Roboto" panose="020B0604020202020204" charset="0"/>
                <a:ea typeface="Roboto" panose="020B0604020202020204" charset="0"/>
                <a:cs typeface="Roboto"/>
                <a:sym typeface="Roboto"/>
              </a:endParaRPr>
            </a:p>
          </p:txBody>
        </p:sp>
      </p:grpSp>
      <p:sp>
        <p:nvSpPr>
          <p:cNvPr id="19" name="Google Shape;376;p78">
            <a:extLst>
              <a:ext uri="{FF2B5EF4-FFF2-40B4-BE49-F238E27FC236}">
                <a16:creationId xmlns:a16="http://schemas.microsoft.com/office/drawing/2014/main" id="{CB1D71CD-6709-4F7D-ACA9-B84A7B7D87E3}"/>
              </a:ext>
            </a:extLst>
          </p:cNvPr>
          <p:cNvSpPr txBox="1"/>
          <p:nvPr/>
        </p:nvSpPr>
        <p:spPr>
          <a:xfrm>
            <a:off x="10255424" y="5684998"/>
            <a:ext cx="3849600" cy="2144800"/>
          </a:xfrm>
          <a:prstGeom prst="rect">
            <a:avLst/>
          </a:prstGeom>
          <a:noFill/>
          <a:ln>
            <a:noFill/>
          </a:ln>
        </p:spPr>
        <p:txBody>
          <a:bodyPr spcFirstLastPara="1" wrap="square" lIns="243800" tIns="243800" rIns="243800" bIns="243800" anchor="ctr" anchorCtr="0">
            <a:noAutofit/>
          </a:bodyPr>
          <a:lstStyle/>
          <a:p>
            <a:pPr algn="ctr">
              <a:lnSpc>
                <a:spcPct val="115000"/>
              </a:lnSpc>
            </a:pPr>
            <a:r>
              <a:rPr lang="en-US" sz="3200" dirty="0">
                <a:latin typeface="Roboto" panose="020B0604020202020204" charset="0"/>
                <a:ea typeface="Roboto" panose="020B0604020202020204" charset="0"/>
                <a:cs typeface="Roboto"/>
                <a:sym typeface="Roboto"/>
              </a:rPr>
              <a:t>Analysis &amp; Optimizations</a:t>
            </a:r>
            <a:endParaRPr sz="3200" dirty="0">
              <a:latin typeface="Roboto" panose="020B0604020202020204" charset="0"/>
              <a:ea typeface="Roboto" panose="020B0604020202020204" charset="0"/>
              <a:cs typeface="Roboto"/>
              <a:sym typeface="Roboto"/>
            </a:endParaRPr>
          </a:p>
        </p:txBody>
      </p:sp>
      <p:sp>
        <p:nvSpPr>
          <p:cNvPr id="20" name="Google Shape;377;p78">
            <a:extLst>
              <a:ext uri="{FF2B5EF4-FFF2-40B4-BE49-F238E27FC236}">
                <a16:creationId xmlns:a16="http://schemas.microsoft.com/office/drawing/2014/main" id="{037F4865-5ED9-4CFE-ADAB-E3D6B9965140}"/>
              </a:ext>
            </a:extLst>
          </p:cNvPr>
          <p:cNvSpPr/>
          <p:nvPr/>
        </p:nvSpPr>
        <p:spPr>
          <a:xfrm rot="1800047">
            <a:off x="8586249" y="3098263"/>
            <a:ext cx="7175830" cy="7175830"/>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1" name="Google Shape;378;p78">
            <a:extLst>
              <a:ext uri="{FF2B5EF4-FFF2-40B4-BE49-F238E27FC236}">
                <a16:creationId xmlns:a16="http://schemas.microsoft.com/office/drawing/2014/main" id="{30597185-C682-4C2C-ACFA-4353ECBCA5F0}"/>
              </a:ext>
            </a:extLst>
          </p:cNvPr>
          <p:cNvSpPr/>
          <p:nvPr/>
        </p:nvSpPr>
        <p:spPr>
          <a:xfrm rot="9000757">
            <a:off x="8570570" y="3097158"/>
            <a:ext cx="7173936" cy="717393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2" name="Google Shape;379;p78">
            <a:extLst>
              <a:ext uri="{FF2B5EF4-FFF2-40B4-BE49-F238E27FC236}">
                <a16:creationId xmlns:a16="http://schemas.microsoft.com/office/drawing/2014/main" id="{D1EC4F75-53A5-4E08-9E64-BBC789CAD1BB}"/>
              </a:ext>
            </a:extLst>
          </p:cNvPr>
          <p:cNvSpPr/>
          <p:nvPr/>
        </p:nvSpPr>
        <p:spPr>
          <a:xfrm rot="-9000757" flipH="1">
            <a:off x="8591024" y="3099158"/>
            <a:ext cx="7173936" cy="717393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3" name="Google Shape;380;p78">
            <a:extLst>
              <a:ext uri="{FF2B5EF4-FFF2-40B4-BE49-F238E27FC236}">
                <a16:creationId xmlns:a16="http://schemas.microsoft.com/office/drawing/2014/main" id="{804D4800-885A-427B-91FA-EB482D48C345}"/>
              </a:ext>
            </a:extLst>
          </p:cNvPr>
          <p:cNvSpPr/>
          <p:nvPr/>
        </p:nvSpPr>
        <p:spPr>
          <a:xfrm rot="8100000">
            <a:off x="8442985" y="6220971"/>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4" name="Google Shape;381;p78">
            <a:extLst>
              <a:ext uri="{FF2B5EF4-FFF2-40B4-BE49-F238E27FC236}">
                <a16:creationId xmlns:a16="http://schemas.microsoft.com/office/drawing/2014/main" id="{BAE525B1-F31C-423B-942D-79BFED336E70}"/>
              </a:ext>
            </a:extLst>
          </p:cNvPr>
          <p:cNvSpPr/>
          <p:nvPr/>
        </p:nvSpPr>
        <p:spPr>
          <a:xfrm rot="-2700000">
            <a:off x="14929675" y="6201873"/>
            <a:ext cx="968454" cy="968454"/>
          </a:xfrm>
          <a:prstGeom prst="rtTriangle">
            <a:avLst/>
          </a:prstGeom>
          <a:solidFill>
            <a:srgbClr val="085631"/>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5" name="Google Shape;382;p78">
            <a:extLst>
              <a:ext uri="{FF2B5EF4-FFF2-40B4-BE49-F238E27FC236}">
                <a16:creationId xmlns:a16="http://schemas.microsoft.com/office/drawing/2014/main" id="{859A2861-04FB-4DF8-A554-37D0D046ED17}"/>
              </a:ext>
            </a:extLst>
          </p:cNvPr>
          <p:cNvSpPr/>
          <p:nvPr/>
        </p:nvSpPr>
        <p:spPr>
          <a:xfrm rot="2700000">
            <a:off x="11685395" y="9435935"/>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
        <p:nvSpPr>
          <p:cNvPr id="26" name="Google Shape;383;p78">
            <a:extLst>
              <a:ext uri="{FF2B5EF4-FFF2-40B4-BE49-F238E27FC236}">
                <a16:creationId xmlns:a16="http://schemas.microsoft.com/office/drawing/2014/main" id="{B5529D4B-134F-4603-A0D7-A1E590DBE7D1}"/>
              </a:ext>
            </a:extLst>
          </p:cNvPr>
          <p:cNvSpPr/>
          <p:nvPr/>
        </p:nvSpPr>
        <p:spPr>
          <a:xfrm rot="-8100000">
            <a:off x="11687241" y="2940819"/>
            <a:ext cx="968454" cy="968454"/>
          </a:xfrm>
          <a:prstGeom prst="rtTriangle">
            <a:avLst/>
          </a:prstGeom>
          <a:solidFill>
            <a:srgbClr val="0E9453"/>
          </a:solidFill>
          <a:ln>
            <a:noFill/>
          </a:ln>
        </p:spPr>
        <p:txBody>
          <a:bodyPr spcFirstLastPara="1" wrap="square" lIns="243800" tIns="243800" rIns="243800" bIns="243800" anchor="ctr" anchorCtr="0">
            <a:noAutofit/>
          </a:bodyPr>
          <a:lstStyle/>
          <a:p>
            <a:endParaRPr sz="3734">
              <a:latin typeface="Roboto" panose="020B0604020202020204" charset="0"/>
              <a:ea typeface="Roboto" panose="020B0604020202020204" charset="0"/>
            </a:endParaRPr>
          </a:p>
        </p:txBody>
      </p:sp>
    </p:spTree>
    <p:extLst>
      <p:ext uri="{BB962C8B-B14F-4D97-AF65-F5344CB8AC3E}">
        <p14:creationId xmlns:p14="http://schemas.microsoft.com/office/powerpoint/2010/main" val="23958734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90</a:t>
            </a:fld>
            <a:endParaRPr lang="en-US"/>
          </a:p>
        </p:txBody>
      </p:sp>
      <p:pic>
        <p:nvPicPr>
          <p:cNvPr id="2" name="Picture 1">
            <a:extLst>
              <a:ext uri="{FF2B5EF4-FFF2-40B4-BE49-F238E27FC236}">
                <a16:creationId xmlns:a16="http://schemas.microsoft.com/office/drawing/2014/main" id="{35239CDC-0022-4CAB-90C2-585B887A99B2}"/>
              </a:ext>
            </a:extLst>
          </p:cNvPr>
          <p:cNvPicPr>
            <a:picLocks noChangeAspect="1"/>
          </p:cNvPicPr>
          <p:nvPr/>
        </p:nvPicPr>
        <p:blipFill>
          <a:blip r:embed="rId2"/>
          <a:stretch>
            <a:fillRect/>
          </a:stretch>
        </p:blipFill>
        <p:spPr>
          <a:xfrm>
            <a:off x="1864661" y="144147"/>
            <a:ext cx="19686494" cy="12349710"/>
          </a:xfrm>
          <a:prstGeom prst="rect">
            <a:avLst/>
          </a:prstGeom>
        </p:spPr>
      </p:pic>
    </p:spTree>
    <p:extLst>
      <p:ext uri="{BB962C8B-B14F-4D97-AF65-F5344CB8AC3E}">
        <p14:creationId xmlns:p14="http://schemas.microsoft.com/office/powerpoint/2010/main" val="32731497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91</a:t>
            </a:fld>
            <a:endParaRPr lang="en-US"/>
          </a:p>
        </p:txBody>
      </p:sp>
      <p:pic>
        <p:nvPicPr>
          <p:cNvPr id="3" name="Picture 2">
            <a:extLst>
              <a:ext uri="{FF2B5EF4-FFF2-40B4-BE49-F238E27FC236}">
                <a16:creationId xmlns:a16="http://schemas.microsoft.com/office/drawing/2014/main" id="{B0D4C1F2-D6C6-463A-8CCB-432CB8A281E1}"/>
              </a:ext>
            </a:extLst>
          </p:cNvPr>
          <p:cNvPicPr>
            <a:picLocks noChangeAspect="1"/>
          </p:cNvPicPr>
          <p:nvPr/>
        </p:nvPicPr>
        <p:blipFill>
          <a:blip r:embed="rId2"/>
          <a:stretch>
            <a:fillRect/>
          </a:stretch>
        </p:blipFill>
        <p:spPr>
          <a:xfrm>
            <a:off x="1744858" y="1900521"/>
            <a:ext cx="21180712" cy="9358594"/>
          </a:xfrm>
          <a:prstGeom prst="rect">
            <a:avLst/>
          </a:prstGeom>
        </p:spPr>
      </p:pic>
    </p:spTree>
    <p:extLst>
      <p:ext uri="{BB962C8B-B14F-4D97-AF65-F5344CB8AC3E}">
        <p14:creationId xmlns:p14="http://schemas.microsoft.com/office/powerpoint/2010/main" val="28923833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92</a:t>
            </a:fld>
            <a:endParaRPr lang="en-US"/>
          </a:p>
        </p:txBody>
      </p:sp>
      <p:pic>
        <p:nvPicPr>
          <p:cNvPr id="2" name="Picture 1">
            <a:extLst>
              <a:ext uri="{FF2B5EF4-FFF2-40B4-BE49-F238E27FC236}">
                <a16:creationId xmlns:a16="http://schemas.microsoft.com/office/drawing/2014/main" id="{580BCC37-7BB7-492B-8D22-C5D430DDF4B7}"/>
              </a:ext>
            </a:extLst>
          </p:cNvPr>
          <p:cNvPicPr>
            <a:picLocks noChangeAspect="1"/>
          </p:cNvPicPr>
          <p:nvPr/>
        </p:nvPicPr>
        <p:blipFill>
          <a:blip r:embed="rId2"/>
          <a:stretch>
            <a:fillRect/>
          </a:stretch>
        </p:blipFill>
        <p:spPr>
          <a:xfrm>
            <a:off x="1186975" y="1380563"/>
            <a:ext cx="21145498" cy="10524566"/>
          </a:xfrm>
          <a:prstGeom prst="rect">
            <a:avLst/>
          </a:prstGeom>
        </p:spPr>
      </p:pic>
    </p:spTree>
    <p:extLst>
      <p:ext uri="{BB962C8B-B14F-4D97-AF65-F5344CB8AC3E}">
        <p14:creationId xmlns:p14="http://schemas.microsoft.com/office/powerpoint/2010/main" val="11798774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59874-C3BB-4B73-B285-0A191A1353C4}"/>
              </a:ext>
            </a:extLst>
          </p:cNvPr>
          <p:cNvSpPr>
            <a:spLocks noGrp="1"/>
          </p:cNvSpPr>
          <p:nvPr>
            <p:ph type="sldNum" idx="12"/>
          </p:nvPr>
        </p:nvSpPr>
        <p:spPr/>
        <p:txBody>
          <a:bodyPr/>
          <a:lstStyle/>
          <a:p>
            <a:fld id="{00000000-1234-1234-1234-123412341234}" type="slidenum">
              <a:rPr lang="en-US" smtClean="0"/>
              <a:pPr/>
              <a:t>93</a:t>
            </a:fld>
            <a:endParaRPr lang="en-US"/>
          </a:p>
        </p:txBody>
      </p:sp>
      <p:pic>
        <p:nvPicPr>
          <p:cNvPr id="3" name="Picture 2">
            <a:extLst>
              <a:ext uri="{FF2B5EF4-FFF2-40B4-BE49-F238E27FC236}">
                <a16:creationId xmlns:a16="http://schemas.microsoft.com/office/drawing/2014/main" id="{FBC8C86D-5D74-4B1D-9ECE-A4909E28297A}"/>
              </a:ext>
            </a:extLst>
          </p:cNvPr>
          <p:cNvPicPr>
            <a:picLocks noChangeAspect="1"/>
          </p:cNvPicPr>
          <p:nvPr/>
        </p:nvPicPr>
        <p:blipFill>
          <a:blip r:embed="rId2"/>
          <a:stretch>
            <a:fillRect/>
          </a:stretch>
        </p:blipFill>
        <p:spPr>
          <a:xfrm>
            <a:off x="534700" y="1183343"/>
            <a:ext cx="22504300" cy="10954870"/>
          </a:xfrm>
          <a:prstGeom prst="rect">
            <a:avLst/>
          </a:prstGeom>
        </p:spPr>
      </p:pic>
    </p:spTree>
    <p:extLst>
      <p:ext uri="{BB962C8B-B14F-4D97-AF65-F5344CB8AC3E}">
        <p14:creationId xmlns:p14="http://schemas.microsoft.com/office/powerpoint/2010/main" val="41031916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898D1C-8F7A-463F-AFD5-CD614E41BB14}"/>
              </a:ext>
            </a:extLst>
          </p:cNvPr>
          <p:cNvSpPr>
            <a:spLocks noGrp="1"/>
          </p:cNvSpPr>
          <p:nvPr>
            <p:ph type="sldNum" idx="12"/>
          </p:nvPr>
        </p:nvSpPr>
        <p:spPr/>
        <p:txBody>
          <a:bodyPr/>
          <a:lstStyle/>
          <a:p>
            <a:fld id="{00000000-1234-1234-1234-123412341234}" type="slidenum">
              <a:rPr lang="en-US" smtClean="0"/>
              <a:pPr/>
              <a:t>94</a:t>
            </a:fld>
            <a:endParaRPr lang="en-US"/>
          </a:p>
        </p:txBody>
      </p:sp>
      <p:pic>
        <p:nvPicPr>
          <p:cNvPr id="5" name="Picture 4">
            <a:extLst>
              <a:ext uri="{FF2B5EF4-FFF2-40B4-BE49-F238E27FC236}">
                <a16:creationId xmlns:a16="http://schemas.microsoft.com/office/drawing/2014/main" id="{F97FF009-A2CC-4DA7-9398-5C57866864F0}"/>
              </a:ext>
            </a:extLst>
          </p:cNvPr>
          <p:cNvPicPr>
            <a:picLocks noChangeAspect="1"/>
          </p:cNvPicPr>
          <p:nvPr/>
        </p:nvPicPr>
        <p:blipFill>
          <a:blip r:embed="rId2"/>
          <a:stretch>
            <a:fillRect/>
          </a:stretch>
        </p:blipFill>
        <p:spPr>
          <a:xfrm>
            <a:off x="1763974" y="1447426"/>
            <a:ext cx="21406972" cy="9601544"/>
          </a:xfrm>
          <a:prstGeom prst="rect">
            <a:avLst/>
          </a:prstGeom>
        </p:spPr>
      </p:pic>
    </p:spTree>
    <p:extLst>
      <p:ext uri="{BB962C8B-B14F-4D97-AF65-F5344CB8AC3E}">
        <p14:creationId xmlns:p14="http://schemas.microsoft.com/office/powerpoint/2010/main" val="20526114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898D1C-8F7A-463F-AFD5-CD614E41BB14}"/>
              </a:ext>
            </a:extLst>
          </p:cNvPr>
          <p:cNvSpPr>
            <a:spLocks noGrp="1"/>
          </p:cNvSpPr>
          <p:nvPr>
            <p:ph type="sldNum" idx="12"/>
          </p:nvPr>
        </p:nvSpPr>
        <p:spPr/>
        <p:txBody>
          <a:bodyPr/>
          <a:lstStyle/>
          <a:p>
            <a:fld id="{00000000-1234-1234-1234-123412341234}" type="slidenum">
              <a:rPr lang="en-US" smtClean="0"/>
              <a:pPr/>
              <a:t>95</a:t>
            </a:fld>
            <a:endParaRPr lang="en-US"/>
          </a:p>
        </p:txBody>
      </p:sp>
      <p:pic>
        <p:nvPicPr>
          <p:cNvPr id="2" name="Picture 1">
            <a:extLst>
              <a:ext uri="{FF2B5EF4-FFF2-40B4-BE49-F238E27FC236}">
                <a16:creationId xmlns:a16="http://schemas.microsoft.com/office/drawing/2014/main" id="{1CB5A79A-8993-4133-8114-AF01B92D8E91}"/>
              </a:ext>
            </a:extLst>
          </p:cNvPr>
          <p:cNvPicPr>
            <a:picLocks noChangeAspect="1"/>
          </p:cNvPicPr>
          <p:nvPr/>
        </p:nvPicPr>
        <p:blipFill>
          <a:blip r:embed="rId2"/>
          <a:stretch>
            <a:fillRect/>
          </a:stretch>
        </p:blipFill>
        <p:spPr>
          <a:xfrm>
            <a:off x="2227002" y="1828801"/>
            <a:ext cx="20143152" cy="10165974"/>
          </a:xfrm>
          <a:prstGeom prst="rect">
            <a:avLst/>
          </a:prstGeom>
        </p:spPr>
      </p:pic>
    </p:spTree>
    <p:extLst>
      <p:ext uri="{BB962C8B-B14F-4D97-AF65-F5344CB8AC3E}">
        <p14:creationId xmlns:p14="http://schemas.microsoft.com/office/powerpoint/2010/main" val="2679089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898D1C-8F7A-463F-AFD5-CD614E41BB14}"/>
              </a:ext>
            </a:extLst>
          </p:cNvPr>
          <p:cNvSpPr>
            <a:spLocks noGrp="1"/>
          </p:cNvSpPr>
          <p:nvPr>
            <p:ph type="sldNum" idx="12"/>
          </p:nvPr>
        </p:nvSpPr>
        <p:spPr/>
        <p:txBody>
          <a:bodyPr/>
          <a:lstStyle/>
          <a:p>
            <a:fld id="{00000000-1234-1234-1234-123412341234}" type="slidenum">
              <a:rPr lang="en-US" smtClean="0"/>
              <a:pPr/>
              <a:t>96</a:t>
            </a:fld>
            <a:endParaRPr lang="en-US"/>
          </a:p>
        </p:txBody>
      </p:sp>
      <p:pic>
        <p:nvPicPr>
          <p:cNvPr id="3" name="Picture 2">
            <a:extLst>
              <a:ext uri="{FF2B5EF4-FFF2-40B4-BE49-F238E27FC236}">
                <a16:creationId xmlns:a16="http://schemas.microsoft.com/office/drawing/2014/main" id="{830BE22C-3FD2-4115-81AF-2F8A799A38A7}"/>
              </a:ext>
            </a:extLst>
          </p:cNvPr>
          <p:cNvPicPr>
            <a:picLocks noChangeAspect="1"/>
          </p:cNvPicPr>
          <p:nvPr/>
        </p:nvPicPr>
        <p:blipFill>
          <a:blip r:embed="rId2"/>
          <a:stretch>
            <a:fillRect/>
          </a:stretch>
        </p:blipFill>
        <p:spPr>
          <a:xfrm>
            <a:off x="1434741" y="1183340"/>
            <a:ext cx="20449974" cy="10650072"/>
          </a:xfrm>
          <a:prstGeom prst="rect">
            <a:avLst/>
          </a:prstGeom>
        </p:spPr>
      </p:pic>
    </p:spTree>
    <p:extLst>
      <p:ext uri="{BB962C8B-B14F-4D97-AF65-F5344CB8AC3E}">
        <p14:creationId xmlns:p14="http://schemas.microsoft.com/office/powerpoint/2010/main" val="6756571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898D1C-8F7A-463F-AFD5-CD614E41BB14}"/>
              </a:ext>
            </a:extLst>
          </p:cNvPr>
          <p:cNvSpPr>
            <a:spLocks noGrp="1"/>
          </p:cNvSpPr>
          <p:nvPr>
            <p:ph type="sldNum" idx="12"/>
          </p:nvPr>
        </p:nvSpPr>
        <p:spPr/>
        <p:txBody>
          <a:bodyPr/>
          <a:lstStyle/>
          <a:p>
            <a:fld id="{00000000-1234-1234-1234-123412341234}" type="slidenum">
              <a:rPr lang="en-US" smtClean="0"/>
              <a:pPr/>
              <a:t>97</a:t>
            </a:fld>
            <a:endParaRPr lang="en-US"/>
          </a:p>
        </p:txBody>
      </p:sp>
      <p:pic>
        <p:nvPicPr>
          <p:cNvPr id="3" name="Picture 2">
            <a:extLst>
              <a:ext uri="{FF2B5EF4-FFF2-40B4-BE49-F238E27FC236}">
                <a16:creationId xmlns:a16="http://schemas.microsoft.com/office/drawing/2014/main" id="{923F0666-40A5-425D-B10B-F02565393EC9}"/>
              </a:ext>
            </a:extLst>
          </p:cNvPr>
          <p:cNvPicPr>
            <a:picLocks noChangeAspect="1"/>
          </p:cNvPicPr>
          <p:nvPr/>
        </p:nvPicPr>
        <p:blipFill>
          <a:blip r:embed="rId2"/>
          <a:stretch>
            <a:fillRect/>
          </a:stretch>
        </p:blipFill>
        <p:spPr>
          <a:xfrm>
            <a:off x="4069979" y="564891"/>
            <a:ext cx="15132422" cy="12586218"/>
          </a:xfrm>
          <a:prstGeom prst="rect">
            <a:avLst/>
          </a:prstGeom>
        </p:spPr>
      </p:pic>
    </p:spTree>
    <p:extLst>
      <p:ext uri="{BB962C8B-B14F-4D97-AF65-F5344CB8AC3E}">
        <p14:creationId xmlns:p14="http://schemas.microsoft.com/office/powerpoint/2010/main" val="17791239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50" y="6650514"/>
            <a:ext cx="23012400" cy="3553924"/>
          </a:xfrm>
        </p:spPr>
        <p:txBody>
          <a:bodyPr>
            <a:normAutofit fontScale="90000"/>
          </a:bodyPr>
          <a:lstStyle/>
          <a:p>
            <a:r>
              <a:rPr lang="en-US" b="1" i="1" dirty="0"/>
              <a:t>Memory-Driven Mixed Low Precision Quantization for Enabling Deep Network Inference on Microcontrollers</a:t>
            </a:r>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98</a:t>
            </a:fld>
            <a:endParaRPr lang="en-US" altLang="en-US" dirty="0"/>
          </a:p>
        </p:txBody>
      </p:sp>
      <p:sp>
        <p:nvSpPr>
          <p:cNvPr id="3" name="Rectangle 2">
            <a:extLst>
              <a:ext uri="{FF2B5EF4-FFF2-40B4-BE49-F238E27FC236}">
                <a16:creationId xmlns:a16="http://schemas.microsoft.com/office/drawing/2014/main" id="{DB348668-C1A6-4C7E-94E9-0F54DB5117B4}"/>
              </a:ext>
            </a:extLst>
          </p:cNvPr>
          <p:cNvSpPr/>
          <p:nvPr/>
        </p:nvSpPr>
        <p:spPr>
          <a:xfrm>
            <a:off x="9897141" y="11984283"/>
            <a:ext cx="4589718" cy="1015663"/>
          </a:xfrm>
          <a:prstGeom prst="rect">
            <a:avLst/>
          </a:prstGeom>
        </p:spPr>
        <p:txBody>
          <a:bodyPr wrap="none">
            <a:spAutoFit/>
          </a:bodyPr>
          <a:lstStyle/>
          <a:p>
            <a:pPr fontAlgn="base"/>
            <a:r>
              <a:rPr lang="en-CA" sz="6000" dirty="0" err="1">
                <a:solidFill>
                  <a:srgbClr val="3D4449"/>
                </a:solidFill>
                <a:latin typeface="Roboto Slab"/>
              </a:rPr>
              <a:t>MLSys</a:t>
            </a:r>
            <a:r>
              <a:rPr lang="en-CA" sz="6000" dirty="0">
                <a:solidFill>
                  <a:srgbClr val="3D4449"/>
                </a:solidFill>
                <a:latin typeface="Roboto Slab"/>
              </a:rPr>
              <a:t> 2020</a:t>
            </a:r>
          </a:p>
        </p:txBody>
      </p:sp>
      <p:sp>
        <p:nvSpPr>
          <p:cNvPr id="8" name="Rectangle 7">
            <a:extLst>
              <a:ext uri="{FF2B5EF4-FFF2-40B4-BE49-F238E27FC236}">
                <a16:creationId xmlns:a16="http://schemas.microsoft.com/office/drawing/2014/main" id="{5D610BB4-447D-4EE4-B9A4-03EB0805BF08}"/>
              </a:ext>
            </a:extLst>
          </p:cNvPr>
          <p:cNvSpPr/>
          <p:nvPr/>
        </p:nvSpPr>
        <p:spPr>
          <a:xfrm>
            <a:off x="7745369" y="10258238"/>
            <a:ext cx="9387505" cy="707886"/>
          </a:xfrm>
          <a:prstGeom prst="rect">
            <a:avLst/>
          </a:prstGeom>
        </p:spPr>
        <p:txBody>
          <a:bodyPr wrap="none">
            <a:spAutoFit/>
          </a:bodyPr>
          <a:lstStyle/>
          <a:p>
            <a:r>
              <a:rPr lang="it-IT" sz="4000" dirty="0"/>
              <a:t> Universita’ di Bologna, Bologna, Italy</a:t>
            </a:r>
            <a:endParaRPr lang="en-CA" sz="4000" dirty="0"/>
          </a:p>
        </p:txBody>
      </p:sp>
    </p:spTree>
    <p:extLst>
      <p:ext uri="{BB962C8B-B14F-4D97-AF65-F5344CB8AC3E}">
        <p14:creationId xmlns:p14="http://schemas.microsoft.com/office/powerpoint/2010/main" val="14613702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893592" y="5844989"/>
            <a:ext cx="22596816" cy="4069974"/>
          </a:xfrm>
          <a:prstGeom prst="rect">
            <a:avLst/>
          </a:prstGeom>
          <a:noFill/>
          <a:ln>
            <a:noFill/>
          </a:ln>
        </p:spPr>
        <p:txBody>
          <a:bodyPr spcFirstLastPara="1" vert="horz" wrap="square" lIns="182850" tIns="91400" rIns="182850" bIns="91400" rtlCol="0" anchor="ctr" anchorCtr="0">
            <a:noAutofit/>
          </a:bodyPr>
          <a:lstStyle/>
          <a:p>
            <a:pPr>
              <a:lnSpc>
                <a:spcPct val="90000"/>
              </a:lnSpc>
              <a:spcBef>
                <a:spcPts val="0"/>
              </a:spcBef>
              <a:buClr>
                <a:schemeClr val="dk1"/>
              </a:buClr>
              <a:buSzPts val="6000"/>
            </a:pPr>
            <a:r>
              <a:rPr lang="en-US" sz="9600" dirty="0">
                <a:latin typeface="Source Sans Pro SemiBold"/>
                <a:ea typeface="Source Sans Pro SemiBold"/>
                <a:cs typeface="Source Sans Pro SemiBold"/>
                <a:sym typeface="Source Sans Pro SemiBold"/>
              </a:rPr>
              <a:t>DNN Training and Inference :</a:t>
            </a: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Trends and State-of-the-Art</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r>
              <a:rPr lang="en-US" sz="9600" dirty="0">
                <a:latin typeface="Source Sans Pro SemiBold"/>
                <a:ea typeface="Source Sans Pro SemiBold"/>
                <a:cs typeface="Source Sans Pro SemiBold"/>
                <a:sym typeface="Source Sans Pro SemiBold"/>
              </a:rPr>
              <a:t>4. ML Compilers</a:t>
            </a:r>
            <a:br>
              <a:rPr lang="en-US" sz="9600" dirty="0">
                <a:latin typeface="Source Sans Pro SemiBold"/>
                <a:ea typeface="Source Sans Pro SemiBold"/>
                <a:cs typeface="Source Sans Pro SemiBold"/>
                <a:sym typeface="Source Sans Pro SemiBold"/>
              </a:rPr>
            </a:br>
            <a:br>
              <a:rPr lang="en-US" sz="9600" dirty="0">
                <a:latin typeface="Source Sans Pro SemiBold"/>
                <a:ea typeface="Source Sans Pro SemiBold"/>
                <a:cs typeface="Source Sans Pro SemiBold"/>
                <a:sym typeface="Source Sans Pro SemiBold"/>
              </a:rPr>
            </a:br>
            <a:endParaRPr sz="9600" dirty="0">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092130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itle &amp; Bullet ">
  <a:themeElements>
    <a:clrScheme name="NVIDIA + University of Illinois 2015 Template">
      <a:dk1>
        <a:srgbClr val="6F6F6F"/>
      </a:dk1>
      <a:lt1>
        <a:srgbClr val="FFFFFF"/>
      </a:lt1>
      <a:dk2>
        <a:srgbClr val="000000"/>
      </a:dk2>
      <a:lt2>
        <a:srgbClr val="333333"/>
      </a:lt2>
      <a:accent1>
        <a:srgbClr val="76B900"/>
      </a:accent1>
      <a:accent2>
        <a:srgbClr val="FA6300"/>
      </a:accent2>
      <a:accent3>
        <a:srgbClr val="007A43"/>
      </a:accent3>
      <a:accent4>
        <a:srgbClr val="2F426B"/>
      </a:accent4>
      <a:accent5>
        <a:srgbClr val="990366"/>
      </a:accent5>
      <a:accent6>
        <a:srgbClr val="006A9A"/>
      </a:accent6>
      <a:hlink>
        <a:srgbClr val="76B900"/>
      </a:hlink>
      <a:folHlink>
        <a:srgbClr val="004831"/>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dirty="0" smtClean="0">
            <a:solidFill>
              <a:schemeClr val="bg2"/>
            </a:solidFill>
            <a:latin typeface="Arial" panose="020B0604020202020204" pitchFamily="34" charset="0"/>
            <a:cs typeface="Arial" panose="020B0604020202020204" pitchFamily="34" charset="0"/>
          </a:defRPr>
        </a:defPPr>
      </a:lst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VIDIA_University_of_Illinois_Template_2015_4x3" id="{5C1E5DBF-147B-4C12-BA1C-1E216CC92BF8}" vid="{34A544E1-27AA-4307-BA49-86C7E39C24A4}"/>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4648</TotalTime>
  <Words>3435</Words>
  <Application>Microsoft Office PowerPoint</Application>
  <PresentationFormat>Custom</PresentationFormat>
  <Paragraphs>976</Paragraphs>
  <Slides>101</Slides>
  <Notes>62</Notes>
  <HiddenSlides>0</HiddenSlides>
  <MMClips>4</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101</vt:i4>
      </vt:variant>
    </vt:vector>
  </HeadingPairs>
  <TitlesOfParts>
    <vt:vector size="124" baseType="lpstr">
      <vt:lpstr>AkzidenzGrotesk</vt:lpstr>
      <vt:lpstr>Akzidenz-Grotesk Extended BQ</vt:lpstr>
      <vt:lpstr>Arial</vt:lpstr>
      <vt:lpstr>Arial Narrow</vt:lpstr>
      <vt:lpstr>Calibri</vt:lpstr>
      <vt:lpstr>Cambria Math</vt:lpstr>
      <vt:lpstr>Consolas</vt:lpstr>
      <vt:lpstr>FjallaOne</vt:lpstr>
      <vt:lpstr>Hack</vt:lpstr>
      <vt:lpstr>Helvetica Neue</vt:lpstr>
      <vt:lpstr>Helvetica Neue Medium</vt:lpstr>
      <vt:lpstr>Merriweather Sans</vt:lpstr>
      <vt:lpstr>Roboto</vt:lpstr>
      <vt:lpstr>Roboto Slab</vt:lpstr>
      <vt:lpstr>Sentinel Medium</vt:lpstr>
      <vt:lpstr>Source Sans Pro</vt:lpstr>
      <vt:lpstr>Source Sans Pro Regular</vt:lpstr>
      <vt:lpstr>Source Sans Pro SemiBold</vt:lpstr>
      <vt:lpstr>Times New Roman</vt:lpstr>
      <vt:lpstr>Trebuchet MS</vt:lpstr>
      <vt:lpstr>Office Theme</vt:lpstr>
      <vt:lpstr>2_Title &amp; Bullet </vt:lpstr>
      <vt:lpstr>Acrobat Document</vt:lpstr>
      <vt:lpstr>CSC 2224: Parallel Computer  Architecture and Programming DNN Training and Inference: Challenges, Trends, State-of-the-Art</vt:lpstr>
      <vt:lpstr>Review #7</vt:lpstr>
      <vt:lpstr>DNN Training and Inference : Challenges, Trends, State-of-the-Art</vt:lpstr>
      <vt:lpstr>TPU Paper to Review </vt:lpstr>
      <vt:lpstr>Systems/Architecture Is a Servant for ML </vt:lpstr>
      <vt:lpstr>PowerPoint Presentation</vt:lpstr>
      <vt:lpstr>DNN Training and Inference : Challenges  1. Benchmarking</vt:lpstr>
      <vt:lpstr>Machine Learning Benchmarking and Analysis</vt:lpstr>
      <vt:lpstr>PowerPoint Presentation</vt:lpstr>
      <vt:lpstr>Training Benchmarks for DNNs (TBD)</vt:lpstr>
      <vt:lpstr>Our Focus: Benchmarking and Analysis </vt:lpstr>
      <vt:lpstr>MLPerf Training Results v0.6 (July 10th, 2019)</vt:lpstr>
      <vt:lpstr>MLPerf Inference Results v0.5 (Nov. 6, 2019)</vt:lpstr>
      <vt:lpstr>MLPerf becomes de-facto standard</vt:lpstr>
      <vt:lpstr>MLPerf Training Benchmark</vt:lpstr>
      <vt:lpstr>MLPerf Inference accepted to ISCA 2020</vt:lpstr>
      <vt:lpstr>DNN Training and Inference : Challenges  2. Tools and Metrics</vt:lpstr>
      <vt:lpstr>PowerPoint Presentation</vt:lpstr>
      <vt:lpstr>Performance Metrics</vt:lpstr>
      <vt:lpstr>PowerPoint Presentation</vt:lpstr>
      <vt:lpstr>BERT: Memory Profile</vt:lpstr>
      <vt:lpstr>Network Profiling</vt:lpstr>
      <vt:lpstr>Skyline Demo at MLSys 2020</vt:lpstr>
      <vt:lpstr>Interactive In-editor Performance Visualizations and Debugging for DNN Training</vt:lpstr>
      <vt:lpstr>Tired of not knowing why your model is slow and/or uses up so much memory?</vt:lpstr>
      <vt:lpstr>Tired of not knowing why your model is slow and/or uses up so much memory?</vt:lpstr>
      <vt:lpstr>Interactive In-editor Performance Visualizations and Debugging for DNN Training</vt:lpstr>
      <vt:lpstr>PowerPoint Presentation</vt:lpstr>
      <vt:lpstr>Interactive In-editor Performance Visualizations and Debugging for DNN Training</vt:lpstr>
      <vt:lpstr>DNN Training and Inference : Challenges  3. Methodology</vt:lpstr>
      <vt:lpstr>Challenges for Metrics &amp; Profiling</vt:lpstr>
      <vt:lpstr>Challenges for Metrics &amp; Profiling (2)</vt:lpstr>
      <vt:lpstr>Challenges for Metrics &amp; Profiling (3)</vt:lpstr>
      <vt:lpstr>PowerPoint Presentation</vt:lpstr>
      <vt:lpstr>DNN Training and Inference : Trends and State-of-the-Art  </vt:lpstr>
      <vt:lpstr>DNN Training and Inference : Trends and State-of-the-Art  1. Memory is still an Issue  </vt:lpstr>
      <vt:lpstr>Gist: Efficient Data Encoding for  Deep Neural Network Training </vt:lpstr>
      <vt:lpstr>Our Insight</vt:lpstr>
      <vt:lpstr>Layer-Specific Encodings</vt:lpstr>
      <vt:lpstr>Relu Importance</vt:lpstr>
      <vt:lpstr>Relu -&gt; Pool</vt:lpstr>
      <vt:lpstr>Relu/Pool -&gt; Conv</vt:lpstr>
      <vt:lpstr>Opportunity for Lossy Encoding</vt:lpstr>
      <vt:lpstr>Delayed Precision Reduction</vt:lpstr>
      <vt:lpstr>Proposed System Architecture - Gist</vt:lpstr>
      <vt:lpstr>Compression Ratio</vt:lpstr>
      <vt:lpstr>Gist Summary</vt:lpstr>
      <vt:lpstr>Echo: Compiler-based GPU Memory Footprint Reduction for LSTM RNN Training</vt:lpstr>
      <vt:lpstr>CHECKMATE: BREAKING THE MEMORY WALL WITH OPTIMAL TENSOR REMATERIALIZATION</vt:lpstr>
      <vt:lpstr>There are many more </vt:lpstr>
      <vt:lpstr>DNN Training and Inference : Trends and State-of-the-Art  2. Distributed Training:  Algorithms and Networking  </vt:lpstr>
      <vt:lpstr>Priority-based Parameter Propagation (P3) for Distributed DNN Training </vt:lpstr>
      <vt:lpstr>P3 Followups </vt:lpstr>
      <vt:lpstr>PLink: Discovering and Exploiting Locality for Accelerated Distributed Training on the Public Cloud-based Distributed Systems</vt:lpstr>
      <vt:lpstr>Blink: Fast and Generic Collectives for Distributed ML </vt:lpstr>
      <vt:lpstr>PowerPoint Presentation</vt:lpstr>
      <vt:lpstr>PowerPoint Presentation</vt:lpstr>
      <vt:lpstr>PowerPoint Presentation</vt:lpstr>
      <vt:lpstr>PowerPoint Presentation</vt:lpstr>
      <vt:lpstr>Scaling Back-Propagation by Parallel Scan Algorithm</vt:lpstr>
      <vt:lpstr>Executive Summary</vt:lpstr>
      <vt:lpstr>Back-propagation1 (BP) Everywhere</vt:lpstr>
      <vt:lpstr>BP’s Strong Sequential Dependency</vt:lpstr>
      <vt:lpstr>Data Parallel Training</vt:lpstr>
      <vt:lpstr>Model Parallel Training</vt:lpstr>
      <vt:lpstr>Rethinking BP from an Algorithm Perspective</vt:lpstr>
      <vt:lpstr>What is a Scan1 Operation?</vt:lpstr>
      <vt:lpstr>Linear Scan</vt:lpstr>
      <vt:lpstr>Blelloch Scan: ① Up-sweep Phase</vt:lpstr>
      <vt:lpstr>Blelloch Scan: ② Down-sweep Phase</vt:lpstr>
      <vt:lpstr>Blelloch Scan: Efficiency</vt:lpstr>
      <vt:lpstr>Reformulate BP as a Scan Operation</vt:lpstr>
      <vt:lpstr>Scale BP by Blelloch Scan</vt:lpstr>
      <vt:lpstr>Reconstructs the Original BP Exactly</vt:lpstr>
      <vt:lpstr>Jacobians are Memory &amp; Compute Hungry</vt:lpstr>
      <vt:lpstr>The Jacobians of Many Operators are Sparse</vt:lpstr>
      <vt:lpstr>Fast Sparse Jacobians Generation</vt:lpstr>
      <vt:lpstr>Complexity Analysis</vt:lpstr>
      <vt:lpstr>Methodology: Benchmark</vt:lpstr>
      <vt:lpstr>Methodology: Environment</vt:lpstr>
      <vt:lpstr>End-to-end Training Speedup</vt:lpstr>
      <vt:lpstr>Sensitivity Analysis: Model Length</vt:lpstr>
      <vt:lpstr>Sensitivity Analysis: Number of Workers</vt:lpstr>
      <vt:lpstr>Sensitivity Analysis: 2070 v.s. 2080Ti</vt:lpstr>
      <vt:lpstr>More Results in the Paper</vt:lpstr>
      <vt:lpstr>Conclusion</vt:lpstr>
      <vt:lpstr>DNN Training and Inference : Trends and State-of-the-Art  3. Inference:  More Solid Quantization and Pruning  </vt:lpstr>
      <vt:lpstr>What is the State of Neural Network Pruning?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Memory-Driven Mixed Low Precision Quantization for Enabling Deep Network Inference on Microcontrollers</vt:lpstr>
      <vt:lpstr>DNN Training and Inference : Trends and State-of-the-Art  4. ML Compilers  </vt:lpstr>
      <vt:lpstr>Existing Efforts : Pros and cons </vt:lpstr>
      <vt:lpstr>CSC 2224: Parallel Computer  Architecture and Programming DNN Training and Inference : Challenges, Trends, State-of-the-Art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 2224: Parallel Compute  Architecture and Programming  Introduction to GPU Architecture</dc:title>
  <dc:creator>Gennady Pekhimenko</dc:creator>
  <cp:lastModifiedBy>Gennady Pekhimenko</cp:lastModifiedBy>
  <cp:revision>123</cp:revision>
  <dcterms:modified xsi:type="dcterms:W3CDTF">2021-10-26T18:24:42Z</dcterms:modified>
</cp:coreProperties>
</file>